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0" r:id="rId1"/>
    <p:sldMasterId id="2147483859" r:id="rId2"/>
    <p:sldMasterId id="2147483884" r:id="rId3"/>
    <p:sldMasterId id="2147483892" r:id="rId4"/>
    <p:sldMasterId id="2147483904" r:id="rId5"/>
    <p:sldMasterId id="2147483912" r:id="rId6"/>
  </p:sldMasterIdLst>
  <p:notesMasterIdLst>
    <p:notesMasterId r:id="rId48"/>
  </p:notesMasterIdLst>
  <p:handoutMasterIdLst>
    <p:handoutMasterId r:id="rId49"/>
  </p:handoutMasterIdLst>
  <p:sldIdLst>
    <p:sldId id="279" r:id="rId7"/>
    <p:sldId id="295" r:id="rId8"/>
    <p:sldId id="339" r:id="rId9"/>
    <p:sldId id="346" r:id="rId10"/>
    <p:sldId id="340" r:id="rId11"/>
    <p:sldId id="297" r:id="rId12"/>
    <p:sldId id="341" r:id="rId13"/>
    <p:sldId id="345" r:id="rId14"/>
    <p:sldId id="347" r:id="rId15"/>
    <p:sldId id="348" r:id="rId16"/>
    <p:sldId id="397" r:id="rId17"/>
    <p:sldId id="410" r:id="rId18"/>
    <p:sldId id="399" r:id="rId19"/>
    <p:sldId id="342" r:id="rId20"/>
    <p:sldId id="425" r:id="rId21"/>
    <p:sldId id="374" r:id="rId22"/>
    <p:sldId id="375" r:id="rId23"/>
    <p:sldId id="376" r:id="rId24"/>
    <p:sldId id="401" r:id="rId25"/>
    <p:sldId id="377" r:id="rId26"/>
    <p:sldId id="379" r:id="rId27"/>
    <p:sldId id="398" r:id="rId28"/>
    <p:sldId id="386" r:id="rId29"/>
    <p:sldId id="394" r:id="rId30"/>
    <p:sldId id="395" r:id="rId31"/>
    <p:sldId id="421" r:id="rId32"/>
    <p:sldId id="396" r:id="rId33"/>
    <p:sldId id="381" r:id="rId34"/>
    <p:sldId id="382" r:id="rId35"/>
    <p:sldId id="384" r:id="rId36"/>
    <p:sldId id="406" r:id="rId37"/>
    <p:sldId id="407" r:id="rId38"/>
    <p:sldId id="385" r:id="rId39"/>
    <p:sldId id="372" r:id="rId40"/>
    <p:sldId id="356" r:id="rId41"/>
    <p:sldId id="357" r:id="rId42"/>
    <p:sldId id="423" r:id="rId43"/>
    <p:sldId id="408" r:id="rId44"/>
    <p:sldId id="409" r:id="rId45"/>
    <p:sldId id="281" r:id="rId46"/>
    <p:sldId id="424" r:id="rId47"/>
  </p:sldIdLst>
  <p:sldSz cx="9144000" cy="6858000" type="screen4x3"/>
  <p:notesSz cx="9312275" cy="7026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559">
          <p15:clr>
            <a:srgbClr val="A4A3A4"/>
          </p15:clr>
        </p15:guide>
        <p15:guide id="4" pos="498">
          <p15:clr>
            <a:srgbClr val="A4A3A4"/>
          </p15:clr>
        </p15:guide>
      </p15:sldGuideLst>
    </p:ext>
    <p:ext uri="{2D200454-40CA-4A62-9FC3-DE9A4176ACB9}">
      <p15:notesGuideLst xmlns:p15="http://schemas.microsoft.com/office/powerpoint/2012/main">
        <p15:guide id="1" orient="horz" pos="2285" userDrawn="1">
          <p15:clr>
            <a:srgbClr val="A4A3A4"/>
          </p15:clr>
        </p15:guide>
        <p15:guide id="2" pos="3060" userDrawn="1">
          <p15:clr>
            <a:srgbClr val="A4A3A4"/>
          </p15:clr>
        </p15:guide>
        <p15:guide id="3" orient="horz" pos="2213" userDrawn="1">
          <p15:clr>
            <a:srgbClr val="A4A3A4"/>
          </p15:clr>
        </p15:guide>
        <p15:guide id="4" pos="293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e Newnham" initials="KN" lastIdx="18" clrIdx="0"/>
  <p:cmAuthor id="1" name="Andy Stauff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9C5"/>
    <a:srgbClr val="BFD4BE"/>
    <a:srgbClr val="6FACDE"/>
    <a:srgbClr val="A4C8E1"/>
    <a:srgbClr val="8FC3EA"/>
    <a:srgbClr val="898D8D"/>
    <a:srgbClr val="00263E"/>
    <a:srgbClr val="666666"/>
    <a:srgbClr val="000000"/>
    <a:srgbClr val="EA7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65814" autoAdjust="0"/>
  </p:normalViewPr>
  <p:slideViewPr>
    <p:cSldViewPr snapToGrid="0" snapToObjects="1">
      <p:cViewPr varScale="1">
        <p:scale>
          <a:sx n="73" d="100"/>
          <a:sy n="73" d="100"/>
        </p:scale>
        <p:origin x="3036" y="72"/>
      </p:cViewPr>
      <p:guideLst>
        <p:guide orient="horz" pos="2160"/>
        <p:guide pos="2880"/>
        <p:guide orient="horz" pos="559"/>
        <p:guide pos="498"/>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87" d="100"/>
          <a:sy n="87" d="100"/>
        </p:scale>
        <p:origin x="-3822" y="-78"/>
      </p:cViewPr>
      <p:guideLst>
        <p:guide orient="horz" pos="2285"/>
        <p:guide pos="3060"/>
        <p:guide orient="horz" pos="2213"/>
        <p:guide pos="29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319" cy="351314"/>
          </a:xfrm>
          <a:prstGeom prst="rect">
            <a:avLst/>
          </a:prstGeom>
        </p:spPr>
        <p:txBody>
          <a:bodyPr vert="horz" lIns="92466" tIns="46233" rIns="92466" bIns="46233" rtlCol="0"/>
          <a:lstStyle>
            <a:lvl1pPr algn="l">
              <a:defRPr sz="1300"/>
            </a:lvl1pPr>
          </a:lstStyle>
          <a:p>
            <a:endParaRPr lang="en-US"/>
          </a:p>
        </p:txBody>
      </p:sp>
      <p:sp>
        <p:nvSpPr>
          <p:cNvPr id="3" name="Date Placeholder 2"/>
          <p:cNvSpPr>
            <a:spLocks noGrp="1"/>
          </p:cNvSpPr>
          <p:nvPr>
            <p:ph type="dt" sz="quarter" idx="1"/>
          </p:nvPr>
        </p:nvSpPr>
        <p:spPr>
          <a:xfrm>
            <a:off x="5274801" y="0"/>
            <a:ext cx="4035319" cy="351314"/>
          </a:xfrm>
          <a:prstGeom prst="rect">
            <a:avLst/>
          </a:prstGeom>
        </p:spPr>
        <p:txBody>
          <a:bodyPr vert="horz" lIns="92466" tIns="46233" rIns="92466" bIns="46233" rtlCol="0"/>
          <a:lstStyle>
            <a:lvl1pPr algn="r">
              <a:defRPr sz="1300"/>
            </a:lvl1pPr>
          </a:lstStyle>
          <a:p>
            <a:fld id="{9564DCE8-7011-D84B-AAC9-7AFAA2150D71}" type="datetimeFigureOut">
              <a:rPr lang="en-US" smtClean="0"/>
              <a:pPr/>
              <a:t>12/14/2023</a:t>
            </a:fld>
            <a:endParaRPr lang="en-US"/>
          </a:p>
        </p:txBody>
      </p:sp>
      <p:sp>
        <p:nvSpPr>
          <p:cNvPr id="4" name="Footer Placeholder 3"/>
          <p:cNvSpPr>
            <a:spLocks noGrp="1"/>
          </p:cNvSpPr>
          <p:nvPr>
            <p:ph type="ftr" sz="quarter" idx="2"/>
          </p:nvPr>
        </p:nvSpPr>
        <p:spPr>
          <a:xfrm>
            <a:off x="0" y="6673742"/>
            <a:ext cx="4035319" cy="351314"/>
          </a:xfrm>
          <a:prstGeom prst="rect">
            <a:avLst/>
          </a:prstGeom>
        </p:spPr>
        <p:txBody>
          <a:bodyPr vert="horz" lIns="92466" tIns="46233" rIns="92466" bIns="46233" rtlCol="0" anchor="b"/>
          <a:lstStyle>
            <a:lvl1pPr algn="l">
              <a:defRPr sz="1300"/>
            </a:lvl1pPr>
          </a:lstStyle>
          <a:p>
            <a:endParaRPr lang="en-US"/>
          </a:p>
        </p:txBody>
      </p:sp>
      <p:sp>
        <p:nvSpPr>
          <p:cNvPr id="5" name="Slide Number Placeholder 4"/>
          <p:cNvSpPr>
            <a:spLocks noGrp="1"/>
          </p:cNvSpPr>
          <p:nvPr>
            <p:ph type="sldNum" sz="quarter" idx="3"/>
          </p:nvPr>
        </p:nvSpPr>
        <p:spPr>
          <a:xfrm>
            <a:off x="5274801" y="6673742"/>
            <a:ext cx="4035319" cy="351314"/>
          </a:xfrm>
          <a:prstGeom prst="rect">
            <a:avLst/>
          </a:prstGeom>
        </p:spPr>
        <p:txBody>
          <a:bodyPr vert="horz" lIns="92466" tIns="46233" rIns="92466" bIns="46233" rtlCol="0" anchor="b"/>
          <a:lstStyle>
            <a:lvl1pPr algn="r">
              <a:defRPr sz="1300"/>
            </a:lvl1pPr>
          </a:lstStyle>
          <a:p>
            <a:fld id="{C2FCAB67-2488-8D48-B37F-021D6EE37B9B}" type="slidenum">
              <a:rPr lang="en-US" smtClean="0"/>
              <a:pPr/>
              <a:t>‹#›</a:t>
            </a:fld>
            <a:endParaRPr lang="en-US"/>
          </a:p>
        </p:txBody>
      </p:sp>
    </p:spTree>
    <p:extLst>
      <p:ext uri="{BB962C8B-B14F-4D97-AF65-F5344CB8AC3E}">
        <p14:creationId xmlns:p14="http://schemas.microsoft.com/office/powerpoint/2010/main" val="53226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319" cy="351314"/>
          </a:xfrm>
          <a:prstGeom prst="rect">
            <a:avLst/>
          </a:prstGeom>
        </p:spPr>
        <p:txBody>
          <a:bodyPr vert="horz" lIns="92466" tIns="46233" rIns="92466" bIns="46233" rtlCol="0"/>
          <a:lstStyle>
            <a:lvl1pPr algn="l">
              <a:defRPr sz="1300"/>
            </a:lvl1pPr>
          </a:lstStyle>
          <a:p>
            <a:endParaRPr lang="en-US"/>
          </a:p>
        </p:txBody>
      </p:sp>
      <p:sp>
        <p:nvSpPr>
          <p:cNvPr id="3" name="Date Placeholder 2"/>
          <p:cNvSpPr>
            <a:spLocks noGrp="1"/>
          </p:cNvSpPr>
          <p:nvPr>
            <p:ph type="dt" idx="1"/>
          </p:nvPr>
        </p:nvSpPr>
        <p:spPr>
          <a:xfrm>
            <a:off x="5274801" y="0"/>
            <a:ext cx="4035319" cy="351314"/>
          </a:xfrm>
          <a:prstGeom prst="rect">
            <a:avLst/>
          </a:prstGeom>
        </p:spPr>
        <p:txBody>
          <a:bodyPr vert="horz" lIns="92466" tIns="46233" rIns="92466" bIns="46233" rtlCol="0"/>
          <a:lstStyle>
            <a:lvl1pPr algn="r">
              <a:defRPr sz="1300"/>
            </a:lvl1pPr>
          </a:lstStyle>
          <a:p>
            <a:fld id="{1576AAE3-9058-814E-81D5-28DDE681F558}" type="datetimeFigureOut">
              <a:rPr lang="en-US" smtClean="0"/>
              <a:pPr/>
              <a:t>12/14/2023</a:t>
            </a:fld>
            <a:endParaRPr lang="en-US"/>
          </a:p>
        </p:txBody>
      </p:sp>
      <p:sp>
        <p:nvSpPr>
          <p:cNvPr id="4" name="Slide Image Placeholder 3"/>
          <p:cNvSpPr>
            <a:spLocks noGrp="1" noRot="1" noChangeAspect="1"/>
          </p:cNvSpPr>
          <p:nvPr>
            <p:ph type="sldImg" idx="2"/>
          </p:nvPr>
        </p:nvSpPr>
        <p:spPr>
          <a:xfrm>
            <a:off x="2900363" y="527050"/>
            <a:ext cx="3511550" cy="2633663"/>
          </a:xfrm>
          <a:prstGeom prst="rect">
            <a:avLst/>
          </a:prstGeom>
          <a:noFill/>
          <a:ln w="12700">
            <a:solidFill>
              <a:prstClr val="black"/>
            </a:solidFill>
          </a:ln>
        </p:spPr>
        <p:txBody>
          <a:bodyPr vert="horz" lIns="92466" tIns="46233" rIns="92466" bIns="46233" rtlCol="0" anchor="ctr"/>
          <a:lstStyle/>
          <a:p>
            <a:endParaRPr lang="en-US"/>
          </a:p>
        </p:txBody>
      </p:sp>
      <p:sp>
        <p:nvSpPr>
          <p:cNvPr id="5" name="Notes Placeholder 4"/>
          <p:cNvSpPr>
            <a:spLocks noGrp="1"/>
          </p:cNvSpPr>
          <p:nvPr>
            <p:ph type="body" sz="quarter" idx="3"/>
          </p:nvPr>
        </p:nvSpPr>
        <p:spPr>
          <a:xfrm>
            <a:off x="931228" y="3337481"/>
            <a:ext cx="7449820" cy="3161824"/>
          </a:xfrm>
          <a:prstGeom prst="rect">
            <a:avLst/>
          </a:prstGeom>
        </p:spPr>
        <p:txBody>
          <a:bodyPr vert="horz" lIns="92466" tIns="46233" rIns="92466" bIns="462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3742"/>
            <a:ext cx="4035319" cy="351314"/>
          </a:xfrm>
          <a:prstGeom prst="rect">
            <a:avLst/>
          </a:prstGeom>
        </p:spPr>
        <p:txBody>
          <a:bodyPr vert="horz" lIns="92466" tIns="46233" rIns="92466" bIns="46233" rtlCol="0" anchor="b"/>
          <a:lstStyle>
            <a:lvl1pPr algn="l">
              <a:defRPr sz="1300"/>
            </a:lvl1pPr>
          </a:lstStyle>
          <a:p>
            <a:endParaRPr lang="en-US"/>
          </a:p>
        </p:txBody>
      </p:sp>
      <p:sp>
        <p:nvSpPr>
          <p:cNvPr id="7" name="Slide Number Placeholder 6"/>
          <p:cNvSpPr>
            <a:spLocks noGrp="1"/>
          </p:cNvSpPr>
          <p:nvPr>
            <p:ph type="sldNum" sz="quarter" idx="5"/>
          </p:nvPr>
        </p:nvSpPr>
        <p:spPr>
          <a:xfrm>
            <a:off x="5274801" y="6673742"/>
            <a:ext cx="4035319" cy="351314"/>
          </a:xfrm>
          <a:prstGeom prst="rect">
            <a:avLst/>
          </a:prstGeom>
        </p:spPr>
        <p:txBody>
          <a:bodyPr vert="horz" lIns="92466" tIns="46233" rIns="92466" bIns="46233" rtlCol="0" anchor="b"/>
          <a:lstStyle>
            <a:lvl1pPr algn="r">
              <a:defRPr sz="1300"/>
            </a:lvl1pPr>
          </a:lstStyle>
          <a:p>
            <a:fld id="{7D266651-02D9-C949-8344-2390968C25F3}" type="slidenum">
              <a:rPr lang="en-US" smtClean="0"/>
              <a:pPr/>
              <a:t>‹#›</a:t>
            </a:fld>
            <a:endParaRPr lang="en-US"/>
          </a:p>
        </p:txBody>
      </p:sp>
    </p:spTree>
    <p:extLst>
      <p:ext uri="{BB962C8B-B14F-4D97-AF65-F5344CB8AC3E}">
        <p14:creationId xmlns:p14="http://schemas.microsoft.com/office/powerpoint/2010/main" val="36452621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definition, an incident would be…</a:t>
            </a:r>
          </a:p>
          <a:p>
            <a:endParaRPr lang="en-US" dirty="0"/>
          </a:p>
          <a:p>
            <a:r>
              <a:rPr lang="en-US" dirty="0"/>
              <a:t>“An uncontrolled or unplanned release of  energy that causes or contributes to illness, injury, death and/or damage to property, </a:t>
            </a:r>
          </a:p>
          <a:p>
            <a:r>
              <a:rPr lang="en-US" dirty="0"/>
              <a:t>equipment or materials.”</a:t>
            </a:r>
          </a:p>
          <a:p>
            <a:endParaRPr lang="en-US" dirty="0"/>
          </a:p>
          <a:p>
            <a:r>
              <a:rPr lang="en-US" dirty="0"/>
              <a:t>All incidents, we will discover, have a cause and effect.</a:t>
            </a:r>
          </a:p>
          <a:p>
            <a:endParaRPr lang="en-US" dirty="0"/>
          </a:p>
          <a:p>
            <a:r>
              <a:rPr lang="en-US" dirty="0"/>
              <a:t>Unplanned and unwanted event that disrupts work processes by causing injury or damage.</a:t>
            </a:r>
          </a:p>
          <a:p>
            <a:endParaRPr lang="en-US" dirty="0"/>
          </a:p>
          <a:p>
            <a:r>
              <a:rPr lang="en-US" dirty="0"/>
              <a:t>Incidents are caused occurrences, rarely due to a a random happening or “Act of God.”</a:t>
            </a:r>
          </a:p>
          <a:p>
            <a:endParaRPr lang="en-US" dirty="0"/>
          </a:p>
          <a:p>
            <a:r>
              <a:rPr lang="en-US" dirty="0"/>
              <a:t>Accidents/</a:t>
            </a:r>
            <a:r>
              <a:rPr lang="en-US" dirty="0" err="1"/>
              <a:t>Inccidents</a:t>
            </a:r>
            <a:r>
              <a:rPr lang="en-US" baseline="0" dirty="0"/>
              <a:t> </a:t>
            </a:r>
            <a:r>
              <a:rPr lang="en-US" dirty="0"/>
              <a:t>are preventable and even predictable events.  </a:t>
            </a:r>
          </a:p>
          <a:p>
            <a:endParaRPr lang="en-US" dirty="0"/>
          </a:p>
          <a:p>
            <a:r>
              <a:rPr lang="en-US" dirty="0"/>
              <a:t>As Safety Processionals, we do not use the word “accident” as it implies an uncontrollable event.</a:t>
            </a:r>
          </a:p>
          <a:p>
            <a:endParaRPr lang="en-US" dirty="0"/>
          </a:p>
          <a:p>
            <a:r>
              <a:rPr lang="en-US" dirty="0"/>
              <a:t>Instead, unplanned harmful contact injury/collision is more accurate.</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3</a:t>
            </a:fld>
            <a:endParaRPr lang="en-US"/>
          </a:p>
        </p:txBody>
      </p:sp>
    </p:spTree>
    <p:extLst>
      <p:ext uri="{BB962C8B-B14F-4D97-AF65-F5344CB8AC3E}">
        <p14:creationId xmlns:p14="http://schemas.microsoft.com/office/powerpoint/2010/main" val="2406966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13</a:t>
            </a:fld>
            <a:endParaRPr lang="en-US"/>
          </a:p>
        </p:txBody>
      </p:sp>
    </p:spTree>
    <p:extLst>
      <p:ext uri="{BB962C8B-B14F-4D97-AF65-F5344CB8AC3E}">
        <p14:creationId xmlns:p14="http://schemas.microsoft.com/office/powerpoint/2010/main" val="4107169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Task</a:t>
            </a:r>
            <a:r>
              <a:rPr lang="en-US" dirty="0"/>
              <a:t> - In this category, the actual work procedure being performed at the time of the incident is looked at.  </a:t>
            </a:r>
          </a:p>
          <a:p>
            <a:pPr marL="171776" indent="-171776">
              <a:buFont typeface="Arial" panose="020B0604020202020204" pitchFamily="34" charset="0"/>
              <a:buChar char="•"/>
            </a:pPr>
            <a:r>
              <a:rPr lang="en-US" dirty="0"/>
              <a:t> Was a safe work procedure used?  Did conditions change to make the normal procedure unsafe?   Were the appropriate tools and materials available and used?   Were safety devices (example: machine guards) in place and working properly?</a:t>
            </a:r>
          </a:p>
          <a:p>
            <a:endParaRPr lang="en-US" dirty="0"/>
          </a:p>
          <a:p>
            <a:r>
              <a:rPr lang="en-US" b="1" dirty="0"/>
              <a:t>Material/Equipment</a:t>
            </a:r>
            <a:r>
              <a:rPr lang="en-US" dirty="0"/>
              <a:t> - In this area, look for possible causes resulting from the equipment and materials used.</a:t>
            </a:r>
          </a:p>
          <a:p>
            <a:pPr marL="171776" indent="-171776">
              <a:buFont typeface="Arial" panose="020B0604020202020204" pitchFamily="34" charset="0"/>
              <a:buChar char="•"/>
            </a:pPr>
            <a:r>
              <a:rPr lang="en-US" dirty="0"/>
              <a:t>Equipment failure? If so, what caused the failure?    Was the machinery poorly designed/maintained?  The right tool for the job (the big screw driver)</a:t>
            </a:r>
          </a:p>
          <a:p>
            <a:endParaRPr lang="en-US" dirty="0"/>
          </a:p>
          <a:p>
            <a:pPr marL="171776" indent="-171776">
              <a:buFont typeface="Arial" panose="020B0604020202020204" pitchFamily="34" charset="0"/>
              <a:buChar char="•"/>
            </a:pPr>
            <a:r>
              <a:rPr lang="en-US" dirty="0"/>
              <a:t>Were hazardous substances involved? If yes, were they clearly identified and properly labeled? Was a less-hazardous alternative substance available?</a:t>
            </a:r>
          </a:p>
          <a:p>
            <a:r>
              <a:rPr lang="en-US" dirty="0"/>
              <a:t>Was the raw material substandard in some way?    Was PPE used? If yes, was it appropriate for the task being performed and was it in “serviceable condition?”</a:t>
            </a:r>
          </a:p>
          <a:p>
            <a:endParaRPr lang="en-US" dirty="0"/>
          </a:p>
          <a:p>
            <a:r>
              <a:rPr lang="en-US" b="1" dirty="0"/>
              <a:t>Environment</a:t>
            </a:r>
            <a:r>
              <a:rPr lang="en-US" dirty="0"/>
              <a:t> - The physical environment, including sudden changes to it, are factors that need to be identified.</a:t>
            </a:r>
          </a:p>
          <a:p>
            <a:pPr marL="171776" indent="-171776">
              <a:buFont typeface="Arial" panose="020B0604020202020204" pitchFamily="34" charset="0"/>
              <a:buChar char="•"/>
            </a:pPr>
            <a:r>
              <a:rPr lang="en-US" dirty="0"/>
              <a:t>What were the conditions in the work area (example: cold, hot, damp, etc.)?      Was poor housekeeping a problem?       Was noise a problem?</a:t>
            </a:r>
          </a:p>
          <a:p>
            <a:r>
              <a:rPr lang="en-US" dirty="0"/>
              <a:t> Was there adequate light?      Weather conditions?         Were toxic or hazardous gases, dusts or fumes present?</a:t>
            </a:r>
          </a:p>
          <a:p>
            <a:endParaRPr lang="en-US" dirty="0"/>
          </a:p>
          <a:p>
            <a:r>
              <a:rPr lang="en-US" b="1" dirty="0"/>
              <a:t>Personnel</a:t>
            </a:r>
            <a:r>
              <a:rPr lang="en-US" dirty="0"/>
              <a:t> -</a:t>
            </a:r>
            <a:r>
              <a:rPr lang="en-US" baseline="0" dirty="0"/>
              <a:t> The physical and mental conditions of those directly involved must be explored.</a:t>
            </a:r>
          </a:p>
          <a:p>
            <a:pPr marL="171776" indent="-171776">
              <a:buFont typeface="Arial" panose="020B0604020202020204" pitchFamily="34" charset="0"/>
              <a:buChar char="•"/>
            </a:pPr>
            <a:r>
              <a:rPr lang="en-US" baseline="0" dirty="0"/>
              <a:t> Was the employee experienced in the work he/she was doing?      Was the employee adequately trained for the task being completed?</a:t>
            </a:r>
          </a:p>
          <a:p>
            <a:r>
              <a:rPr lang="en-US" baseline="0" dirty="0"/>
              <a:t> Can the employee physically perform the work?     Employee’s health status at the time of the incident? </a:t>
            </a:r>
          </a:p>
          <a:p>
            <a:r>
              <a:rPr lang="en-US" baseline="0" dirty="0"/>
              <a:t>Was the employee fatigued?     Was the employee under work or personal stress?  </a:t>
            </a:r>
          </a:p>
          <a:p>
            <a:endParaRPr lang="en-US" dirty="0"/>
          </a:p>
          <a:p>
            <a:r>
              <a:rPr lang="en-US" b="1" dirty="0"/>
              <a:t>Management</a:t>
            </a:r>
            <a:r>
              <a:rPr lang="en-US" dirty="0"/>
              <a:t> - Management holds the legal responsibility for safety in the workplace! </a:t>
            </a:r>
          </a:p>
          <a:p>
            <a:pPr marL="171776" indent="-171776">
              <a:buFont typeface="Arial" panose="020B0604020202020204" pitchFamily="34" charset="0"/>
              <a:buChar char="•"/>
            </a:pPr>
            <a:r>
              <a:rPr lang="en-US" dirty="0"/>
              <a:t> Were safety rules communicated to and understood by all employees?     Were written procedures available?</a:t>
            </a:r>
          </a:p>
          <a:p>
            <a:r>
              <a:rPr lang="en-US" dirty="0"/>
              <a:t> Were the procedures/rules being  enforced?      Was there adequate supervision?       Is supervision held accountable</a:t>
            </a:r>
            <a:r>
              <a:rPr lang="en-US" baseline="0" dirty="0"/>
              <a:t>? </a:t>
            </a:r>
            <a:r>
              <a:rPr lang="en-US" dirty="0"/>
              <a:t> </a:t>
            </a:r>
          </a:p>
          <a:p>
            <a:endParaRPr lang="en-US" dirty="0"/>
          </a:p>
          <a:p>
            <a:endParaRPr lang="en-US" dirty="0"/>
          </a:p>
          <a:p>
            <a:endParaRPr lang="en-US" dirty="0"/>
          </a:p>
          <a:p>
            <a:pPr marL="171776" indent="-171776">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14</a:t>
            </a:fld>
            <a:endParaRPr lang="en-US"/>
          </a:p>
        </p:txBody>
      </p:sp>
    </p:spTree>
    <p:extLst>
      <p:ext uri="{BB962C8B-B14F-4D97-AF65-F5344CB8AC3E}">
        <p14:creationId xmlns:p14="http://schemas.microsoft.com/office/powerpoint/2010/main" val="3670643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 Investigation Team - Depending on the complexity and severity of the incident </a:t>
            </a:r>
          </a:p>
          <a:p>
            <a:r>
              <a:rPr lang="en-US" dirty="0"/>
              <a:t>Conduct the Investigation – we will review general steps next</a:t>
            </a:r>
          </a:p>
          <a:p>
            <a:r>
              <a:rPr lang="en-US" dirty="0"/>
              <a:t>Communicate Findings – whatever means you have, toolbox talks, site meetings, all employee meetings, safety stand downs, lesson from loss documents, etc. </a:t>
            </a:r>
          </a:p>
          <a:p>
            <a:r>
              <a:rPr lang="en-US" dirty="0"/>
              <a:t>Implement Corrective Actions – identify, track for completion</a:t>
            </a:r>
          </a:p>
          <a:p>
            <a:r>
              <a:rPr lang="en-US" dirty="0"/>
              <a:t>Retain Incident Records – and preserved any </a:t>
            </a:r>
            <a:r>
              <a:rPr lang="en-US"/>
              <a:t>physical evidence. </a:t>
            </a:r>
          </a:p>
          <a:p>
            <a:endParaRPr lang="en-US" dirty="0"/>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15</a:t>
            </a:fld>
            <a:endParaRPr lang="en-US"/>
          </a:p>
        </p:txBody>
      </p:sp>
    </p:spTree>
    <p:extLst>
      <p:ext uri="{BB962C8B-B14F-4D97-AF65-F5344CB8AC3E}">
        <p14:creationId xmlns:p14="http://schemas.microsoft.com/office/powerpoint/2010/main" val="2303853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done</a:t>
            </a:r>
            <a:r>
              <a:rPr lang="en-US" baseline="0" dirty="0"/>
              <a:t> after completing the report:</a:t>
            </a:r>
          </a:p>
          <a:p>
            <a:endParaRPr lang="en-US" baseline="0" dirty="0"/>
          </a:p>
          <a:p>
            <a:pPr marL="171776" indent="-171776">
              <a:buFontTx/>
              <a:buChar char="-"/>
            </a:pPr>
            <a:r>
              <a:rPr lang="en-US" baseline="0" dirty="0"/>
              <a:t>Track corrective actions and follow up for completion</a:t>
            </a:r>
          </a:p>
          <a:p>
            <a:pPr marL="171776" indent="-171776">
              <a:buFontTx/>
              <a:buChar char="-"/>
            </a:pPr>
            <a:r>
              <a:rPr lang="en-US" baseline="0" dirty="0"/>
              <a:t>As a best practice, create a “lesson from loss” summary and disseminate to work force via safety talks, meetings, etc.  </a:t>
            </a:r>
          </a:p>
          <a:p>
            <a:pPr marL="171776" indent="-171776">
              <a:buFontTx/>
              <a:buChar char="-"/>
            </a:pPr>
            <a:r>
              <a:rPr lang="en-US" baseline="0" dirty="0"/>
              <a:t>Track progress as a committee </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16</a:t>
            </a:fld>
            <a:endParaRPr lang="en-US"/>
          </a:p>
        </p:txBody>
      </p:sp>
    </p:spTree>
    <p:extLst>
      <p:ext uri="{BB962C8B-B14F-4D97-AF65-F5344CB8AC3E}">
        <p14:creationId xmlns:p14="http://schemas.microsoft.com/office/powerpoint/2010/main" val="4034731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To obtain a history of the incident, take pictures or video. </a:t>
            </a:r>
          </a:p>
          <a:p>
            <a:endParaRPr lang="en-US" dirty="0"/>
          </a:p>
          <a:p>
            <a:pPr marL="171776" indent="-171776">
              <a:buFont typeface="Arial" panose="020B0604020202020204" pitchFamily="34" charset="0"/>
              <a:buChar char="•"/>
            </a:pPr>
            <a:r>
              <a:rPr lang="en-US" dirty="0"/>
              <a:t>Take a picture of the incident scene (equipment, damage, environmental conditions, positioning, hazards, etc.)</a:t>
            </a:r>
          </a:p>
          <a:p>
            <a:pPr marL="171776" indent="-171776">
              <a:buFont typeface="Arial" panose="020B0604020202020204" pitchFamily="34" charset="0"/>
              <a:buChar char="•"/>
            </a:pPr>
            <a:r>
              <a:rPr lang="en-US" dirty="0"/>
              <a:t>First, expand then zoom/work</a:t>
            </a:r>
            <a:r>
              <a:rPr lang="en-US" baseline="0" dirty="0"/>
              <a:t> your way in </a:t>
            </a:r>
            <a:endParaRPr lang="en-US" dirty="0"/>
          </a:p>
          <a:p>
            <a:pPr marL="171776" indent="-171776">
              <a:buFont typeface="Arial" panose="020B0604020202020204" pitchFamily="34" charset="0"/>
              <a:buChar char="•"/>
            </a:pPr>
            <a:r>
              <a:rPr lang="en-US" dirty="0"/>
              <a:t>Note the date, time and your location</a:t>
            </a:r>
          </a:p>
          <a:p>
            <a:pPr marL="171776" indent="-171776">
              <a:buFont typeface="Arial" panose="020B0604020202020204" pitchFamily="34" charset="0"/>
              <a:buChar char="•"/>
            </a:pPr>
            <a:r>
              <a:rPr lang="en-US" dirty="0"/>
              <a:t>Pictures can be very helpful if further investigation is necessary or a dispute occurs</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17</a:t>
            </a:fld>
            <a:endParaRPr lang="en-US"/>
          </a:p>
        </p:txBody>
      </p:sp>
    </p:spTree>
    <p:extLst>
      <p:ext uri="{BB962C8B-B14F-4D97-AF65-F5344CB8AC3E}">
        <p14:creationId xmlns:p14="http://schemas.microsoft.com/office/powerpoint/2010/main" val="1401708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effort should be made to interview any witnesses. </a:t>
            </a:r>
          </a:p>
          <a:p>
            <a:endParaRPr lang="en-US" dirty="0"/>
          </a:p>
          <a:p>
            <a:r>
              <a:rPr lang="en-US" dirty="0"/>
              <a:t>Witnesses can be a very good source of information regarding the cause of an accident and the conditions associated with it</a:t>
            </a:r>
          </a:p>
          <a:p>
            <a:endParaRPr lang="en-US" dirty="0"/>
          </a:p>
          <a:p>
            <a:pPr defTabSz="916137" eaLnBrk="0" fontAlgn="base" hangingPunct="0">
              <a:spcBef>
                <a:spcPts val="2405"/>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Witnesses should be interviewed as soon as possible after the incident.</a:t>
            </a:r>
          </a:p>
          <a:p>
            <a:pPr defTabSz="916137" eaLnBrk="0" fontAlgn="base" hangingPunct="0">
              <a:spcBef>
                <a:spcPts val="2405"/>
              </a:spcBef>
              <a:spcAft>
                <a:spcPct val="0"/>
              </a:spcAft>
              <a:defRP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37" eaLnBrk="0" fontAlgn="base" hangingPunct="0">
              <a:spcBef>
                <a:spcPts val="2405"/>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Witnesses should be interviewed alone, rather than in a group.</a:t>
            </a:r>
          </a:p>
          <a:p>
            <a:pPr defTabSz="916137" eaLnBrk="0" fontAlgn="base" hangingPunct="0">
              <a:spcBef>
                <a:spcPts val="2405"/>
              </a:spcBef>
              <a:spcAft>
                <a:spcPct val="0"/>
              </a:spcAft>
              <a:defRP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37" eaLnBrk="0" fontAlgn="base" hangingPunct="0">
              <a:spcBef>
                <a:spcPts val="2405"/>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Have witnesses document their statements and ask them to date and sign.</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18</a:t>
            </a:fld>
            <a:endParaRPr lang="en-US"/>
          </a:p>
        </p:txBody>
      </p:sp>
    </p:spTree>
    <p:extLst>
      <p:ext uri="{BB962C8B-B14F-4D97-AF65-F5344CB8AC3E}">
        <p14:creationId xmlns:p14="http://schemas.microsoft.com/office/powerpoint/2010/main" val="245692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remember the Swiss Cheese model. </a:t>
            </a:r>
          </a:p>
          <a:p>
            <a:endParaRPr lang="en-US" dirty="0"/>
          </a:p>
          <a:p>
            <a:r>
              <a:rPr lang="en-US" dirty="0"/>
              <a:t>To prevent future occurrences you need to determine the root cause!</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21</a:t>
            </a:fld>
            <a:endParaRPr lang="en-US"/>
          </a:p>
        </p:txBody>
      </p:sp>
    </p:spTree>
    <p:extLst>
      <p:ext uri="{BB962C8B-B14F-4D97-AF65-F5344CB8AC3E}">
        <p14:creationId xmlns:p14="http://schemas.microsoft.com/office/powerpoint/2010/main" val="1888810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3054" eaLnBrk="0" hangingPunct="0">
              <a:defRPr>
                <a:solidFill>
                  <a:schemeClr val="tx1"/>
                </a:solidFill>
                <a:latin typeface="Times New Roman" pitchFamily="18" charset="0"/>
              </a:defRPr>
            </a:lvl1pPr>
            <a:lvl2pPr marL="730442" indent="-280939" defTabSz="913054" eaLnBrk="0" hangingPunct="0">
              <a:defRPr>
                <a:solidFill>
                  <a:schemeClr val="tx1"/>
                </a:solidFill>
                <a:latin typeface="Times New Roman" pitchFamily="18" charset="0"/>
              </a:defRPr>
            </a:lvl2pPr>
            <a:lvl3pPr marL="1123757" indent="-224751" defTabSz="913054" eaLnBrk="0" hangingPunct="0">
              <a:defRPr>
                <a:solidFill>
                  <a:schemeClr val="tx1"/>
                </a:solidFill>
                <a:latin typeface="Times New Roman" pitchFamily="18" charset="0"/>
              </a:defRPr>
            </a:lvl3pPr>
            <a:lvl4pPr marL="1573260" indent="-224751" defTabSz="913054" eaLnBrk="0" hangingPunct="0">
              <a:defRPr>
                <a:solidFill>
                  <a:schemeClr val="tx1"/>
                </a:solidFill>
                <a:latin typeface="Times New Roman" pitchFamily="18" charset="0"/>
              </a:defRPr>
            </a:lvl4pPr>
            <a:lvl5pPr marL="2022763" indent="-224751" defTabSz="913054" eaLnBrk="0" hangingPunct="0">
              <a:defRPr>
                <a:solidFill>
                  <a:schemeClr val="tx1"/>
                </a:solidFill>
                <a:latin typeface="Times New Roman" pitchFamily="18" charset="0"/>
              </a:defRPr>
            </a:lvl5pPr>
            <a:lvl6pPr marL="2472265" indent="-224751" defTabSz="913054" eaLnBrk="0" fontAlgn="base" hangingPunct="0">
              <a:spcBef>
                <a:spcPct val="0"/>
              </a:spcBef>
              <a:spcAft>
                <a:spcPct val="0"/>
              </a:spcAft>
              <a:defRPr>
                <a:solidFill>
                  <a:schemeClr val="tx1"/>
                </a:solidFill>
                <a:latin typeface="Times New Roman" pitchFamily="18" charset="0"/>
              </a:defRPr>
            </a:lvl6pPr>
            <a:lvl7pPr marL="2921768" indent="-224751" defTabSz="913054" eaLnBrk="0" fontAlgn="base" hangingPunct="0">
              <a:spcBef>
                <a:spcPct val="0"/>
              </a:spcBef>
              <a:spcAft>
                <a:spcPct val="0"/>
              </a:spcAft>
              <a:defRPr>
                <a:solidFill>
                  <a:schemeClr val="tx1"/>
                </a:solidFill>
                <a:latin typeface="Times New Roman" pitchFamily="18" charset="0"/>
              </a:defRPr>
            </a:lvl7pPr>
            <a:lvl8pPr marL="3371271" indent="-224751" defTabSz="913054" eaLnBrk="0" fontAlgn="base" hangingPunct="0">
              <a:spcBef>
                <a:spcPct val="0"/>
              </a:spcBef>
              <a:spcAft>
                <a:spcPct val="0"/>
              </a:spcAft>
              <a:defRPr>
                <a:solidFill>
                  <a:schemeClr val="tx1"/>
                </a:solidFill>
                <a:latin typeface="Times New Roman" pitchFamily="18" charset="0"/>
              </a:defRPr>
            </a:lvl8pPr>
            <a:lvl9pPr marL="3820774" indent="-224751" defTabSz="913054" eaLnBrk="0" fontAlgn="base" hangingPunct="0">
              <a:spcBef>
                <a:spcPct val="0"/>
              </a:spcBef>
              <a:spcAft>
                <a:spcPct val="0"/>
              </a:spcAft>
              <a:defRPr>
                <a:solidFill>
                  <a:schemeClr val="tx1"/>
                </a:solidFill>
                <a:latin typeface="Times New Roman" pitchFamily="18" charset="0"/>
              </a:defRPr>
            </a:lvl9pPr>
          </a:lstStyle>
          <a:p>
            <a:pPr eaLnBrk="1" hangingPunct="1">
              <a:defRPr/>
            </a:pPr>
            <a:fld id="{24377688-DA31-4D9C-96AA-A7D4DD7EED0E}" type="slidenum">
              <a:rPr lang="en-US" sz="1200">
                <a:solidFill>
                  <a:prstClr val="black"/>
                </a:solidFill>
              </a:rPr>
              <a:pPr eaLnBrk="1" hangingPunct="1">
                <a:defRPr/>
              </a:pPr>
              <a:t>22</a:t>
            </a:fld>
            <a:endParaRPr lang="en-US" sz="120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aseline="0" dirty="0">
                <a:latin typeface="Verdana" panose="020B0604030504040204" pitchFamily="34" charset="0"/>
                <a:ea typeface="Verdana" panose="020B0604030504040204" pitchFamily="34" charset="0"/>
                <a:cs typeface="Verdana" panose="020B0604030504040204" pitchFamily="34" charset="0"/>
              </a:rPr>
              <a:t>On the left, “above-ground” conditions that could contribute to injuries are listed; these are contributing factors to an injury.</a:t>
            </a:r>
          </a:p>
          <a:p>
            <a:pPr eaLnBrk="1" hangingPunct="1"/>
            <a:endParaRPr lang="en-US" baseline="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aseline="0" dirty="0">
                <a:latin typeface="Verdana" panose="020B0604030504040204" pitchFamily="34" charset="0"/>
                <a:ea typeface="Verdana" panose="020B0604030504040204" pitchFamily="34" charset="0"/>
                <a:cs typeface="Verdana" panose="020B0604030504040204" pitchFamily="34" charset="0"/>
              </a:rPr>
              <a:t>The same is true on the right side dealing with behaviors. The visible, “above-ground” behaviors are but surface causes.</a:t>
            </a:r>
          </a:p>
          <a:p>
            <a:pPr eaLnBrk="1" hangingPunct="1"/>
            <a:endParaRPr lang="en-US" baseline="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baseline="0" dirty="0">
                <a:latin typeface="Verdana" panose="020B0604030504040204" pitchFamily="34" charset="0"/>
                <a:ea typeface="Verdana" panose="020B0604030504040204" pitchFamily="34" charset="0"/>
                <a:cs typeface="Verdana" panose="020B0604030504040204" pitchFamily="34" charset="0"/>
              </a:rPr>
              <a:t>We need to determine the invisible “root causes” of both conditions and behaviors, remove them to mitigate the incident from reoccurring!</a:t>
            </a:r>
          </a:p>
          <a:p>
            <a:pPr eaLnBrk="1" hangingPunct="1"/>
            <a:endParaRPr lang="en-US" baseline="0"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Root Cause Analysis</a:t>
            </a: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Root Cause Analysis (RCA) is a tool that helps teams discover not only what went wrong, but also provides members with the framework to develop a countermeasure to prevent future occurrences of the issue – similar to how the immune system learns to recognize viruses it has seen before to prevent them from causing harm in the future.</a:t>
            </a:r>
          </a:p>
          <a:p>
            <a:pPr eaLnBrk="1" hangingPunct="1"/>
            <a:endParaRPr lang="en-US" dirty="0">
              <a:latin typeface="Verdana" panose="020B0604030504040204" pitchFamily="34" charset="0"/>
              <a:ea typeface="Verdana" panose="020B0604030504040204" pitchFamily="34" charset="0"/>
              <a:cs typeface="Verdana" panose="020B0604030504040204" pitchFamily="34" charset="0"/>
            </a:endParaRP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Definition</a:t>
            </a:r>
          </a:p>
          <a:p>
            <a:pPr eaLnBrk="1" hangingPunct="1"/>
            <a:r>
              <a:rPr lang="en-US" dirty="0">
                <a:latin typeface="Verdana" panose="020B0604030504040204" pitchFamily="34" charset="0"/>
                <a:ea typeface="Verdana" panose="020B0604030504040204" pitchFamily="34" charset="0"/>
                <a:cs typeface="Verdana" panose="020B0604030504040204" pitchFamily="34" charset="0"/>
              </a:rPr>
              <a:t>A systematic method of analyzing possible causes to determine the root cause of a problem.</a:t>
            </a:r>
          </a:p>
        </p:txBody>
      </p:sp>
    </p:spTree>
    <p:extLst>
      <p:ext uri="{BB962C8B-B14F-4D97-AF65-F5344CB8AC3E}">
        <p14:creationId xmlns:p14="http://schemas.microsoft.com/office/powerpoint/2010/main" val="850073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TQM, Six</a:t>
            </a:r>
            <a:r>
              <a:rPr lang="en-US" baseline="0" dirty="0"/>
              <a:t> Sigma, </a:t>
            </a:r>
            <a:r>
              <a:rPr lang="en-US" baseline="0" dirty="0" err="1"/>
              <a:t>etc</a:t>
            </a:r>
            <a:r>
              <a:rPr lang="en-US" baseline="0" dirty="0"/>
              <a:t> – QA </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23</a:t>
            </a:fld>
            <a:endParaRPr lang="en-US"/>
          </a:p>
        </p:txBody>
      </p:sp>
    </p:spTree>
    <p:extLst>
      <p:ext uri="{BB962C8B-B14F-4D97-AF65-F5344CB8AC3E}">
        <p14:creationId xmlns:p14="http://schemas.microsoft.com/office/powerpoint/2010/main" val="2912444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of asking the 5 Whys:</a:t>
            </a:r>
          </a:p>
          <a:p>
            <a:endParaRPr lang="en-US" dirty="0"/>
          </a:p>
          <a:p>
            <a:pPr marL="171776" indent="-171776">
              <a:buFont typeface="Arial" panose="020B0604020202020204" pitchFamily="34" charset="0"/>
              <a:buChar char="•"/>
            </a:pPr>
            <a:r>
              <a:rPr lang="en-US" u="sng" dirty="0"/>
              <a:t>Simplicity</a:t>
            </a:r>
            <a:r>
              <a:rPr lang="en-US" dirty="0"/>
              <a:t>: Easy to use and requires no advanced mathematics or tools.</a:t>
            </a:r>
          </a:p>
          <a:p>
            <a:pPr marL="171776" indent="-171776">
              <a:buFont typeface="Arial" panose="020B0604020202020204" pitchFamily="34" charset="0"/>
              <a:buChar char="•"/>
            </a:pPr>
            <a:r>
              <a:rPr lang="en-US" u="sng" dirty="0"/>
              <a:t>Effectiveness: </a:t>
            </a:r>
            <a:r>
              <a:rPr lang="en-US" dirty="0"/>
              <a:t>Helps to quickly separate symptoms from causes and identify the root cause.</a:t>
            </a:r>
          </a:p>
          <a:p>
            <a:pPr marL="171776" indent="-171776">
              <a:buFont typeface="Arial" panose="020B0604020202020204" pitchFamily="34" charset="0"/>
              <a:buChar char="•"/>
            </a:pPr>
            <a:r>
              <a:rPr lang="en-US" u="sng" dirty="0"/>
              <a:t>Comprehensiveness: </a:t>
            </a:r>
            <a:r>
              <a:rPr lang="en-US" dirty="0"/>
              <a:t>Helps to determine relationships between various problem causes.</a:t>
            </a:r>
          </a:p>
          <a:p>
            <a:pPr marL="171776" indent="-171776">
              <a:buFont typeface="Arial" panose="020B0604020202020204" pitchFamily="34" charset="0"/>
              <a:buChar char="•"/>
            </a:pPr>
            <a:r>
              <a:rPr lang="en-US" u="sng" dirty="0"/>
              <a:t>Flexibility: </a:t>
            </a:r>
            <a:r>
              <a:rPr lang="en-US" dirty="0"/>
              <a:t>Works well alone and when combined with other methods.</a:t>
            </a:r>
          </a:p>
          <a:p>
            <a:pPr marL="171776" indent="-171776">
              <a:buFont typeface="Arial" panose="020B0604020202020204" pitchFamily="34" charset="0"/>
              <a:buChar char="•"/>
            </a:pPr>
            <a:r>
              <a:rPr lang="en-US" u="sng" dirty="0"/>
              <a:t>Engaging: </a:t>
            </a:r>
            <a:r>
              <a:rPr lang="en-US" dirty="0"/>
              <a:t>Fosters teamwork.</a:t>
            </a:r>
          </a:p>
          <a:p>
            <a:pPr marL="171776" indent="-171776">
              <a:buFont typeface="Arial" panose="020B0604020202020204" pitchFamily="34" charset="0"/>
              <a:buChar char="•"/>
            </a:pPr>
            <a:r>
              <a:rPr lang="en-US" u="sng" dirty="0"/>
              <a:t>Inexpensive: </a:t>
            </a:r>
            <a:r>
              <a:rPr lang="en-US" dirty="0"/>
              <a:t>A guided, team-focused exercise with no additional costs.</a:t>
            </a:r>
          </a:p>
        </p:txBody>
      </p:sp>
      <p:sp>
        <p:nvSpPr>
          <p:cNvPr id="4" name="Slide Number Placeholder 3"/>
          <p:cNvSpPr>
            <a:spLocks noGrp="1"/>
          </p:cNvSpPr>
          <p:nvPr>
            <p:ph type="sldNum" sz="quarter" idx="10"/>
          </p:nvPr>
        </p:nvSpPr>
        <p:spPr/>
        <p:txBody>
          <a:bodyPr/>
          <a:lstStyle/>
          <a:p>
            <a:fld id="{7D266651-02D9-C949-8344-2390968C25F3}" type="slidenum">
              <a:rPr lang="en-US" smtClean="0"/>
              <a:pPr/>
              <a:t>24</a:t>
            </a:fld>
            <a:endParaRPr lang="en-US"/>
          </a:p>
        </p:txBody>
      </p:sp>
    </p:spTree>
    <p:extLst>
      <p:ext uri="{BB962C8B-B14F-4D97-AF65-F5344CB8AC3E}">
        <p14:creationId xmlns:p14="http://schemas.microsoft.com/office/powerpoint/2010/main" val="3366742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This pyramid was developed in 1931 by William Heinrich showing a total of 3,330 incident/accident situations from a defined breakdown according to:</a:t>
            </a:r>
          </a:p>
          <a:p>
            <a:pPr defTabSz="916137" eaLnBrk="0" fontAlgn="base" hangingPunct="0">
              <a:spcBef>
                <a:spcPct val="30000"/>
              </a:spcBef>
              <a:spcAft>
                <a:spcPct val="0"/>
              </a:spcAft>
              <a:defRP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1. Unsafe acts, behaviors or conditions </a:t>
            </a:r>
          </a:p>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2. 300 near-miss situations (these first 2 categories are not often investigated due to lack of injury)</a:t>
            </a:r>
          </a:p>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3. 29 minor injuries occur, and</a:t>
            </a:r>
          </a:p>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4. 1 serious injury or death that may result from this total of events.</a:t>
            </a:r>
          </a:p>
          <a:p>
            <a:pPr defTabSz="916137" eaLnBrk="0" fontAlgn="base" hangingPunct="0">
              <a:spcBef>
                <a:spcPct val="30000"/>
              </a:spcBef>
              <a:spcAft>
                <a:spcPct val="0"/>
              </a:spcAft>
              <a:defRP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Although categories 1 &amp; 2, unsafe acts, behaviors or conditions, and near-misses are not investigated as rigorously if at all, they have the potential to escalate to more intense conditions.</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5</a:t>
            </a:fld>
            <a:endParaRPr lang="en-US"/>
          </a:p>
        </p:txBody>
      </p:sp>
    </p:spTree>
    <p:extLst>
      <p:ext uri="{BB962C8B-B14F-4D97-AF65-F5344CB8AC3E}">
        <p14:creationId xmlns:p14="http://schemas.microsoft.com/office/powerpoint/2010/main" val="79792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My car won’t start</a:t>
            </a:r>
          </a:p>
          <a:p>
            <a:r>
              <a:rPr lang="en-US" dirty="0"/>
              <a:t>Cause: My battery is dead</a:t>
            </a:r>
          </a:p>
          <a:p>
            <a:r>
              <a:rPr lang="en-US" dirty="0"/>
              <a:t>Cause: My alternator is not functioning</a:t>
            </a:r>
          </a:p>
          <a:p>
            <a:r>
              <a:rPr lang="en-US" dirty="0"/>
              <a:t>Cause: My alternator belt is broken</a:t>
            </a:r>
          </a:p>
          <a:p>
            <a:r>
              <a:rPr lang="en-US" dirty="0"/>
              <a:t>Cause: My alternator belt was beyond its useful service life</a:t>
            </a:r>
          </a:p>
          <a:p>
            <a:r>
              <a:rPr lang="en-US" dirty="0"/>
              <a:t>Why?</a:t>
            </a:r>
          </a:p>
          <a:p>
            <a:r>
              <a:rPr lang="en-US" dirty="0"/>
              <a:t>Answer: The vehicle was not maintained according to the manufacturer's recommended service schedule</a:t>
            </a:r>
          </a:p>
          <a:p>
            <a:endParaRPr lang="en-US" dirty="0"/>
          </a:p>
          <a:p>
            <a:r>
              <a:rPr lang="en-US" dirty="0"/>
              <a:t>Scenario: My car won’t start</a:t>
            </a:r>
          </a:p>
          <a:p>
            <a:r>
              <a:rPr lang="en-US" dirty="0"/>
              <a:t>Root Cause: The vehicle was not maintained according to the manufacturer's recommended service schedule</a:t>
            </a:r>
          </a:p>
          <a:p>
            <a:endParaRPr lang="en-US" dirty="0"/>
          </a:p>
          <a:p>
            <a:r>
              <a:rPr lang="en-US" dirty="0"/>
              <a:t>Alterable behavior</a:t>
            </a:r>
          </a:p>
          <a:p>
            <a:r>
              <a:rPr lang="en-US" dirty="0"/>
              <a:t>In the workplace: A management control, such as devising a process to ensure maintenance logs are kept and scheduled maintenance is preformed can be put in place to prevent the situation from arising again</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25</a:t>
            </a:fld>
            <a:endParaRPr lang="en-US"/>
          </a:p>
        </p:txBody>
      </p:sp>
    </p:spTree>
    <p:extLst>
      <p:ext uri="{BB962C8B-B14F-4D97-AF65-F5344CB8AC3E}">
        <p14:creationId xmlns:p14="http://schemas.microsoft.com/office/powerpoint/2010/main" val="1325403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Alterable behavior:</a:t>
            </a:r>
          </a:p>
          <a:p>
            <a:endParaRPr lang="en-US" dirty="0"/>
          </a:p>
          <a:p>
            <a:r>
              <a:rPr lang="en-US" dirty="0"/>
              <a:t>A management control, such as developing and implementing a mandatory inspection, auditing and accountability process to ensure proper pre-operational inspections completed.  </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26</a:t>
            </a:fld>
            <a:endParaRPr lang="en-US"/>
          </a:p>
        </p:txBody>
      </p:sp>
    </p:spTree>
    <p:extLst>
      <p:ext uri="{BB962C8B-B14F-4D97-AF65-F5344CB8AC3E}">
        <p14:creationId xmlns:p14="http://schemas.microsoft.com/office/powerpoint/2010/main" val="1036693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isn’t easily repeatable. A person analyzing the problem through a different lens may come to a different conclusion. </a:t>
            </a:r>
          </a:p>
          <a:p>
            <a:endParaRPr lang="en-US" dirty="0"/>
          </a:p>
          <a:p>
            <a:r>
              <a:rPr lang="en-US" dirty="0"/>
              <a:t>Sometimes there are more than one possible causes to complex problems, which is why 5 Why Analysis is often used in combination with other Lean methods for bigger problems.</a:t>
            </a:r>
          </a:p>
          <a:p>
            <a:endParaRPr lang="en-US" dirty="0"/>
          </a:p>
          <a:p>
            <a:r>
              <a:rPr lang="en-US" dirty="0"/>
              <a:t>You can only operate within the information you know; you can’t find the actual root cause if you are lacking important information.</a:t>
            </a:r>
          </a:p>
          <a:p>
            <a:endParaRPr lang="en-US" dirty="0"/>
          </a:p>
          <a:p>
            <a:r>
              <a:rPr lang="en-US" dirty="0"/>
              <a:t>Generally, a single root cause is identified at the end of the process when, in reality, some problems result from a number of errors (also common in bigger problems).</a:t>
            </a:r>
          </a:p>
        </p:txBody>
      </p:sp>
      <p:sp>
        <p:nvSpPr>
          <p:cNvPr id="4" name="Slide Number Placeholder 3"/>
          <p:cNvSpPr>
            <a:spLocks noGrp="1"/>
          </p:cNvSpPr>
          <p:nvPr>
            <p:ph type="sldNum" sz="quarter" idx="10"/>
          </p:nvPr>
        </p:nvSpPr>
        <p:spPr/>
        <p:txBody>
          <a:bodyPr/>
          <a:lstStyle/>
          <a:p>
            <a:fld id="{7D266651-02D9-C949-8344-2390968C25F3}" type="slidenum">
              <a:rPr lang="en-US" smtClean="0"/>
              <a:pPr/>
              <a:t>27</a:t>
            </a:fld>
            <a:endParaRPr lang="en-US"/>
          </a:p>
        </p:txBody>
      </p:sp>
    </p:spTree>
    <p:extLst>
      <p:ext uri="{BB962C8B-B14F-4D97-AF65-F5344CB8AC3E}">
        <p14:creationId xmlns:p14="http://schemas.microsoft.com/office/powerpoint/2010/main" val="1938665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Fishbone Diagram</a:t>
            </a:r>
          </a:p>
          <a:p>
            <a:endParaRPr lang="en-US" dirty="0"/>
          </a:p>
          <a:p>
            <a:r>
              <a:rPr lang="en-US" dirty="0"/>
              <a:t>A fishbone diagram for root cause analysis allows teams to investigate and consider several possible root causes to a singular problem. Used in conjunction with 5 Whys and PDCA thinking, this Root Cause Analysis template helps to provide a fuller picture of what went wrong and how to address it.</a:t>
            </a:r>
          </a:p>
        </p:txBody>
      </p:sp>
      <p:sp>
        <p:nvSpPr>
          <p:cNvPr id="4" name="Slide Number Placeholder 3"/>
          <p:cNvSpPr>
            <a:spLocks noGrp="1"/>
          </p:cNvSpPr>
          <p:nvPr>
            <p:ph type="sldNum" sz="quarter" idx="10"/>
          </p:nvPr>
        </p:nvSpPr>
        <p:spPr/>
        <p:txBody>
          <a:bodyPr/>
          <a:lstStyle/>
          <a:p>
            <a:fld id="{7D266651-02D9-C949-8344-2390968C25F3}" type="slidenum">
              <a:rPr lang="en-US" smtClean="0"/>
              <a:pPr/>
              <a:t>28</a:t>
            </a:fld>
            <a:endParaRPr lang="en-US"/>
          </a:p>
        </p:txBody>
      </p:sp>
    </p:spTree>
    <p:extLst>
      <p:ext uri="{BB962C8B-B14F-4D97-AF65-F5344CB8AC3E}">
        <p14:creationId xmlns:p14="http://schemas.microsoft.com/office/powerpoint/2010/main" val="306726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31</a:t>
            </a:fld>
            <a:endParaRPr lang="en-US"/>
          </a:p>
        </p:txBody>
      </p:sp>
    </p:spTree>
    <p:extLst>
      <p:ext uri="{BB962C8B-B14F-4D97-AF65-F5344CB8AC3E}">
        <p14:creationId xmlns:p14="http://schemas.microsoft.com/office/powerpoint/2010/main" val="3404491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Incident-injury report should also ensure:</a:t>
            </a:r>
          </a:p>
          <a:p>
            <a:endParaRPr lang="en-US" dirty="0"/>
          </a:p>
          <a:p>
            <a:r>
              <a:rPr lang="en-US" dirty="0"/>
              <a:t>There is a detailed description of what happened to cause the accident.</a:t>
            </a:r>
          </a:p>
          <a:p>
            <a:endParaRPr lang="en-US" dirty="0"/>
          </a:p>
          <a:p>
            <a:r>
              <a:rPr lang="en-US" dirty="0"/>
              <a:t>There are appropriate/detailed comments as to what action(s) will be taken to prevent future accidents.</a:t>
            </a:r>
          </a:p>
          <a:p>
            <a:endParaRPr lang="en-US" dirty="0"/>
          </a:p>
          <a:p>
            <a:r>
              <a:rPr lang="en-US" dirty="0"/>
              <a:t>Make sure the form is completely filled out with all applicable information.</a:t>
            </a:r>
          </a:p>
          <a:p>
            <a:endParaRPr lang="en-US" dirty="0"/>
          </a:p>
          <a:p>
            <a:r>
              <a:rPr lang="en-US" dirty="0"/>
              <a:t>Accidents resulting in a fatality or hospitalization must be reported OSHA</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458069">
              <a:defRPr/>
            </a:pPr>
            <a:fld id="{7D266651-02D9-C949-8344-2390968C25F3}" type="slidenum">
              <a:rPr lang="en-US">
                <a:solidFill>
                  <a:prstClr val="black"/>
                </a:solidFill>
                <a:latin typeface="Calibri"/>
              </a:rPr>
              <a:pPr defTabSz="458069">
                <a:defRPr/>
              </a:pPr>
              <a:t>33</a:t>
            </a:fld>
            <a:endParaRPr lang="en-US">
              <a:solidFill>
                <a:prstClr val="black"/>
              </a:solidFill>
              <a:latin typeface="Calibri"/>
            </a:endParaRPr>
          </a:p>
        </p:txBody>
      </p:sp>
    </p:spTree>
    <p:extLst>
      <p:ext uri="{BB962C8B-B14F-4D97-AF65-F5344CB8AC3E}">
        <p14:creationId xmlns:p14="http://schemas.microsoft.com/office/powerpoint/2010/main" val="259983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consider a</a:t>
            </a:r>
            <a:r>
              <a:rPr lang="en-US" baseline="0" dirty="0"/>
              <a:t> initial first report of incident form to get the claim reported and processes quickly and a more detailed supervisory incident investigation report </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34</a:t>
            </a:fld>
            <a:endParaRPr lang="en-US"/>
          </a:p>
        </p:txBody>
      </p:sp>
    </p:spTree>
    <p:extLst>
      <p:ext uri="{BB962C8B-B14F-4D97-AF65-F5344CB8AC3E}">
        <p14:creationId xmlns:p14="http://schemas.microsoft.com/office/powerpoint/2010/main" val="2689351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9034" indent="-229034">
              <a:buAutoNum type="arabicParenR"/>
            </a:pPr>
            <a:r>
              <a:rPr lang="en-US" dirty="0"/>
              <a:t>The investigation process/root cause identification</a:t>
            </a:r>
          </a:p>
          <a:p>
            <a:pPr marL="229034" indent="-229034">
              <a:buAutoNum type="arabicParenR"/>
            </a:pPr>
            <a:r>
              <a:rPr lang="en-US" dirty="0"/>
              <a:t>Like, the Energy Wheel</a:t>
            </a:r>
          </a:p>
          <a:p>
            <a:pPr marL="229034" indent="-229034">
              <a:buAutoNum type="arabicParenR"/>
            </a:pPr>
            <a:r>
              <a:rPr lang="en-US" dirty="0"/>
              <a:t>Some</a:t>
            </a:r>
            <a:r>
              <a:rPr lang="en-US" baseline="0" dirty="0"/>
              <a:t> kind of BBS process  - to capitalize on the base of in incident pyramid (i.e. those 3,000 unsafe behaviors, acts, conditions)  </a:t>
            </a:r>
          </a:p>
          <a:p>
            <a:pPr marL="229034" indent="-229034">
              <a:buAutoNum type="arabicParenR"/>
            </a:pPr>
            <a:r>
              <a:rPr lang="en-US" baseline="0" dirty="0"/>
              <a:t>Consistency is key!</a:t>
            </a:r>
          </a:p>
          <a:p>
            <a:pPr marL="229034" indent="-229034">
              <a:buAutoNum type="arabicParenR"/>
            </a:pPr>
            <a:r>
              <a:rPr lang="en-US" baseline="0" dirty="0"/>
              <a:t>The, track and communicate improvements along the way</a:t>
            </a:r>
          </a:p>
          <a:p>
            <a:endParaRPr lang="en-US" baseline="0" dirty="0"/>
          </a:p>
          <a:p>
            <a:endParaRPr lang="en-US" baseline="0" dirty="0"/>
          </a:p>
          <a:p>
            <a:r>
              <a:rPr lang="en-US" baseline="0" dirty="0"/>
              <a:t>= </a:t>
            </a:r>
            <a:r>
              <a:rPr lang="en-US" dirty="0"/>
              <a:t>A robust safety management process to prevent harmful incidents and evolve the safety culture to a more interdependent level. </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37</a:t>
            </a:fld>
            <a:endParaRPr lang="en-US"/>
          </a:p>
        </p:txBody>
      </p:sp>
    </p:spTree>
    <p:extLst>
      <p:ext uri="{BB962C8B-B14F-4D97-AF65-F5344CB8AC3E}">
        <p14:creationId xmlns:p14="http://schemas.microsoft.com/office/powerpoint/2010/main" val="3371459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workers have long had a reputation for stubbornness and stoicism, at times to a fault. Compliance with safety rules — like wearing hard hats and tethers — carried a stigma among some hard-nosed old-timers, often preventing widespread adoption. Fortunately, times are changing in many ways. PPE, safety harnesses, and high-visibility vests seem to be more prevalent — and proudly worn — on more jobsites than ever. </a:t>
            </a:r>
          </a:p>
          <a:p>
            <a:endParaRPr lang="en-US" dirty="0"/>
          </a:p>
          <a:p>
            <a:r>
              <a:rPr lang="en-US" dirty="0"/>
              <a:t>Today’s construction leaders recognize the impact of investing in a culture of safety.</a:t>
            </a:r>
          </a:p>
          <a:p>
            <a:endParaRPr lang="en-US" dirty="0"/>
          </a:p>
          <a:p>
            <a:r>
              <a:rPr lang="en-US" dirty="0"/>
              <a:t>The</a:t>
            </a:r>
            <a:r>
              <a:rPr lang="en-US" baseline="0" dirty="0"/>
              <a:t> Bradley Curve</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38</a:t>
            </a:fld>
            <a:endParaRPr lang="en-US"/>
          </a:p>
        </p:txBody>
      </p:sp>
    </p:spTree>
    <p:extLst>
      <p:ext uri="{BB962C8B-B14F-4D97-AF65-F5344CB8AC3E}">
        <p14:creationId xmlns:p14="http://schemas.microsoft.com/office/powerpoint/2010/main" val="4127308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us different?</a:t>
            </a:r>
          </a:p>
          <a:p>
            <a:endParaRPr lang="en-US" dirty="0"/>
          </a:p>
          <a:p>
            <a:pPr marL="171776" indent="-171776">
              <a:buFont typeface="Arial" panose="020B0604020202020204" pitchFamily="34" charset="0"/>
              <a:buChar char="•"/>
            </a:pPr>
            <a:r>
              <a:rPr lang="en-US" dirty="0"/>
              <a:t>Our approach and resources</a:t>
            </a:r>
          </a:p>
          <a:p>
            <a:pPr marL="171776" indent="-171776">
              <a:buFont typeface="Arial" panose="020B0604020202020204" pitchFamily="34" charset="0"/>
              <a:buChar char="•"/>
            </a:pPr>
            <a:r>
              <a:rPr lang="en-US" dirty="0"/>
              <a:t>We have hired very differently</a:t>
            </a:r>
          </a:p>
          <a:p>
            <a:pPr marL="171776" indent="-171776">
              <a:buFont typeface="Arial" panose="020B0604020202020204" pitchFamily="34" charset="0"/>
              <a:buChar char="•"/>
            </a:pPr>
            <a:r>
              <a:rPr lang="en-US" dirty="0"/>
              <a:t>We have time to implement</a:t>
            </a:r>
          </a:p>
          <a:p>
            <a:pPr marL="171776" indent="-171776">
              <a:buFont typeface="Arial" panose="020B0604020202020204" pitchFamily="34" charset="0"/>
              <a:buChar char="•"/>
            </a:pPr>
            <a:r>
              <a:rPr lang="en-US" dirty="0"/>
              <a:t>We are extremely relationship driven</a:t>
            </a:r>
          </a:p>
          <a:p>
            <a:pPr marL="171776" indent="-171776">
              <a:buFont typeface="Arial" panose="020B0604020202020204" pitchFamily="34" charset="0"/>
              <a:buChar char="•"/>
            </a:pPr>
            <a:r>
              <a:rPr lang="en-US" dirty="0"/>
              <a:t>We are a team model</a:t>
            </a:r>
          </a:p>
          <a:p>
            <a:pPr marL="171776" indent="-171776">
              <a:buFont typeface="Arial" panose="020B0604020202020204" pitchFamily="34" charset="0"/>
              <a:buChar char="•"/>
            </a:pPr>
            <a:r>
              <a:rPr lang="en-US" dirty="0"/>
              <a:t>Proven track record of sustained client success</a:t>
            </a:r>
          </a:p>
          <a:p>
            <a:pPr marL="171776" indent="-171776">
              <a:buFont typeface="Arial" panose="020B0604020202020204" pitchFamily="34" charset="0"/>
              <a:buChar char="•"/>
            </a:pPr>
            <a:r>
              <a:rPr lang="en-US" dirty="0"/>
              <a:t>Fully committed to a strong ethic of integrity, teamwork, innovation and responsiveness</a:t>
            </a:r>
          </a:p>
          <a:p>
            <a:pPr marL="171776" indent="-171776">
              <a:buFont typeface="Arial" panose="020B0604020202020204" pitchFamily="34" charset="0"/>
              <a:buChar char="•"/>
            </a:pPr>
            <a:r>
              <a:rPr lang="en-US" dirty="0"/>
              <a:t>We exist to pull companies forward</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40</a:t>
            </a:fld>
            <a:endParaRPr lang="en-US"/>
          </a:p>
        </p:txBody>
      </p:sp>
    </p:spTree>
    <p:extLst>
      <p:ext uri="{BB962C8B-B14F-4D97-AF65-F5344CB8AC3E}">
        <p14:creationId xmlns:p14="http://schemas.microsoft.com/office/powerpoint/2010/main" val="4276792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objective of investigating accidents on a large construction site is prevention. </a:t>
            </a:r>
          </a:p>
          <a:p>
            <a:endParaRPr lang="en-US" dirty="0"/>
          </a:p>
          <a:p>
            <a:r>
              <a:rPr lang="en-US" dirty="0"/>
              <a:t>It is an essential aspect of safety management. </a:t>
            </a:r>
          </a:p>
          <a:p>
            <a:endParaRPr lang="en-US" dirty="0"/>
          </a:p>
          <a:p>
            <a:r>
              <a:rPr lang="en-US" dirty="0"/>
              <a:t>When we can find the causes of a</a:t>
            </a:r>
            <a:r>
              <a:rPr lang="en-US" baseline="0" dirty="0"/>
              <a:t> harmful incident</a:t>
            </a:r>
            <a:r>
              <a:rPr lang="en-US" dirty="0"/>
              <a:t>, we can take the necessary steps to eliminate or at least control them to prevent future incidents from happening.</a:t>
            </a:r>
          </a:p>
        </p:txBody>
      </p:sp>
      <p:sp>
        <p:nvSpPr>
          <p:cNvPr id="4" name="Slide Number Placeholder 3"/>
          <p:cNvSpPr>
            <a:spLocks noGrp="1"/>
          </p:cNvSpPr>
          <p:nvPr>
            <p:ph type="sldNum" sz="quarter" idx="10"/>
          </p:nvPr>
        </p:nvSpPr>
        <p:spPr/>
        <p:txBody>
          <a:bodyPr/>
          <a:lstStyle/>
          <a:p>
            <a:fld id="{7D266651-02D9-C949-8344-2390968C25F3}" type="slidenum">
              <a:rPr lang="en-US" smtClean="0"/>
              <a:pPr/>
              <a:t>6</a:t>
            </a:fld>
            <a:endParaRPr lang="en-US"/>
          </a:p>
        </p:txBody>
      </p:sp>
    </p:spTree>
    <p:extLst>
      <p:ext uri="{BB962C8B-B14F-4D97-AF65-F5344CB8AC3E}">
        <p14:creationId xmlns:p14="http://schemas.microsoft.com/office/powerpoint/2010/main" val="3066684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fact finding mission,</a:t>
            </a:r>
            <a:r>
              <a:rPr lang="en-US" baseline="0" dirty="0"/>
              <a:t> not fault finding.  The goal it to put forth measures to mitigate or prevent reoccurrence.</a:t>
            </a:r>
          </a:p>
          <a:p>
            <a:endParaRPr lang="en-US" baseline="0" dirty="0"/>
          </a:p>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Foremost in the investigator’s mind should be that the investigation is NOT TO:</a:t>
            </a:r>
          </a:p>
          <a:p>
            <a:pPr defTabSz="916137" eaLnBrk="0" fontAlgn="base" hangingPunct="0">
              <a:spcBef>
                <a:spcPct val="30000"/>
              </a:spcBef>
              <a:spcAft>
                <a:spcPct val="0"/>
              </a:spcAft>
              <a:defRP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marL="343552" indent="-343552" defTabSz="916137" eaLnBrk="0" fontAlgn="base" hangingPunct="0">
              <a:spcBef>
                <a:spcPts val="2405"/>
              </a:spcBef>
              <a:spcAft>
                <a:spcPct val="0"/>
              </a:spcAft>
              <a:buFont typeface="Wingdings" pitchFamily="2" charset="2"/>
              <a:buChar char="§"/>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Exonerate individuals or management</a:t>
            </a:r>
          </a:p>
          <a:p>
            <a:pPr marL="343552" indent="-343552" defTabSz="916137" eaLnBrk="0" fontAlgn="base" hangingPunct="0">
              <a:spcBef>
                <a:spcPts val="2405"/>
              </a:spcBef>
              <a:spcAft>
                <a:spcPct val="0"/>
              </a:spcAft>
              <a:buFont typeface="Wingdings" pitchFamily="2" charset="2"/>
              <a:buChar char="§"/>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Satisfy insurance requirements</a:t>
            </a:r>
          </a:p>
          <a:p>
            <a:pPr marL="343552" indent="-343552" defTabSz="916137" eaLnBrk="0" fontAlgn="base" hangingPunct="0">
              <a:spcBef>
                <a:spcPts val="2405"/>
              </a:spcBef>
              <a:spcAft>
                <a:spcPct val="0"/>
              </a:spcAft>
              <a:buFont typeface="Wingdings" pitchFamily="2" charset="2"/>
              <a:buChar char="§"/>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Defend a position for legal argument</a:t>
            </a:r>
          </a:p>
          <a:p>
            <a:pPr marL="343552" indent="-343552" defTabSz="916137" eaLnBrk="0" fontAlgn="base" hangingPunct="0">
              <a:spcBef>
                <a:spcPts val="2405"/>
              </a:spcBef>
              <a:spcAft>
                <a:spcPct val="0"/>
              </a:spcAft>
              <a:buFont typeface="Wingdings" pitchFamily="2" charset="2"/>
              <a:buChar char="§"/>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Assign blame</a:t>
            </a:r>
          </a:p>
          <a:p>
            <a:pPr marL="343552" indent="-343552" defTabSz="916137" eaLnBrk="0" fontAlgn="base" hangingPunct="0">
              <a:spcBef>
                <a:spcPts val="2405"/>
              </a:spcBef>
              <a:spcAft>
                <a:spcPct val="0"/>
              </a:spcAft>
              <a:buFont typeface="Wingdings" pitchFamily="2" charset="2"/>
              <a:buChar char="§"/>
              <a:defRPr/>
            </a:pPr>
            <a:endParaRPr lang="en-US"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37" eaLnBrk="0" fontAlgn="base" hangingPunct="0">
              <a:spcBef>
                <a:spcPct val="30000"/>
              </a:spcBef>
              <a:spcAft>
                <a:spcPct val="0"/>
              </a:spcAft>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Investigations are about fact finding - - not fault finding.</a:t>
            </a:r>
          </a:p>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7</a:t>
            </a:fld>
            <a:endParaRPr lang="en-US"/>
          </a:p>
        </p:txBody>
      </p:sp>
    </p:spTree>
    <p:extLst>
      <p:ext uri="{BB962C8B-B14F-4D97-AF65-F5344CB8AC3E}">
        <p14:creationId xmlns:p14="http://schemas.microsoft.com/office/powerpoint/2010/main" val="151511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unsafe act or an unsafe condition can cause an accident. </a:t>
            </a:r>
          </a:p>
          <a:p>
            <a:endParaRPr lang="en-US" dirty="0"/>
          </a:p>
          <a:p>
            <a:r>
              <a:rPr lang="en-US" dirty="0"/>
              <a:t>Safety management systems should focus more on these two areas than hazardous situations for accident prevention. </a:t>
            </a:r>
          </a:p>
          <a:p>
            <a:endParaRPr lang="en-US" dirty="0"/>
          </a:p>
          <a:p>
            <a:r>
              <a:rPr lang="en-US" dirty="0"/>
              <a:t>First, many people focus on gathering physical evidence to account for an accident but give little effort to address unsafe acts.</a:t>
            </a:r>
          </a:p>
        </p:txBody>
      </p:sp>
      <p:sp>
        <p:nvSpPr>
          <p:cNvPr id="4" name="Slide Number Placeholder 3"/>
          <p:cNvSpPr>
            <a:spLocks noGrp="1"/>
          </p:cNvSpPr>
          <p:nvPr>
            <p:ph type="sldNum" sz="quarter" idx="10"/>
          </p:nvPr>
        </p:nvSpPr>
        <p:spPr/>
        <p:txBody>
          <a:bodyPr/>
          <a:lstStyle/>
          <a:p>
            <a:fld id="{7D266651-02D9-C949-8344-2390968C25F3}" type="slidenum">
              <a:rPr lang="en-US" smtClean="0"/>
              <a:pPr/>
              <a:t>8</a:t>
            </a:fld>
            <a:endParaRPr lang="en-US"/>
          </a:p>
        </p:txBody>
      </p:sp>
    </p:spTree>
    <p:extLst>
      <p:ext uri="{BB962C8B-B14F-4D97-AF65-F5344CB8AC3E}">
        <p14:creationId xmlns:p14="http://schemas.microsoft.com/office/powerpoint/2010/main" val="1594698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9</a:t>
            </a:fld>
            <a:endParaRPr lang="en-US"/>
          </a:p>
        </p:txBody>
      </p:sp>
    </p:spTree>
    <p:extLst>
      <p:ext uri="{BB962C8B-B14F-4D97-AF65-F5344CB8AC3E}">
        <p14:creationId xmlns:p14="http://schemas.microsoft.com/office/powerpoint/2010/main" val="307027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85 to 90 percent of accidents happen because of unsafe acts. Only 10 to 15 percent can be attributed to physical conditions. Although improving the physical safety of construction sites is essential, more effort has to be placed to eliminate unsafe acts. It means that the safety management effort of the construction industry has to shift to this goal. While identifying and preventing dangerous acts may be challenging, it is the ultimate way to reduce accidents in a construction project.</a:t>
            </a:r>
          </a:p>
          <a:p>
            <a:endParaRPr lang="en-US" dirty="0"/>
          </a:p>
          <a:p>
            <a:r>
              <a:rPr lang="en-US" dirty="0"/>
              <a:t>But, its also the unsafe acts that lead to the unsafe condition (e.g.</a:t>
            </a:r>
            <a:r>
              <a:rPr lang="en-US" baseline="0" dirty="0"/>
              <a:t> open excavation) </a:t>
            </a:r>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10</a:t>
            </a:fld>
            <a:endParaRPr lang="en-US"/>
          </a:p>
        </p:txBody>
      </p:sp>
    </p:spTree>
    <p:extLst>
      <p:ext uri="{BB962C8B-B14F-4D97-AF65-F5344CB8AC3E}">
        <p14:creationId xmlns:p14="http://schemas.microsoft.com/office/powerpoint/2010/main" val="2200527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Accidents in construction sites usually occur because of multiple causes. In an incident investigation, there are many factors to consider. For example, the worker or supervisory experience, the job constraints, and the work environment may all play a role in causing an incident. Is there a lack of personal protective equipment (PPE) or inadequate construction safety training for the workers? It is crucial to the safety management effort to determine how the accident occurred.</a:t>
            </a:r>
          </a:p>
        </p:txBody>
      </p:sp>
      <p:sp>
        <p:nvSpPr>
          <p:cNvPr id="4" name="Slide Number Placeholder 3"/>
          <p:cNvSpPr>
            <a:spLocks noGrp="1"/>
          </p:cNvSpPr>
          <p:nvPr>
            <p:ph type="sldNum" sz="quarter" idx="10"/>
          </p:nvPr>
        </p:nvSpPr>
        <p:spPr/>
        <p:txBody>
          <a:bodyPr/>
          <a:lstStyle/>
          <a:p>
            <a:fld id="{7D266651-02D9-C949-8344-2390968C25F3}" type="slidenum">
              <a:rPr lang="en-US" smtClean="0"/>
              <a:pPr/>
              <a:t>11</a:t>
            </a:fld>
            <a:endParaRPr lang="en-US"/>
          </a:p>
        </p:txBody>
      </p:sp>
    </p:spTree>
    <p:extLst>
      <p:ext uri="{BB962C8B-B14F-4D97-AF65-F5344CB8AC3E}">
        <p14:creationId xmlns:p14="http://schemas.microsoft.com/office/powerpoint/2010/main" val="329638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year, thousands of accidents happen in large construction sites leading to injuries, property damage, and loss of life. Some of the most common cases involve being struck by falling debris, electrocution, and being caught between massive objects. Some of these things typically happen due to non-compliance with operations and safety standards or the lack of safety equipment. Sometimes, employees are not adequately trained on safety precautions or have a bad experience.</a:t>
            </a:r>
          </a:p>
          <a:p>
            <a:endParaRPr lang="en-US" dirty="0"/>
          </a:p>
          <a:p>
            <a:r>
              <a:rPr lang="en-US" dirty="0"/>
              <a:t>Statistics show that accidents are caused mostly by unsafe acts of human behavior. Hence, most accidents can be avoided by focusing on changing the attitude of workers towards safety.</a:t>
            </a:r>
          </a:p>
          <a:p>
            <a:endParaRPr lang="en-US" dirty="0"/>
          </a:p>
          <a:p>
            <a:r>
              <a:rPr lang="en-US" dirty="0"/>
              <a:t>65.5% of all construction deaths result from a Focus Four incident 8</a:t>
            </a:r>
          </a:p>
          <a:p>
            <a:endParaRPr lang="en-US" dirty="0"/>
          </a:p>
          <a:p>
            <a:r>
              <a:rPr lang="en-US" dirty="0"/>
              <a:t>Falls (including slips and trips): 35%</a:t>
            </a:r>
          </a:p>
          <a:p>
            <a:r>
              <a:rPr lang="en-US" dirty="0"/>
              <a:t>Struck-by incidents: 17%</a:t>
            </a:r>
          </a:p>
          <a:p>
            <a:r>
              <a:rPr lang="en-US" dirty="0"/>
              <a:t>Electrocution: 7.6% </a:t>
            </a:r>
          </a:p>
          <a:p>
            <a:r>
              <a:rPr lang="en-US" dirty="0"/>
              <a:t>Caught incidents: 5.8%</a:t>
            </a:r>
          </a:p>
          <a:p>
            <a:r>
              <a:rPr lang="en-US" dirty="0"/>
              <a:t>All other injuries: 34.6%</a:t>
            </a:r>
          </a:p>
        </p:txBody>
      </p:sp>
      <p:sp>
        <p:nvSpPr>
          <p:cNvPr id="4" name="Slide Number Placeholder 3"/>
          <p:cNvSpPr>
            <a:spLocks noGrp="1"/>
          </p:cNvSpPr>
          <p:nvPr>
            <p:ph type="sldNum" sz="quarter" idx="10"/>
          </p:nvPr>
        </p:nvSpPr>
        <p:spPr/>
        <p:txBody>
          <a:bodyPr/>
          <a:lstStyle/>
          <a:p>
            <a:fld id="{7D266651-02D9-C949-8344-2390968C25F3}" type="slidenum">
              <a:rPr lang="en-US" smtClean="0"/>
              <a:pPr/>
              <a:t>12</a:t>
            </a:fld>
            <a:endParaRPr lang="en-US"/>
          </a:p>
        </p:txBody>
      </p:sp>
    </p:spTree>
    <p:extLst>
      <p:ext uri="{BB962C8B-B14F-4D97-AF65-F5344CB8AC3E}">
        <p14:creationId xmlns:p14="http://schemas.microsoft.com/office/powerpoint/2010/main" val="21664490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99" r="138"/>
          <a:stretch/>
        </p:blipFill>
        <p:spPr>
          <a:xfrm>
            <a:off x="-17869" y="-1"/>
            <a:ext cx="9161869" cy="6138864"/>
          </a:xfrm>
          <a:prstGeom prst="rect">
            <a:avLst/>
          </a:prstGeom>
        </p:spPr>
      </p:pic>
      <p:pic>
        <p:nvPicPr>
          <p:cNvPr id="7"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0"/>
            <a:ext cx="5181600" cy="990599"/>
          </a:xfrm>
          <a:prstGeom prst="rect">
            <a:avLst/>
          </a:prstGeom>
        </p:spPr>
        <p:txBody>
          <a:bodyPr anchor="b" anchorCtr="0"/>
          <a:lstStyle>
            <a:lvl1pPr algn="l">
              <a:defRPr sz="30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sp>
        <p:nvSpPr>
          <p:cNvPr id="11"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©2018 ARTHUR J. GALLAGHER &amp; CO.  |  AJG.COM</a:t>
            </a: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Tree>
    <p:extLst>
      <p:ext uri="{BB962C8B-B14F-4D97-AF65-F5344CB8AC3E}">
        <p14:creationId xmlns:p14="http://schemas.microsoft.com/office/powerpoint/2010/main" val="17090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lang="en-US" sz="2000" kern="1200" noProof="0" dirty="0" smtClean="0">
                <a:solidFill>
                  <a:schemeClr val="tx2"/>
                </a:solidFill>
                <a:latin typeface="+mn-lt"/>
                <a:ea typeface="+mn-ea"/>
                <a:cs typeface="Times New Roman"/>
              </a:defRPr>
            </a:lvl1pPr>
            <a:lvl2pPr marL="798513" marR="0" indent="-336550" algn="l" defTabSz="457200" rtl="0" eaLnBrk="1" fontAlgn="auto" latinLnBrk="0" hangingPunct="1">
              <a:lnSpc>
                <a:spcPct val="100000"/>
              </a:lnSpc>
              <a:spcBef>
                <a:spcPts val="0"/>
              </a:spcBef>
              <a:spcAft>
                <a:spcPts val="900"/>
              </a:spcAft>
              <a:buClr>
                <a:srgbClr val="6FACDE"/>
              </a:buClr>
              <a:buSzTx/>
              <a:buFont typeface="+mj-lt"/>
              <a:buAutoNum type="alphaUcPeriod"/>
              <a:tabLst/>
              <a:defRPr lang="en-US" sz="1800" kern="1200" noProof="0" dirty="0" smtClean="0">
                <a:solidFill>
                  <a:schemeClr val="tx2"/>
                </a:solidFill>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lang="en-US" sz="1600" kern="1200" noProof="0" dirty="0" smtClean="0">
                <a:solidFill>
                  <a:schemeClr val="tx2"/>
                </a:solidFill>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lang="en-US" sz="1600" kern="1200" noProof="0" dirty="0" smtClean="0">
                <a:solidFill>
                  <a:schemeClr val="tx2"/>
                </a:solidFill>
                <a:latin typeface="+mn-lt"/>
                <a:ea typeface="+mn-ea"/>
                <a:cs typeface="Times New Roman"/>
              </a:defRPr>
            </a:lvl4pPr>
            <a:lvl5pPr marL="1828800" marR="0" indent="-344488" algn="l" defTabSz="457200" rtl="0" eaLnBrk="1" fontAlgn="auto" latinLnBrk="0" hangingPunct="1">
              <a:lnSpc>
                <a:spcPct val="100000"/>
              </a:lnSpc>
              <a:spcBef>
                <a:spcPts val="0"/>
              </a:spcBef>
              <a:spcAft>
                <a:spcPts val="900"/>
              </a:spcAft>
              <a:buClr>
                <a:srgbClr val="6FACDE"/>
              </a:buClr>
              <a:buSzTx/>
              <a:buFont typeface="+mj-lt"/>
              <a:buAutoNum type="romanLcPeriod"/>
              <a:tabLst/>
              <a:defRPr lang="en-US" sz="1600" kern="1200" noProof="0" dirty="0">
                <a:solidFill>
                  <a:schemeClr val="tx2"/>
                </a:solidFill>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30827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448056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39824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tline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270344"/>
            <a:ext cx="5943600" cy="73152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4805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ext Placeholder 8"/>
          <p:cNvSpPr>
            <a:spLocks noGrp="1"/>
          </p:cNvSpPr>
          <p:nvPr>
            <p:ph type="body" sz="quarter" idx="13" hasCustomPrompt="1"/>
          </p:nvPr>
        </p:nvSpPr>
        <p:spPr>
          <a:xfrm>
            <a:off x="228600" y="1234440"/>
            <a:ext cx="77724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647501" y="1737359"/>
            <a:ext cx="4496499" cy="3572871"/>
          </a:xfrm>
        </p:spPr>
        <p:txBody>
          <a:bodyPr/>
          <a:lstStyle>
            <a:lvl1pPr marL="0" indent="0">
              <a:buNone/>
              <a:defRPr>
                <a:solidFill>
                  <a:schemeClr val="tx2"/>
                </a:solidFill>
              </a:defRPr>
            </a:lvl1pPr>
          </a:lstStyle>
          <a:p>
            <a:endParaRPr lang="en-US" dirty="0"/>
          </a:p>
        </p:txBody>
      </p:sp>
    </p:spTree>
    <p:extLst>
      <p:ext uri="{BB962C8B-B14F-4D97-AF65-F5344CB8AC3E}">
        <p14:creationId xmlns:p14="http://schemas.microsoft.com/office/powerpoint/2010/main" val="31147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0624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228600" y="182880"/>
            <a:ext cx="603504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352476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19365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396868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4550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30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Tex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normAutofit/>
          </a:bodyPr>
          <a:lstStyle>
            <a:lvl1pPr marL="0" indent="0">
              <a:buNone/>
              <a:defRPr sz="20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8" name="Content Placeholder 2"/>
          <p:cNvSpPr>
            <a:spLocks noGrp="1"/>
          </p:cNvSpPr>
          <p:nvPr>
            <p:ph idx="13" hasCustomPrompt="1"/>
          </p:nvPr>
        </p:nvSpPr>
        <p:spPr>
          <a:xfrm>
            <a:off x="4480560" y="1737360"/>
            <a:ext cx="4023360" cy="4023360"/>
          </a:xfrm>
        </p:spPr>
        <p:txBody>
          <a:bodyPr>
            <a:normAutofit/>
          </a:bodyPr>
          <a:lstStyle>
            <a:lvl1pPr marL="0" indent="0">
              <a:buNone/>
              <a:defRPr sz="20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306695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480560"/>
          </a:xfrm>
        </p:spPr>
        <p:txBody>
          <a:bodyPr>
            <a:normAutofit/>
          </a:bodyPr>
          <a:lstStyle>
            <a:lvl1pPr marL="0" indent="0">
              <a:buNone/>
              <a:defRPr sz="20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572001" y="1737361"/>
            <a:ext cx="4572000" cy="3606426"/>
          </a:xfrm>
        </p:spPr>
        <p:txBody>
          <a:bodyPr/>
          <a:lstStyle>
            <a:lvl1pPr marL="0" indent="0">
              <a:buNone/>
              <a:defRPr>
                <a:solidFill>
                  <a:schemeClr val="tx2"/>
                </a:solidFill>
              </a:defRPr>
            </a:lvl1pPr>
          </a:lstStyle>
          <a:p>
            <a:endParaRPr lang="en-US"/>
          </a:p>
        </p:txBody>
      </p:sp>
    </p:spTree>
    <p:extLst>
      <p:ext uri="{BB962C8B-B14F-4D97-AF65-F5344CB8AC3E}">
        <p14:creationId xmlns:p14="http://schemas.microsoft.com/office/powerpoint/2010/main" val="34833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Cover Page (text only)</a:t>
            </a:r>
          </a:p>
        </p:txBody>
      </p:sp>
      <p:sp>
        <p:nvSpPr>
          <p:cNvPr id="3" name="Subtitle 2"/>
          <p:cNvSpPr>
            <a:spLocks noGrp="1"/>
          </p:cNvSpPr>
          <p:nvPr>
            <p:ph type="subTitle" idx="1" hasCustomPrompt="1"/>
          </p:nvPr>
        </p:nvSpPr>
        <p:spPr>
          <a:xfrm>
            <a:off x="228600" y="3749040"/>
            <a:ext cx="5546373" cy="386940"/>
          </a:xfrm>
          <a:prstGeom prst="rect">
            <a:avLst/>
          </a:prstGeom>
        </p:spPr>
        <p:txBody>
          <a:bodyPr>
            <a:no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pic>
        <p:nvPicPr>
          <p:cNvPr id="8"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
        <p:nvSpPr>
          <p:cNvPr id="7"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©2018 ARTHUR J. GALLAGHER &amp; CO.  |  AJG.COM</a:t>
            </a:r>
          </a:p>
        </p:txBody>
      </p:sp>
    </p:spTree>
    <p:extLst>
      <p:ext uri="{BB962C8B-B14F-4D97-AF65-F5344CB8AC3E}">
        <p14:creationId xmlns:p14="http://schemas.microsoft.com/office/powerpoint/2010/main" val="220204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hoto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315437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hotos w Subtitl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5" name="Text Placeholder 4"/>
          <p:cNvSpPr>
            <a:spLocks noGrp="1"/>
          </p:cNvSpPr>
          <p:nvPr>
            <p:ph type="body" sz="quarter" idx="15"/>
          </p:nvPr>
        </p:nvSpPr>
        <p:spPr>
          <a:xfrm>
            <a:off x="228600" y="4858869"/>
            <a:ext cx="4023360" cy="758410"/>
          </a:xfrm>
        </p:spPr>
        <p:txBody>
          <a:bodyPr>
            <a:normAutofit/>
          </a:bodyPr>
          <a:lstStyle>
            <a:lvl1pPr marL="0" indent="0">
              <a:buNone/>
              <a:defRPr sz="1800"/>
            </a:lvl1pPr>
          </a:lstStyle>
          <a:p>
            <a:pPr lvl="0"/>
            <a:r>
              <a:rPr lang="en-US" dirty="0"/>
              <a:t>Click to edit Master text styles</a:t>
            </a:r>
          </a:p>
        </p:txBody>
      </p:sp>
      <p:sp>
        <p:nvSpPr>
          <p:cNvPr id="9" name="Text Placeholder 4"/>
          <p:cNvSpPr>
            <a:spLocks noGrp="1"/>
          </p:cNvSpPr>
          <p:nvPr>
            <p:ph type="body" sz="quarter" idx="16"/>
          </p:nvPr>
        </p:nvSpPr>
        <p:spPr>
          <a:xfrm>
            <a:off x="4480560" y="4858869"/>
            <a:ext cx="4023360" cy="762154"/>
          </a:xfrm>
        </p:spPr>
        <p:txBody>
          <a:bodyPr>
            <a:normAutofit/>
          </a:bodyPr>
          <a:lstStyle>
            <a:lvl1pPr marL="0" indent="0">
              <a:buNone/>
              <a:defRPr sz="1800"/>
            </a:lvl1pPr>
          </a:lstStyle>
          <a:p>
            <a:pPr lvl="0"/>
            <a:r>
              <a:rPr lang="en-US" dirty="0"/>
              <a:t>Click to edit Master text styles</a:t>
            </a:r>
          </a:p>
        </p:txBody>
      </p:sp>
    </p:spTree>
    <p:extLst>
      <p:ext uri="{BB962C8B-B14F-4D97-AF65-F5344CB8AC3E}">
        <p14:creationId xmlns:p14="http://schemas.microsoft.com/office/powerpoint/2010/main" val="149926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w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99" r="138"/>
          <a:stretch/>
        </p:blipFill>
        <p:spPr>
          <a:xfrm>
            <a:off x="-17869" y="-1"/>
            <a:ext cx="9161869" cy="6138864"/>
          </a:xfrm>
          <a:prstGeom prst="rect">
            <a:avLst/>
          </a:prstGeom>
        </p:spPr>
      </p:pic>
      <p:pic>
        <p:nvPicPr>
          <p:cNvPr id="7"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0"/>
            <a:ext cx="5181600" cy="990599"/>
          </a:xfrm>
          <a:prstGeom prst="rect">
            <a:avLst/>
          </a:prstGeom>
        </p:spPr>
        <p:txBody>
          <a:bodyPr anchor="b" anchorCtr="0"/>
          <a:lstStyle>
            <a:lvl1pPr algn="l">
              <a:defRPr sz="300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20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 | Date</a:t>
            </a:r>
          </a:p>
        </p:txBody>
      </p:sp>
      <p:sp>
        <p:nvSpPr>
          <p:cNvPr id="11"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600" dirty="0">
                <a:solidFill>
                  <a:srgbClr val="6FACDE">
                    <a:lumMod val="40000"/>
                    <a:lumOff val="60000"/>
                  </a:srgbClr>
                </a:solidFill>
              </a:rPr>
              <a:t>©2018 ARTHUR J. GALLAGHER &amp; CO.  |  AJG.COM</a:t>
            </a: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Tree>
    <p:extLst>
      <p:ext uri="{BB962C8B-B14F-4D97-AF65-F5344CB8AC3E}">
        <p14:creationId xmlns:p14="http://schemas.microsoft.com/office/powerpoint/2010/main" val="364034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Cover Page (text only)</a:t>
            </a:r>
          </a:p>
        </p:txBody>
      </p:sp>
      <p:sp>
        <p:nvSpPr>
          <p:cNvPr id="3" name="Subtitle 2"/>
          <p:cNvSpPr>
            <a:spLocks noGrp="1"/>
          </p:cNvSpPr>
          <p:nvPr>
            <p:ph type="subTitle" idx="1" hasCustomPrompt="1"/>
          </p:nvPr>
        </p:nvSpPr>
        <p:spPr>
          <a:xfrm>
            <a:off x="228600" y="3749040"/>
            <a:ext cx="5546373" cy="386940"/>
          </a:xfrm>
          <a:prstGeom prst="rect">
            <a:avLst/>
          </a:prstGeom>
        </p:spPr>
        <p:txBody>
          <a:bodyPr>
            <a:no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pic>
        <p:nvPicPr>
          <p:cNvPr id="8"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
        <p:nvSpPr>
          <p:cNvPr id="7"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600" dirty="0">
                <a:solidFill>
                  <a:srgbClr val="6FACDE">
                    <a:lumMod val="40000"/>
                    <a:lumOff val="60000"/>
                  </a:srgbClr>
                </a:solidFill>
              </a:rPr>
              <a:t>©2018 ARTHUR J. GALLAGHER &amp; CO.  |  AJG.COM</a:t>
            </a:r>
          </a:p>
        </p:txBody>
      </p:sp>
    </p:spTree>
    <p:extLst>
      <p:ext uri="{BB962C8B-B14F-4D97-AF65-F5344CB8AC3E}">
        <p14:creationId xmlns:p14="http://schemas.microsoft.com/office/powerpoint/2010/main" val="331092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856453"/>
            <a:ext cx="5546373" cy="1428389"/>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228600" y="3291840"/>
            <a:ext cx="5546373" cy="386940"/>
          </a:xfrm>
          <a:prstGeom prst="rect">
            <a:avLst/>
          </a:prstGeom>
        </p:spPr>
        <p:txBody>
          <a:bodyPr>
            <a:no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3783436"/>
            <a:ext cx="9158494" cy="309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600" dirty="0">
                <a:solidFill>
                  <a:srgbClr val="6FACDE">
                    <a:lumMod val="40000"/>
                    <a:lumOff val="60000"/>
                  </a:srgbClr>
                </a:solidFill>
              </a:rPr>
              <a:t>©2018 ARTHUR J. GALLAGHER &amp; CO.  |  AJG.COM</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0191" y="15938"/>
            <a:ext cx="2335185" cy="1114245"/>
          </a:xfrm>
          <a:prstGeom prst="rect">
            <a:avLst/>
          </a:prstGeom>
        </p:spPr>
      </p:pic>
    </p:spTree>
    <p:extLst>
      <p:ext uri="{BB962C8B-B14F-4D97-AF65-F5344CB8AC3E}">
        <p14:creationId xmlns:p14="http://schemas.microsoft.com/office/powerpoint/2010/main" val="194084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Clos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Thank you!</a:t>
            </a:r>
          </a:p>
        </p:txBody>
      </p:sp>
      <p:pic>
        <p:nvPicPr>
          <p:cNvPr id="9"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a:spLocks noGrp="1"/>
          </p:cNvSpPr>
          <p:nvPr>
            <p:ph type="body" sz="quarter" idx="10" hasCustomPrompt="1"/>
          </p:nvPr>
        </p:nvSpPr>
        <p:spPr>
          <a:xfrm>
            <a:off x="228600" y="5029200"/>
            <a:ext cx="3581400" cy="838200"/>
          </a:xfrm>
          <a:prstGeom prst="rect">
            <a:avLst/>
          </a:prstGeom>
        </p:spPr>
        <p:txBody>
          <a:bodyPr>
            <a:normAutofit/>
          </a:bodyPr>
          <a:lstStyle>
            <a:lvl1pPr marL="0" indent="0">
              <a:spcAft>
                <a:spcPts val="0"/>
              </a:spcAft>
              <a:buNone/>
              <a:defRPr sz="13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Contact Name and info</a:t>
            </a:r>
          </a:p>
        </p:txBody>
      </p:sp>
      <p:sp>
        <p:nvSpPr>
          <p:cNvPr id="11" name="Text Placeholder 5"/>
          <p:cNvSpPr>
            <a:spLocks noGrp="1"/>
          </p:cNvSpPr>
          <p:nvPr>
            <p:ph type="body" sz="quarter" idx="11" hasCustomPrompt="1"/>
          </p:nvPr>
        </p:nvSpPr>
        <p:spPr>
          <a:xfrm>
            <a:off x="228600" y="5867400"/>
            <a:ext cx="3581400" cy="609600"/>
          </a:xfrm>
          <a:prstGeom prst="rect">
            <a:avLst/>
          </a:prstGeom>
        </p:spPr>
        <p:txBody>
          <a:bodyPr>
            <a:normAutofit/>
          </a:bodyPr>
          <a:lstStyle>
            <a:lvl1pPr marL="0" indent="0">
              <a:spcAft>
                <a:spcPts val="0"/>
              </a:spcAft>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Address</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
        <p:nvSpPr>
          <p:cNvPr id="8"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600" dirty="0">
                <a:solidFill>
                  <a:srgbClr val="6FACDE">
                    <a:lumMod val="40000"/>
                    <a:lumOff val="60000"/>
                  </a:srgbClr>
                </a:solidFill>
              </a:rPr>
              <a:t>©2018 ARTHUR J. GALLAGHER &amp; CO.  |  AJG.COM</a:t>
            </a:r>
          </a:p>
        </p:txBody>
      </p:sp>
    </p:spTree>
    <p:extLst>
      <p:ext uri="{BB962C8B-B14F-4D97-AF65-F5344CB8AC3E}">
        <p14:creationId xmlns:p14="http://schemas.microsoft.com/office/powerpoint/2010/main" val="361902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with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389998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a:p>
            <a:pPr marL="1255713" marR="0" lvl="4" indent="-223838" algn="l" defTabSz="457200" rtl="0" eaLnBrk="1" fontAlgn="auto" latinLnBrk="0" hangingPunct="1">
              <a:lnSpc>
                <a:spcPct val="100000"/>
              </a:lnSpc>
              <a:spcBef>
                <a:spcPct val="20000"/>
              </a:spcBef>
              <a:spcAft>
                <a:spcPts val="0"/>
              </a:spcAft>
              <a:buClr>
                <a:srgbClr val="6FACDE"/>
              </a:buClr>
              <a:buSzTx/>
              <a:buFont typeface="Arial"/>
              <a:buChar char="–"/>
              <a:tabLst/>
              <a:defRPr/>
            </a:pPr>
            <a:endParaRPr kumimoji="0" lang="en-US" sz="12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7804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column Bullet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8" name="Content Placeholder 2"/>
          <p:cNvSpPr>
            <a:spLocks noGrp="1"/>
          </p:cNvSpPr>
          <p:nvPr>
            <p:ph idx="13" hasCustomPrompt="1"/>
          </p:nvPr>
        </p:nvSpPr>
        <p:spPr>
          <a:xfrm>
            <a:off x="4480560" y="1737360"/>
            <a:ext cx="402336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80022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w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3891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10" name="Picture Placeholder 9"/>
          <p:cNvSpPr>
            <a:spLocks noGrp="1"/>
          </p:cNvSpPr>
          <p:nvPr>
            <p:ph type="pic" sz="quarter" idx="14"/>
          </p:nvPr>
        </p:nvSpPr>
        <p:spPr>
          <a:xfrm>
            <a:off x="4605556" y="1737360"/>
            <a:ext cx="4538444" cy="3547704"/>
          </a:xfrm>
        </p:spPr>
        <p:txBody>
          <a:bodyPr/>
          <a:lstStyle>
            <a:lvl1pPr marL="0" indent="0">
              <a:buNone/>
              <a:defRPr>
                <a:solidFill>
                  <a:schemeClr val="tx2"/>
                </a:solidFill>
              </a:defRPr>
            </a:lvl1pPr>
          </a:lstStyle>
          <a:p>
            <a:endParaRPr lang="en-US" dirty="0"/>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115099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856453"/>
            <a:ext cx="5546373" cy="1428389"/>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228600" y="3291840"/>
            <a:ext cx="5546373" cy="386940"/>
          </a:xfrm>
          <a:prstGeom prst="rect">
            <a:avLst/>
          </a:prstGeom>
        </p:spPr>
        <p:txBody>
          <a:bodyPr>
            <a:noAutofit/>
          </a:bodyPr>
          <a:lstStyle>
            <a:lvl1pPr marL="0" indent="0" algn="l">
              <a:buNone/>
              <a:defRPr sz="20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Subheading/topic</a:t>
            </a: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3783436"/>
            <a:ext cx="9158494" cy="309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©2018 ARTHUR J. GALLAGHER &amp; CO.  |  AJG.COM</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0191" y="15938"/>
            <a:ext cx="2335185" cy="1114245"/>
          </a:xfrm>
          <a:prstGeom prst="rect">
            <a:avLst/>
          </a:prstGeom>
        </p:spPr>
      </p:pic>
    </p:spTree>
    <p:extLst>
      <p:ext uri="{BB962C8B-B14F-4D97-AF65-F5344CB8AC3E}">
        <p14:creationId xmlns:p14="http://schemas.microsoft.com/office/powerpoint/2010/main" val="40746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228600" y="1737360"/>
            <a:ext cx="77724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965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lang="en-US" sz="2000" kern="1200" noProof="0" dirty="0" smtClean="0">
                <a:solidFill>
                  <a:schemeClr val="tx2"/>
                </a:solidFill>
                <a:latin typeface="+mn-lt"/>
                <a:ea typeface="+mn-ea"/>
                <a:cs typeface="Times New Roman"/>
              </a:defRPr>
            </a:lvl1pPr>
            <a:lvl2pPr marL="798513" marR="0" indent="-336550" algn="l" defTabSz="457200" rtl="0" eaLnBrk="1" fontAlgn="auto" latinLnBrk="0" hangingPunct="1">
              <a:lnSpc>
                <a:spcPct val="100000"/>
              </a:lnSpc>
              <a:spcBef>
                <a:spcPts val="0"/>
              </a:spcBef>
              <a:spcAft>
                <a:spcPts val="900"/>
              </a:spcAft>
              <a:buClr>
                <a:srgbClr val="6FACDE"/>
              </a:buClr>
              <a:buSzTx/>
              <a:buFont typeface="+mj-lt"/>
              <a:buAutoNum type="alphaUcPeriod"/>
              <a:tabLst/>
              <a:defRPr lang="en-US" sz="1800" kern="1200" noProof="0" dirty="0" smtClean="0">
                <a:solidFill>
                  <a:schemeClr val="tx2"/>
                </a:solidFill>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lang="en-US" sz="1600" kern="1200" noProof="0" dirty="0" smtClean="0">
                <a:solidFill>
                  <a:schemeClr val="tx2"/>
                </a:solidFill>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lang="en-US" sz="1600" kern="1200" noProof="0" dirty="0" smtClean="0">
                <a:solidFill>
                  <a:schemeClr val="tx2"/>
                </a:solidFill>
                <a:latin typeface="+mn-lt"/>
                <a:ea typeface="+mn-ea"/>
                <a:cs typeface="Times New Roman"/>
              </a:defRPr>
            </a:lvl4pPr>
            <a:lvl5pPr marL="1828800" marR="0" indent="-344488" algn="l" defTabSz="457200" rtl="0" eaLnBrk="1" fontAlgn="auto" latinLnBrk="0" hangingPunct="1">
              <a:lnSpc>
                <a:spcPct val="100000"/>
              </a:lnSpc>
              <a:spcBef>
                <a:spcPts val="0"/>
              </a:spcBef>
              <a:spcAft>
                <a:spcPts val="900"/>
              </a:spcAft>
              <a:buClr>
                <a:srgbClr val="6FACDE"/>
              </a:buClr>
              <a:buSzTx/>
              <a:buFont typeface="+mj-lt"/>
              <a:buAutoNum type="romanLcPeriod"/>
              <a:tabLst/>
              <a:defRPr lang="en-US" sz="1600" kern="1200" noProof="0" dirty="0">
                <a:solidFill>
                  <a:schemeClr val="tx2"/>
                </a:solidFill>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13259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4480560" y="1737360"/>
            <a:ext cx="4023360" cy="40233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250149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tline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270344"/>
            <a:ext cx="5943600" cy="73152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480560"/>
          </a:xfrm>
        </p:spPr>
        <p:txBody>
          <a:bodyPr/>
          <a:lstStyle>
            <a:lvl1pPr marL="461963" marR="0" indent="-461963"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2000" b="0" i="0" u="none" strike="noStrike" kern="1200" cap="none" spc="0" normalizeH="0" baseline="0" noProof="0" dirty="0" smtClean="0">
                <a:ln>
                  <a:noFill/>
                </a:ln>
                <a:solidFill>
                  <a:srgbClr val="535353"/>
                </a:solidFill>
                <a:effectLst/>
                <a:uLnTx/>
                <a:uFillTx/>
                <a:latin typeface="+mn-lt"/>
                <a:ea typeface="+mn-ea"/>
                <a:cs typeface="Times New Roman"/>
              </a:defRPr>
            </a:lvl1pPr>
            <a:lvl2pPr marL="798513"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8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144588"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482725"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828800"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6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6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ext Placeholder 8"/>
          <p:cNvSpPr>
            <a:spLocks noGrp="1"/>
          </p:cNvSpPr>
          <p:nvPr>
            <p:ph type="body" sz="quarter" idx="13" hasCustomPrompt="1"/>
          </p:nvPr>
        </p:nvSpPr>
        <p:spPr>
          <a:xfrm>
            <a:off x="228600" y="1234440"/>
            <a:ext cx="77724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647501" y="1737359"/>
            <a:ext cx="4496499" cy="3572871"/>
          </a:xfrm>
        </p:spPr>
        <p:txBody>
          <a:bodyPr/>
          <a:lstStyle>
            <a:lvl1pPr marL="0" indent="0">
              <a:buNone/>
              <a:defRPr>
                <a:solidFill>
                  <a:schemeClr val="tx2"/>
                </a:solidFill>
              </a:defRPr>
            </a:lvl1pPr>
          </a:lstStyle>
          <a:p>
            <a:endParaRPr lang="en-US" dirty="0"/>
          </a:p>
        </p:txBody>
      </p:sp>
    </p:spTree>
    <p:extLst>
      <p:ext uri="{BB962C8B-B14F-4D97-AF65-F5344CB8AC3E}">
        <p14:creationId xmlns:p14="http://schemas.microsoft.com/office/powerpoint/2010/main" val="239428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0624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228600" y="182880"/>
            <a:ext cx="603504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65283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6071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1458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9844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9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Tex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normAutofit/>
          </a:bodyPr>
          <a:lstStyle>
            <a:lvl1pPr marL="0" indent="0">
              <a:buNone/>
              <a:defRPr sz="20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8" name="Content Placeholder 2"/>
          <p:cNvSpPr>
            <a:spLocks noGrp="1"/>
          </p:cNvSpPr>
          <p:nvPr>
            <p:ph idx="13" hasCustomPrompt="1"/>
          </p:nvPr>
        </p:nvSpPr>
        <p:spPr>
          <a:xfrm>
            <a:off x="4480560" y="1737360"/>
            <a:ext cx="4023360" cy="4023360"/>
          </a:xfrm>
        </p:spPr>
        <p:txBody>
          <a:bodyPr>
            <a:normAutofit/>
          </a:bodyPr>
          <a:lstStyle>
            <a:lvl1pPr marL="0" indent="0">
              <a:buNone/>
              <a:defRPr sz="20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418024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Clos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0" y="1090565"/>
            <a:ext cx="5546373" cy="1102122"/>
          </a:xfrm>
          <a:prstGeom prst="rect">
            <a:avLst/>
          </a:prstGeom>
        </p:spPr>
        <p:txBody>
          <a:bodyPr anchor="b" anchorCtr="0">
            <a:normAutofit/>
          </a:bodyPr>
          <a:lstStyle>
            <a:lvl1pPr algn="l">
              <a:lnSpc>
                <a:spcPts val="4300"/>
              </a:lnSpc>
              <a:spcBef>
                <a:spcPts val="0"/>
              </a:spcBef>
              <a:defRPr sz="3000" cap="none">
                <a:solidFill>
                  <a:schemeClr val="accent1"/>
                </a:solidFill>
              </a:defRPr>
            </a:lvl1pPr>
          </a:lstStyle>
          <a:p>
            <a:r>
              <a:rPr lang="en-US" dirty="0"/>
              <a:t>Thank you!</a:t>
            </a:r>
          </a:p>
        </p:txBody>
      </p:sp>
      <p:pic>
        <p:nvPicPr>
          <p:cNvPr id="9"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a:spLocks noGrp="1"/>
          </p:cNvSpPr>
          <p:nvPr>
            <p:ph type="body" sz="quarter" idx="10" hasCustomPrompt="1"/>
          </p:nvPr>
        </p:nvSpPr>
        <p:spPr>
          <a:xfrm>
            <a:off x="228600" y="5029200"/>
            <a:ext cx="3581400" cy="838200"/>
          </a:xfrm>
          <a:prstGeom prst="rect">
            <a:avLst/>
          </a:prstGeom>
        </p:spPr>
        <p:txBody>
          <a:bodyPr>
            <a:normAutofit/>
          </a:bodyPr>
          <a:lstStyle>
            <a:lvl1pPr marL="0" indent="0">
              <a:spcAft>
                <a:spcPts val="0"/>
              </a:spcAft>
              <a:buNone/>
              <a:defRPr sz="13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Contact Name and info</a:t>
            </a:r>
          </a:p>
        </p:txBody>
      </p:sp>
      <p:sp>
        <p:nvSpPr>
          <p:cNvPr id="11" name="Text Placeholder 5"/>
          <p:cNvSpPr>
            <a:spLocks noGrp="1"/>
          </p:cNvSpPr>
          <p:nvPr>
            <p:ph type="body" sz="quarter" idx="11" hasCustomPrompt="1"/>
          </p:nvPr>
        </p:nvSpPr>
        <p:spPr>
          <a:xfrm>
            <a:off x="228600" y="5867400"/>
            <a:ext cx="3581400" cy="609600"/>
          </a:xfrm>
          <a:prstGeom prst="rect">
            <a:avLst/>
          </a:prstGeom>
        </p:spPr>
        <p:txBody>
          <a:bodyPr>
            <a:normAutofit/>
          </a:bodyPr>
          <a:lstStyle>
            <a:lvl1pPr marL="0" indent="0">
              <a:spcAft>
                <a:spcPts val="0"/>
              </a:spcAft>
              <a:buNone/>
              <a:defRPr sz="13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Address</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466" y="5334000"/>
            <a:ext cx="2555147" cy="1219200"/>
          </a:xfrm>
          <a:prstGeom prst="rect">
            <a:avLst/>
          </a:prstGeom>
        </p:spPr>
      </p:pic>
      <p:sp>
        <p:nvSpPr>
          <p:cNvPr id="8"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accent2">
                    <a:lumMod val="40000"/>
                    <a:lumOff val="60000"/>
                  </a:schemeClr>
                </a:solidFill>
                <a:latin typeface="+mj-lt"/>
                <a:ea typeface="+mn-ea"/>
                <a:cs typeface="+mn-cs"/>
              </a:rPr>
              <a:t>©2018 ARTHUR J. GALLAGHER &amp; CO.  |  AJG.COM</a:t>
            </a:r>
          </a:p>
        </p:txBody>
      </p:sp>
    </p:spTree>
    <p:extLst>
      <p:ext uri="{BB962C8B-B14F-4D97-AF65-F5344CB8AC3E}">
        <p14:creationId xmlns:p14="http://schemas.microsoft.com/office/powerpoint/2010/main" val="6633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480560"/>
          </a:xfrm>
        </p:spPr>
        <p:txBody>
          <a:bodyPr>
            <a:normAutofit/>
          </a:bodyPr>
          <a:lstStyle>
            <a:lvl1pPr marL="0" indent="0">
              <a:buNone/>
              <a:defRPr sz="20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572001" y="1737361"/>
            <a:ext cx="4572000" cy="3606426"/>
          </a:xfrm>
        </p:spPr>
        <p:txBody>
          <a:bodyPr/>
          <a:lstStyle>
            <a:lvl1pPr marL="0" indent="0">
              <a:buNone/>
              <a:defRPr>
                <a:solidFill>
                  <a:schemeClr val="tx2"/>
                </a:solidFill>
              </a:defRPr>
            </a:lvl1pPr>
          </a:lstStyle>
          <a:p>
            <a:endParaRPr lang="en-US"/>
          </a:p>
        </p:txBody>
      </p:sp>
    </p:spTree>
    <p:extLst>
      <p:ext uri="{BB962C8B-B14F-4D97-AF65-F5344CB8AC3E}">
        <p14:creationId xmlns:p14="http://schemas.microsoft.com/office/powerpoint/2010/main" val="80868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hoto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Tree>
    <p:extLst>
      <p:ext uri="{BB962C8B-B14F-4D97-AF65-F5344CB8AC3E}">
        <p14:creationId xmlns:p14="http://schemas.microsoft.com/office/powerpoint/2010/main" val="332748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Photos w Subtitl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2000" b="1" kern="1200" dirty="0">
                <a:solidFill>
                  <a:schemeClr val="accent2"/>
                </a:solidFill>
                <a:latin typeface="+mj-lt"/>
                <a:ea typeface="+mn-ea"/>
                <a:cs typeface="Times New Roman"/>
              </a:defRPr>
            </a:lvl1pPr>
          </a:lstStyle>
          <a:p>
            <a:pPr marL="0" lvl="0" indent="0" algn="l" defTabSz="457200" rtl="0" eaLnBrk="1" latinLnBrk="0" hangingPunct="1">
              <a:spcBef>
                <a:spcPts val="0"/>
              </a:spcBef>
              <a:spcAft>
                <a:spcPts val="900"/>
              </a:spcAft>
              <a:buClr>
                <a:schemeClr val="accent2"/>
              </a:buClr>
              <a:buFont typeface="Arial"/>
              <a:buNone/>
            </a:pPr>
            <a:r>
              <a:rPr lang="en-US" dirty="0"/>
              <a:t>Subtitle</a:t>
            </a:r>
          </a:p>
        </p:txBody>
      </p:sp>
      <p:sp>
        <p:nvSpPr>
          <p:cNvPr id="5" name="Text Placeholder 4"/>
          <p:cNvSpPr>
            <a:spLocks noGrp="1"/>
          </p:cNvSpPr>
          <p:nvPr>
            <p:ph type="body" sz="quarter" idx="15"/>
          </p:nvPr>
        </p:nvSpPr>
        <p:spPr>
          <a:xfrm>
            <a:off x="228600" y="4858869"/>
            <a:ext cx="4023360" cy="758410"/>
          </a:xfrm>
        </p:spPr>
        <p:txBody>
          <a:bodyPr>
            <a:normAutofit/>
          </a:bodyPr>
          <a:lstStyle>
            <a:lvl1pPr marL="0" indent="0">
              <a:buNone/>
              <a:defRPr sz="1800"/>
            </a:lvl1pPr>
          </a:lstStyle>
          <a:p>
            <a:pPr lvl="0"/>
            <a:r>
              <a:rPr lang="en-US" dirty="0"/>
              <a:t>Click to edit Master text styles</a:t>
            </a:r>
          </a:p>
        </p:txBody>
      </p:sp>
      <p:sp>
        <p:nvSpPr>
          <p:cNvPr id="9" name="Text Placeholder 4"/>
          <p:cNvSpPr>
            <a:spLocks noGrp="1"/>
          </p:cNvSpPr>
          <p:nvPr>
            <p:ph type="body" sz="quarter" idx="16"/>
          </p:nvPr>
        </p:nvSpPr>
        <p:spPr>
          <a:xfrm>
            <a:off x="4480560" y="4858869"/>
            <a:ext cx="4023360" cy="762154"/>
          </a:xfrm>
        </p:spPr>
        <p:txBody>
          <a:bodyPr>
            <a:normAutofit/>
          </a:bodyPr>
          <a:lstStyle>
            <a:lvl1pPr marL="0" indent="0">
              <a:buNone/>
              <a:defRPr sz="1800"/>
            </a:lvl1pPr>
          </a:lstStyle>
          <a:p>
            <a:pPr lvl="0"/>
            <a:r>
              <a:rPr lang="en-US" dirty="0"/>
              <a:t>Click to edit Master text styles</a:t>
            </a:r>
          </a:p>
        </p:txBody>
      </p:sp>
    </p:spTree>
    <p:extLst>
      <p:ext uri="{BB962C8B-B14F-4D97-AF65-F5344CB8AC3E}">
        <p14:creationId xmlns:p14="http://schemas.microsoft.com/office/powerpoint/2010/main" val="17664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400" y="6251575"/>
            <a:ext cx="1981200" cy="457200"/>
          </a:xfrm>
          <a:prstGeom prst="rect">
            <a:avLst/>
          </a:prstGeom>
        </p:spPr>
        <p:txBody>
          <a:bodyPr/>
          <a:lstStyle>
            <a:lvl1pPr>
              <a:defRPr/>
            </a:lvl1pPr>
          </a:lstStyle>
          <a:p>
            <a:endParaRPr lang="en-US" altLang="en-US"/>
          </a:p>
        </p:txBody>
      </p:sp>
      <p:sp>
        <p:nvSpPr>
          <p:cNvPr id="4" name="Footer Placeholder 3"/>
          <p:cNvSpPr>
            <a:spLocks noGrp="1"/>
          </p:cNvSpPr>
          <p:nvPr>
            <p:ph type="ftr" sz="quarter" idx="11"/>
          </p:nvPr>
        </p:nvSpPr>
        <p:spPr>
          <a:xfrm>
            <a:off x="3352800" y="6248400"/>
            <a:ext cx="2971800" cy="457200"/>
          </a:xfrm>
          <a:prstGeom prst="rect">
            <a:avLst/>
          </a:prstGeom>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66BA29A-3BA6-42EC-81A6-0E60E38F5F41}" type="slidenum">
              <a:rPr lang="en-US" altLang="en-US"/>
              <a:pPr/>
              <a:t>‹#›</a:t>
            </a:fld>
            <a:endParaRPr lang="en-US" altLang="en-US"/>
          </a:p>
        </p:txBody>
      </p:sp>
      <p:pic>
        <p:nvPicPr>
          <p:cNvPr id="6" name="Picture 5"/>
          <p:cNvPicPr>
            <a:picLocks noChangeAspect="1"/>
          </p:cNvPicPr>
          <p:nvPr userDrawn="1"/>
        </p:nvPicPr>
        <p:blipFill>
          <a:blip r:embed="rId2"/>
          <a:stretch>
            <a:fillRect/>
          </a:stretch>
        </p:blipFill>
        <p:spPr>
          <a:xfrm>
            <a:off x="1" y="56684"/>
            <a:ext cx="6619740" cy="4395461"/>
          </a:xfrm>
          <a:prstGeom prst="rect">
            <a:avLst/>
          </a:prstGeom>
          <a:noFill/>
          <a:effectLst>
            <a:glow rad="127000">
              <a:schemeClr val="accent1"/>
            </a:glow>
            <a:outerShdw blurRad="723900" dir="5400000" algn="ctr" rotWithShape="0">
              <a:srgbClr val="000000">
                <a:alpha val="19000"/>
              </a:srgbClr>
            </a:outerShdw>
            <a:reflection stA="74000" endPos="65000" dir="5400000" sy="-100000" algn="bl" rotWithShape="0"/>
          </a:effectLst>
        </p:spPr>
      </p:pic>
    </p:spTree>
    <p:extLst>
      <p:ext uri="{BB962C8B-B14F-4D97-AF65-F5344CB8AC3E}">
        <p14:creationId xmlns:p14="http://schemas.microsoft.com/office/powerpoint/2010/main" val="408217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39431"/>
            <a:ext cx="8686800" cy="4244199"/>
          </a:xfrm>
          <a:prstGeom prst="rect">
            <a:avLst/>
          </a:prstGeo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sp>
        <p:nvSpPr>
          <p:cNvPr id="5" name="Title Placeholder 1"/>
          <p:cNvSpPr>
            <a:spLocks noGrp="1"/>
          </p:cNvSpPr>
          <p:nvPr>
            <p:ph type="title"/>
          </p:nvPr>
        </p:nvSpPr>
        <p:spPr>
          <a:xfrm>
            <a:off x="457200" y="274637"/>
            <a:ext cx="8686800" cy="1128861"/>
          </a:xfrm>
          <a:prstGeom prst="rect">
            <a:avLst/>
          </a:prstGeom>
        </p:spPr>
        <p:txBody>
          <a:bodyPr vert="horz" lIns="91440" tIns="45720" rIns="91440" bIns="45720" rtlCol="0" anchor="b" anchorCtr="0">
            <a:normAutofit/>
          </a:bodyPr>
          <a:lstStyle>
            <a:lvl1pPr defTabSz="119063">
              <a:tabLst/>
              <a:defRPr>
                <a:solidFill>
                  <a:srgbClr val="666666"/>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457200" y="1419100"/>
            <a:ext cx="8229600" cy="322262"/>
          </a:xfrm>
          <a:prstGeom prst="rect">
            <a:avLst/>
          </a:prstGeom>
        </p:spPr>
        <p:txBody>
          <a:bodyPr>
            <a:noAutofit/>
          </a:bodyPr>
          <a:lstStyle>
            <a:lvl1pPr>
              <a:buNone/>
              <a:defRPr sz="1800">
                <a:solidFill>
                  <a:srgbClr val="EA7600"/>
                </a:solidFill>
                <a:latin typeface="+mj-lt"/>
              </a:defRPr>
            </a:lvl1pPr>
          </a:lstStyle>
          <a:p>
            <a:pPr lvl="0"/>
            <a:r>
              <a:rPr lang="en-US" dirty="0"/>
              <a:t>SUBTITLE</a:t>
            </a:r>
          </a:p>
        </p:txBody>
      </p:sp>
    </p:spTree>
    <p:extLst>
      <p:ext uri="{BB962C8B-B14F-4D97-AF65-F5344CB8AC3E}">
        <p14:creationId xmlns:p14="http://schemas.microsoft.com/office/powerpoint/2010/main" val="172288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15B91-9EB2-4404-8C74-535525706EA9}" type="slidenum">
              <a:rPr lang="en-US" altLang="en-US"/>
              <a:pPr>
                <a:defRPr/>
              </a:pPr>
              <a:t>‹#›</a:t>
            </a:fld>
            <a:endParaRPr lang="en-US" altLang="en-US"/>
          </a:p>
        </p:txBody>
      </p:sp>
    </p:spTree>
    <p:extLst>
      <p:ext uri="{BB962C8B-B14F-4D97-AF65-F5344CB8AC3E}">
        <p14:creationId xmlns:p14="http://schemas.microsoft.com/office/powerpoint/2010/main" val="1520729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39431"/>
            <a:ext cx="8686800" cy="4244199"/>
          </a:xfrm>
          <a:prstGeom prst="rect">
            <a:avLst/>
          </a:prstGeo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sp>
        <p:nvSpPr>
          <p:cNvPr id="5" name="Title Placeholder 1"/>
          <p:cNvSpPr>
            <a:spLocks noGrp="1"/>
          </p:cNvSpPr>
          <p:nvPr>
            <p:ph type="title"/>
          </p:nvPr>
        </p:nvSpPr>
        <p:spPr>
          <a:xfrm>
            <a:off x="457200" y="274637"/>
            <a:ext cx="8686800" cy="1128861"/>
          </a:xfrm>
          <a:prstGeom prst="rect">
            <a:avLst/>
          </a:prstGeom>
        </p:spPr>
        <p:txBody>
          <a:bodyPr vert="horz" lIns="91440" tIns="45720" rIns="91440" bIns="45720" rtlCol="0" anchor="b" anchorCtr="0">
            <a:normAutofit/>
          </a:bodyPr>
          <a:lstStyle>
            <a:lvl1pPr defTabSz="119063">
              <a:tabLst/>
              <a:defRPr>
                <a:solidFill>
                  <a:srgbClr val="666666"/>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457200" y="1419100"/>
            <a:ext cx="8229600" cy="322262"/>
          </a:xfrm>
          <a:prstGeom prst="rect">
            <a:avLst/>
          </a:prstGeom>
        </p:spPr>
        <p:txBody>
          <a:bodyPr>
            <a:noAutofit/>
          </a:bodyPr>
          <a:lstStyle>
            <a:lvl1pPr>
              <a:buNone/>
              <a:defRPr sz="1800">
                <a:solidFill>
                  <a:srgbClr val="EA7600"/>
                </a:solidFill>
                <a:latin typeface="+mj-lt"/>
              </a:defRPr>
            </a:lvl1pPr>
          </a:lstStyle>
          <a:p>
            <a:pPr lvl="0"/>
            <a:r>
              <a:rPr lang="en-US" dirty="0"/>
              <a:t>SUBTITLE</a:t>
            </a:r>
          </a:p>
        </p:txBody>
      </p:sp>
    </p:spTree>
    <p:extLst>
      <p:ext uri="{BB962C8B-B14F-4D97-AF65-F5344CB8AC3E}">
        <p14:creationId xmlns:p14="http://schemas.microsoft.com/office/powerpoint/2010/main" val="148418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839433"/>
            <a:ext cx="3952754" cy="4286729"/>
          </a:xfr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AD668D-0247-144D-B5E3-BB8B09021D3D}" type="slidenum">
              <a:rPr lang="en-US" smtClean="0"/>
              <a:pPr/>
              <a:t>‹#›</a:t>
            </a:fld>
            <a:endParaRPr lang="en-US"/>
          </a:p>
        </p:txBody>
      </p:sp>
      <p:sp>
        <p:nvSpPr>
          <p:cNvPr id="8" name="Content Placeholder 2"/>
          <p:cNvSpPr>
            <a:spLocks noGrp="1"/>
          </p:cNvSpPr>
          <p:nvPr>
            <p:ph idx="13"/>
          </p:nvPr>
        </p:nvSpPr>
        <p:spPr>
          <a:xfrm>
            <a:off x="4734045" y="1839433"/>
            <a:ext cx="3952754" cy="4286729"/>
          </a:xfr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4" hasCustomPrompt="1"/>
          </p:nvPr>
        </p:nvSpPr>
        <p:spPr>
          <a:xfrm>
            <a:off x="457200" y="1419100"/>
            <a:ext cx="8229600" cy="322262"/>
          </a:xfrm>
        </p:spPr>
        <p:txBody>
          <a:bodyPr>
            <a:noAutofit/>
          </a:bodyPr>
          <a:lstStyle>
            <a:lvl1pPr>
              <a:buNone/>
              <a:defRPr sz="1800">
                <a:solidFill>
                  <a:srgbClr val="EA7600"/>
                </a:solidFill>
                <a:latin typeface="+mj-lt"/>
              </a:defRPr>
            </a:lvl1pPr>
          </a:lstStyle>
          <a:p>
            <a:pPr lvl="0"/>
            <a:r>
              <a:rPr lang="en-US" dirty="0"/>
              <a:t>SUBTITLE</a:t>
            </a:r>
          </a:p>
        </p:txBody>
      </p:sp>
    </p:spTree>
    <p:extLst>
      <p:ext uri="{BB962C8B-B14F-4D97-AF65-F5344CB8AC3E}">
        <p14:creationId xmlns:p14="http://schemas.microsoft.com/office/powerpoint/2010/main" val="6160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839430"/>
            <a:ext cx="3952754" cy="42867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1AD668D-0247-144D-B5E3-BB8B09021D3D}" type="slidenum">
              <a:rPr lang="en-US" smtClean="0"/>
              <a:pPr/>
              <a:t>‹#›</a:t>
            </a:fld>
            <a:endParaRPr lang="en-US"/>
          </a:p>
        </p:txBody>
      </p:sp>
      <p:sp>
        <p:nvSpPr>
          <p:cNvPr id="5" name="Text Placeholder 8"/>
          <p:cNvSpPr>
            <a:spLocks noGrp="1"/>
          </p:cNvSpPr>
          <p:nvPr>
            <p:ph type="body" sz="quarter" idx="13" hasCustomPrompt="1"/>
          </p:nvPr>
        </p:nvSpPr>
        <p:spPr>
          <a:xfrm>
            <a:off x="457200" y="1419100"/>
            <a:ext cx="8229600" cy="322262"/>
          </a:xfrm>
        </p:spPr>
        <p:txBody>
          <a:bodyPr>
            <a:noAutofit/>
          </a:bodyPr>
          <a:lstStyle>
            <a:lvl1pPr>
              <a:buNone/>
              <a:defRPr sz="1800">
                <a:solidFill>
                  <a:srgbClr val="EA7600"/>
                </a:solidFill>
                <a:latin typeface="+mj-lt"/>
              </a:defRPr>
            </a:lvl1pPr>
          </a:lstStyle>
          <a:p>
            <a:pPr lvl="0"/>
            <a:r>
              <a:rPr lang="en-US" dirty="0"/>
              <a:t>SUBTITLE</a:t>
            </a:r>
          </a:p>
        </p:txBody>
      </p:sp>
      <p:cxnSp>
        <p:nvCxnSpPr>
          <p:cNvPr id="7" name="Straight Connector 6"/>
          <p:cNvCxnSpPr/>
          <p:nvPr userDrawn="1"/>
        </p:nvCxnSpPr>
        <p:spPr>
          <a:xfrm rot="16200000" flipV="1">
            <a:off x="2694652" y="4003858"/>
            <a:ext cx="4244199" cy="409"/>
          </a:xfrm>
          <a:prstGeom prst="line">
            <a:avLst/>
          </a:prstGeom>
          <a:ln w="12700">
            <a:solidFill>
              <a:srgbClr val="00263E"/>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4"/>
          </p:nvPr>
        </p:nvSpPr>
        <p:spPr>
          <a:xfrm>
            <a:off x="4827588" y="2275782"/>
            <a:ext cx="4316412" cy="3487737"/>
          </a:xfrm>
        </p:spPr>
        <p:txBody>
          <a:bodyPr/>
          <a:lstStyle/>
          <a:p>
            <a:endParaRPr lang="en-US"/>
          </a:p>
        </p:txBody>
      </p:sp>
    </p:spTree>
    <p:extLst>
      <p:ext uri="{BB962C8B-B14F-4D97-AF65-F5344CB8AC3E}">
        <p14:creationId xmlns:p14="http://schemas.microsoft.com/office/powerpoint/2010/main" val="377124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21AD668D-0247-144D-B5E3-BB8B09021D3D}" type="slidenum">
              <a:rPr lang="en-US" smtClean="0"/>
              <a:pPr/>
              <a:t>‹#›</a:t>
            </a:fld>
            <a:endParaRPr lang="en-US" dirty="0"/>
          </a:p>
        </p:txBody>
      </p:sp>
    </p:spTree>
    <p:extLst>
      <p:ext uri="{BB962C8B-B14F-4D97-AF65-F5344CB8AC3E}">
        <p14:creationId xmlns:p14="http://schemas.microsoft.com/office/powerpoint/2010/main" val="2004508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with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6410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ectangle 5"/>
          <p:cNvSpPr/>
          <p:nvPr userDrawn="1"/>
        </p:nvSpPr>
        <p:spPr>
          <a:xfrm>
            <a:off x="974" y="3835263"/>
            <a:ext cx="9144000" cy="1983627"/>
          </a:xfrm>
          <a:prstGeom prst="rect">
            <a:avLst/>
          </a:prstGeom>
          <a:gradFill>
            <a:gsLst>
              <a:gs pos="70000">
                <a:srgbClr val="00263E">
                  <a:alpha val="90000"/>
                </a:srgbClr>
              </a:gs>
              <a:gs pos="35000">
                <a:srgbClr val="00263E">
                  <a:alpha val="85000"/>
                </a:srgbClr>
              </a:gs>
            </a:gsLst>
            <a:lin ang="0" scaled="1"/>
          </a:gradFill>
          <a:ln>
            <a:noFill/>
          </a:ln>
          <a:effectLst>
            <a:outerShdw blurRad="40000" dist="23000" dir="5400000" rotWithShape="0">
              <a:schemeClr val="tx1">
                <a:alpha val="1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686774" y="3835263"/>
            <a:ext cx="7323072" cy="1486520"/>
          </a:xfrm>
          <a:prstGeom prst="rect">
            <a:avLst/>
          </a:prstGeom>
        </p:spPr>
        <p:txBody>
          <a:bodyPr wrap="square" anchor="b" anchorCtr="0">
            <a:normAutofit/>
          </a:bodyPr>
          <a:lstStyle>
            <a:lvl1pPr algn="l">
              <a:lnSpc>
                <a:spcPts val="4300"/>
              </a:lnSpc>
              <a:spcBef>
                <a:spcPts val="0"/>
              </a:spcBef>
              <a:defRPr sz="4000" cap="none" baseline="0">
                <a:solidFill>
                  <a:schemeClr val="bg1"/>
                </a:solidFill>
              </a:defRPr>
            </a:lvl1pPr>
          </a:lstStyle>
          <a:p>
            <a:r>
              <a:rPr lang="en-US" dirty="0"/>
              <a:t>Presentation Name</a:t>
            </a:r>
          </a:p>
        </p:txBody>
      </p:sp>
      <p:sp>
        <p:nvSpPr>
          <p:cNvPr id="3" name="Subtitle 2"/>
          <p:cNvSpPr>
            <a:spLocks noGrp="1"/>
          </p:cNvSpPr>
          <p:nvPr>
            <p:ph type="subTitle" idx="1" hasCustomPrompt="1"/>
          </p:nvPr>
        </p:nvSpPr>
        <p:spPr>
          <a:xfrm>
            <a:off x="686774" y="5278489"/>
            <a:ext cx="7323072" cy="595329"/>
          </a:xfrm>
          <a:prstGeom prst="rect">
            <a:avLst/>
          </a:prstGeom>
        </p:spPr>
        <p:txBody>
          <a:bodyPr>
            <a:normAutofit/>
          </a:bodyPr>
          <a:lstStyle>
            <a:lvl1pPr marL="0" indent="0" algn="l">
              <a:buNone/>
              <a:defRPr sz="1400" b="1" cap="all">
                <a:solidFill>
                  <a:srgbClr val="EA76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pic>
        <p:nvPicPr>
          <p:cNvPr id="9" name="Picture 8" descr="Orange-Marker-Line.png"/>
          <p:cNvPicPr>
            <a:picLocks/>
          </p:cNvPicPr>
          <p:nvPr userDrawn="1"/>
        </p:nvPicPr>
        <p:blipFill>
          <a:blip r:embed="rId2"/>
          <a:stretch>
            <a:fillRect/>
          </a:stretch>
        </p:blipFill>
        <p:spPr>
          <a:xfrm>
            <a:off x="0" y="5797734"/>
            <a:ext cx="9144000" cy="45720"/>
          </a:xfrm>
          <a:prstGeom prst="rect">
            <a:avLst/>
          </a:prstGeom>
          <a:effectLst>
            <a:outerShdw blurRad="50800" dist="25400" dir="16200000" rotWithShape="0">
              <a:prstClr val="black">
                <a:alpha val="40000"/>
              </a:prstClr>
            </a:outerShdw>
          </a:effectLst>
        </p:spPr>
      </p:pic>
      <p:pic>
        <p:nvPicPr>
          <p:cNvPr id="8" name="Picture 2" descr="http://bsdportal/marketingsales/marketing/Font%20Library/01%20Divisional%20logos%20with%20tagline/AJGCo%20Business%20Without%20Barriers.2cH_Blk.png"/>
          <p:cNvPicPr>
            <a:picLocks noChangeAspect="1" noChangeArrowheads="1"/>
          </p:cNvPicPr>
          <p:nvPr userDrawn="1"/>
        </p:nvPicPr>
        <p:blipFill>
          <a:blip r:embed="rId3"/>
          <a:srcRect/>
          <a:stretch>
            <a:fillRect/>
          </a:stretch>
        </p:blipFill>
        <p:spPr bwMode="auto">
          <a:xfrm>
            <a:off x="5334000" y="714645"/>
            <a:ext cx="2779854" cy="461499"/>
          </a:xfrm>
          <a:prstGeom prst="rect">
            <a:avLst/>
          </a:prstGeom>
          <a:noFill/>
        </p:spPr>
      </p:pic>
      <p:sp>
        <p:nvSpPr>
          <p:cNvPr id="7" name="TextBox 6"/>
          <p:cNvSpPr txBox="1"/>
          <p:nvPr userDrawn="1"/>
        </p:nvSpPr>
        <p:spPr>
          <a:xfrm>
            <a:off x="5334000" y="2676784"/>
            <a:ext cx="3151094" cy="1015663"/>
          </a:xfrm>
          <a:prstGeom prst="rect">
            <a:avLst/>
          </a:prstGeom>
          <a:noFill/>
        </p:spPr>
        <p:txBody>
          <a:bodyPr wrap="square" rtlCol="0">
            <a:spAutoFit/>
          </a:bodyPr>
          <a:lstStyle/>
          <a:p>
            <a:r>
              <a:rPr lang="en-US" sz="6000" dirty="0" err="1">
                <a:solidFill>
                  <a:srgbClr val="00263E"/>
                </a:solidFill>
              </a:rPr>
              <a:t>GetSET</a:t>
            </a:r>
            <a:endParaRPr lang="en-US" sz="6000" dirty="0">
              <a:solidFill>
                <a:srgbClr val="00263E"/>
              </a:solidFill>
            </a:endParaRPr>
          </a:p>
        </p:txBody>
      </p:sp>
    </p:spTree>
    <p:extLst>
      <p:ext uri="{BB962C8B-B14F-4D97-AF65-F5344CB8AC3E}">
        <p14:creationId xmlns:p14="http://schemas.microsoft.com/office/powerpoint/2010/main" val="39669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hank You-Breaker Slide">
    <p:spTree>
      <p:nvGrpSpPr>
        <p:cNvPr id="1" name=""/>
        <p:cNvGrpSpPr/>
        <p:nvPr/>
      </p:nvGrpSpPr>
      <p:grpSpPr>
        <a:xfrm>
          <a:off x="0" y="0"/>
          <a:ext cx="0" cy="0"/>
          <a:chOff x="0" y="0"/>
          <a:chExt cx="0" cy="0"/>
        </a:xfrm>
      </p:grpSpPr>
      <p:sp>
        <p:nvSpPr>
          <p:cNvPr id="6" name="Rectangle 5"/>
          <p:cNvSpPr/>
          <p:nvPr userDrawn="1"/>
        </p:nvSpPr>
        <p:spPr>
          <a:xfrm>
            <a:off x="974" y="3799822"/>
            <a:ext cx="9144000" cy="3058178"/>
          </a:xfrm>
          <a:prstGeom prst="rect">
            <a:avLst/>
          </a:prstGeom>
          <a:gradFill>
            <a:gsLst>
              <a:gs pos="70000">
                <a:srgbClr val="00263E">
                  <a:alpha val="90000"/>
                </a:srgbClr>
              </a:gs>
              <a:gs pos="35000">
                <a:srgbClr val="00263E">
                  <a:alpha val="85000"/>
                </a:srgbClr>
              </a:gs>
            </a:gsLst>
            <a:lin ang="0" scaled="1"/>
          </a:gradFill>
          <a:ln>
            <a:noFill/>
          </a:ln>
          <a:effectLst>
            <a:outerShdw blurRad="40000" dist="23000" dir="5400000" rotWithShape="0">
              <a:schemeClr val="tx1">
                <a:alpha val="1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686775" y="4165599"/>
            <a:ext cx="5271340" cy="1156183"/>
          </a:xfrm>
          <a:prstGeom prst="rect">
            <a:avLst/>
          </a:prstGeom>
        </p:spPr>
        <p:txBody>
          <a:bodyPr anchor="t" anchorCtr="0"/>
          <a:lstStyle>
            <a:lvl1pPr algn="l">
              <a:lnSpc>
                <a:spcPts val="4680"/>
              </a:lnSpc>
              <a:spcBef>
                <a:spcPts val="0"/>
              </a:spcBef>
              <a:defRPr cap="none" baseline="0">
                <a:solidFill>
                  <a:schemeClr val="bg1"/>
                </a:solidFill>
              </a:defRPr>
            </a:lvl1pPr>
          </a:lstStyle>
          <a:p>
            <a:r>
              <a:rPr lang="en-US" dirty="0"/>
              <a:t>Thank You</a:t>
            </a:r>
          </a:p>
        </p:txBody>
      </p:sp>
      <p:sp>
        <p:nvSpPr>
          <p:cNvPr id="11" name="Text Placeholder 10"/>
          <p:cNvSpPr>
            <a:spLocks noGrp="1"/>
          </p:cNvSpPr>
          <p:nvPr>
            <p:ph type="body" sz="quarter" idx="10" hasCustomPrompt="1"/>
          </p:nvPr>
        </p:nvSpPr>
        <p:spPr>
          <a:xfrm>
            <a:off x="6232525" y="4172857"/>
            <a:ext cx="2730500" cy="1531938"/>
          </a:xfrm>
          <a:prstGeom prst="rect">
            <a:avLst/>
          </a:prstGeom>
        </p:spPr>
        <p:txBody>
          <a:bodyPr tIns="137160"/>
          <a:lstStyle>
            <a:lvl1pPr marL="0" indent="0">
              <a:spcBef>
                <a:spcPts val="288"/>
              </a:spcBef>
              <a:buNone/>
              <a:defRPr sz="1600" b="1" baseline="0">
                <a:solidFill>
                  <a:srgbClr val="EA7600"/>
                </a:solidFill>
                <a:latin typeface="Arial"/>
                <a:cs typeface="Arial"/>
              </a:defRPr>
            </a:lvl1pPr>
            <a:lvl2pPr marL="0" indent="0">
              <a:spcBef>
                <a:spcPts val="288"/>
              </a:spcBef>
              <a:buNone/>
              <a:defRPr sz="1200" baseline="0">
                <a:solidFill>
                  <a:srgbClr val="A6BBC9"/>
                </a:solidFill>
                <a:latin typeface="Arial"/>
                <a:cs typeface="Arial"/>
              </a:defRPr>
            </a:lvl2pPr>
            <a:lvl3pPr>
              <a:defRPr sz="1200"/>
            </a:lvl3pPr>
            <a:lvl4pPr>
              <a:defRPr sz="1200"/>
            </a:lvl4pPr>
            <a:lvl5pPr>
              <a:defRPr sz="1200"/>
            </a:lvl5pPr>
          </a:lstStyle>
          <a:p>
            <a:pPr lvl="0"/>
            <a:r>
              <a:rPr lang="en-US" dirty="0"/>
              <a:t>Name | Title</a:t>
            </a:r>
          </a:p>
          <a:p>
            <a:pPr lvl="1"/>
            <a:r>
              <a:rPr lang="en-US" dirty="0"/>
              <a:t>Arthur J. Gallagher &amp; Co.</a:t>
            </a:r>
          </a:p>
          <a:p>
            <a:pPr lvl="1"/>
            <a:r>
              <a:rPr lang="en-US" dirty="0"/>
              <a:t>000.000.0000 Main</a:t>
            </a:r>
          </a:p>
          <a:p>
            <a:pPr lvl="1"/>
            <a:r>
              <a:rPr lang="en-US" dirty="0"/>
              <a:t>000.000.0000 Fax</a:t>
            </a:r>
          </a:p>
        </p:txBody>
      </p:sp>
      <p:cxnSp>
        <p:nvCxnSpPr>
          <p:cNvPr id="17" name="Straight Connector 16"/>
          <p:cNvCxnSpPr/>
          <p:nvPr userDrawn="1"/>
        </p:nvCxnSpPr>
        <p:spPr>
          <a:xfrm>
            <a:off x="6110514" y="4339771"/>
            <a:ext cx="0" cy="798286"/>
          </a:xfrm>
          <a:prstGeom prst="line">
            <a:avLst/>
          </a:prstGeom>
          <a:ln w="12700" cmpd="sng">
            <a:solidFill>
              <a:srgbClr val="EA7600"/>
            </a:solidFill>
          </a:ln>
          <a:effectLst/>
        </p:spPr>
        <p:style>
          <a:lnRef idx="2">
            <a:schemeClr val="accent1"/>
          </a:lnRef>
          <a:fillRef idx="0">
            <a:schemeClr val="accent1"/>
          </a:fillRef>
          <a:effectRef idx="1">
            <a:schemeClr val="accent1"/>
          </a:effectRef>
          <a:fontRef idx="minor">
            <a:schemeClr val="tx1"/>
          </a:fontRef>
        </p:style>
      </p:cxnSp>
      <p:pic>
        <p:nvPicPr>
          <p:cNvPr id="8" name="Picture 7" descr="Orange-Marker-Line.png"/>
          <p:cNvPicPr>
            <a:picLocks/>
          </p:cNvPicPr>
          <p:nvPr userDrawn="1"/>
        </p:nvPicPr>
        <p:blipFill>
          <a:blip r:embed="rId2"/>
          <a:stretch>
            <a:fillRect/>
          </a:stretch>
        </p:blipFill>
        <p:spPr>
          <a:xfrm>
            <a:off x="0" y="3799840"/>
            <a:ext cx="9144000" cy="45720"/>
          </a:xfrm>
          <a:prstGeom prst="rect">
            <a:avLst/>
          </a:prstGeom>
          <a:effectLst>
            <a:outerShdw blurRad="50800" dist="25400" dir="5400000" algn="t" rotWithShape="0">
              <a:prstClr val="black">
                <a:alpha val="40000"/>
              </a:prstClr>
            </a:outerShdw>
          </a:effectLst>
        </p:spPr>
      </p:pic>
      <p:pic>
        <p:nvPicPr>
          <p:cNvPr id="9" name="Picture 2" descr="http://bsdportal/marketingsales/marketing/Font%20Library/01%20Divisional%20logos%20with%20tagline/AJGCo%20Business%20Without%20Barriers.2cH_Blk.png"/>
          <p:cNvPicPr>
            <a:picLocks noChangeAspect="1" noChangeArrowheads="1"/>
          </p:cNvPicPr>
          <p:nvPr userDrawn="1"/>
        </p:nvPicPr>
        <p:blipFill>
          <a:blip r:embed="rId3"/>
          <a:srcRect/>
          <a:stretch>
            <a:fillRect/>
          </a:stretch>
        </p:blipFill>
        <p:spPr bwMode="auto">
          <a:xfrm>
            <a:off x="5334000" y="714645"/>
            <a:ext cx="2779854" cy="461499"/>
          </a:xfrm>
          <a:prstGeom prst="rect">
            <a:avLst/>
          </a:prstGeom>
          <a:noFill/>
        </p:spPr>
      </p:pic>
    </p:spTree>
    <p:extLst>
      <p:ext uri="{BB962C8B-B14F-4D97-AF65-F5344CB8AC3E}">
        <p14:creationId xmlns:p14="http://schemas.microsoft.com/office/powerpoint/2010/main" val="40572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6" descr="L&amp;I logo banne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7200" y="381000"/>
            <a:ext cx="82534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blue bottom banne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57200" y="6324600"/>
            <a:ext cx="82296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1219200"/>
            <a:ext cx="8153400" cy="4648200"/>
          </a:xfrm>
        </p:spPr>
        <p:txBody>
          <a:bodyPr/>
          <a:lstStyle>
            <a:lvl1pPr marL="0" indent="0" algn="ctr">
              <a:buNone/>
              <a:defRPr sz="2400">
                <a:solidFill>
                  <a:schemeClr val="tx1">
                    <a:tint val="75000"/>
                  </a:schemeClr>
                </a:solidFill>
                <a:latin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15"/>
          <p:cNvSpPr>
            <a:spLocks noGrp="1"/>
          </p:cNvSpPr>
          <p:nvPr>
            <p:ph type="title"/>
          </p:nvPr>
        </p:nvSpPr>
        <p:spPr>
          <a:xfrm>
            <a:off x="533400" y="381000"/>
            <a:ext cx="5105400" cy="457200"/>
          </a:xfrm>
        </p:spPr>
        <p:txBody>
          <a:bodyPr/>
          <a:lstStyle/>
          <a:p>
            <a:r>
              <a:rPr lang="en-US"/>
              <a:t>Click to edit Master 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6427E1E9-5A4A-471A-AF8A-77FE02A2A0BC}" type="datetime1">
              <a:rPr lang="en-US" smtClean="0"/>
              <a:t>12/14/2023</a:t>
            </a:fld>
            <a:endParaRPr lang="en-US"/>
          </a:p>
        </p:txBody>
      </p:sp>
      <p:sp>
        <p:nvSpPr>
          <p:cNvPr id="7" name="Footer Placeholder 4"/>
          <p:cNvSpPr>
            <a:spLocks noGrp="1"/>
          </p:cNvSpPr>
          <p:nvPr>
            <p:ph type="ftr" sz="quarter" idx="11"/>
          </p:nvPr>
        </p:nvSpPr>
        <p:spPr/>
        <p:txBody>
          <a:bodyPr/>
          <a:lstStyle>
            <a:lvl1pPr>
              <a:defRPr/>
            </a:lvl1pPr>
          </a:lstStyle>
          <a:p>
            <a:pPr>
              <a:defRPr/>
            </a:pPr>
            <a:r>
              <a:rPr lang="en-US"/>
              <a:t>PPT-001-04</a:t>
            </a:r>
          </a:p>
        </p:txBody>
      </p:sp>
      <p:sp>
        <p:nvSpPr>
          <p:cNvPr id="8" name="Slide Number Placeholder 5"/>
          <p:cNvSpPr>
            <a:spLocks noGrp="1"/>
          </p:cNvSpPr>
          <p:nvPr>
            <p:ph type="sldNum" sz="quarter" idx="12"/>
          </p:nvPr>
        </p:nvSpPr>
        <p:spPr/>
        <p:txBody>
          <a:bodyPr/>
          <a:lstStyle>
            <a:lvl1pPr>
              <a:defRPr/>
            </a:lvl1pPr>
          </a:lstStyle>
          <a:p>
            <a:pPr>
              <a:defRPr/>
            </a:pPr>
            <a:fld id="{24F08A89-DDF4-4D5A-BC60-8DB27FEEADEF}" type="slidenum">
              <a:rPr lang="en-US"/>
              <a:pPr>
                <a:defRPr/>
              </a:pPr>
              <a:t>‹#›</a:t>
            </a:fld>
            <a:endParaRPr lang="en-US"/>
          </a:p>
        </p:txBody>
      </p:sp>
    </p:spTree>
    <p:extLst>
      <p:ext uri="{BB962C8B-B14F-4D97-AF65-F5344CB8AC3E}">
        <p14:creationId xmlns:p14="http://schemas.microsoft.com/office/powerpoint/2010/main" val="930593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F3992C-5CD0-430D-BE28-761F0BDB92DC}" type="datetime1">
              <a:rPr lang="en-US" smtClean="0"/>
              <a:t>12/14/2023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PPT-001-04</a:t>
            </a:r>
          </a:p>
        </p:txBody>
      </p:sp>
      <p:sp>
        <p:nvSpPr>
          <p:cNvPr id="6" name="Slide Number Placeholder 5"/>
          <p:cNvSpPr>
            <a:spLocks noGrp="1"/>
          </p:cNvSpPr>
          <p:nvPr>
            <p:ph type="sldNum" sz="quarter" idx="12"/>
          </p:nvPr>
        </p:nvSpPr>
        <p:spPr/>
        <p:txBody>
          <a:bodyPr/>
          <a:lstStyle>
            <a:lvl1pPr>
              <a:defRPr/>
            </a:lvl1pPr>
          </a:lstStyle>
          <a:p>
            <a:pPr>
              <a:defRPr/>
            </a:pPr>
            <a:fld id="{FE122AA6-D333-4DE2-984A-5C69A963584C}" type="slidenum">
              <a:rPr lang="en-US"/>
              <a:pPr>
                <a:defRPr/>
              </a:pPr>
              <a:t>‹#›</a:t>
            </a:fld>
            <a:endParaRPr lang="en-US"/>
          </a:p>
        </p:txBody>
      </p:sp>
    </p:spTree>
    <p:extLst>
      <p:ext uri="{BB962C8B-B14F-4D97-AF65-F5344CB8AC3E}">
        <p14:creationId xmlns:p14="http://schemas.microsoft.com/office/powerpoint/2010/main" val="2039409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1CB83D5-D23D-4497-824B-3407E12C0043}" type="datetime1">
              <a:rPr lang="en-US" smtClean="0"/>
              <a:t>12/14/2023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PPT-001-04</a:t>
            </a:r>
          </a:p>
        </p:txBody>
      </p:sp>
      <p:sp>
        <p:nvSpPr>
          <p:cNvPr id="6" name="Slide Number Placeholder 5"/>
          <p:cNvSpPr>
            <a:spLocks noGrp="1"/>
          </p:cNvSpPr>
          <p:nvPr>
            <p:ph type="sldNum" sz="quarter" idx="12"/>
          </p:nvPr>
        </p:nvSpPr>
        <p:spPr/>
        <p:txBody>
          <a:bodyPr/>
          <a:lstStyle>
            <a:lvl1pPr>
              <a:defRPr/>
            </a:lvl1pPr>
          </a:lstStyle>
          <a:p>
            <a:pPr>
              <a:defRPr/>
            </a:pPr>
            <a:fld id="{6DABA46C-1C6A-4D46-943B-A0D09C4A156F}" type="slidenum">
              <a:rPr lang="en-US"/>
              <a:pPr>
                <a:defRPr/>
              </a:pPr>
              <a:t>‹#›</a:t>
            </a:fld>
            <a:endParaRPr lang="en-US"/>
          </a:p>
        </p:txBody>
      </p:sp>
    </p:spTree>
    <p:extLst>
      <p:ext uri="{BB962C8B-B14F-4D97-AF65-F5344CB8AC3E}">
        <p14:creationId xmlns:p14="http://schemas.microsoft.com/office/powerpoint/2010/main" val="971936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7B7298-C008-4B0B-BCEC-C31AC8E3DF77}" type="datetime1">
              <a:rPr lang="en-US" smtClean="0"/>
              <a:t>12/14/2023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PPT-001-04</a:t>
            </a:r>
          </a:p>
        </p:txBody>
      </p:sp>
      <p:sp>
        <p:nvSpPr>
          <p:cNvPr id="7" name="Slide Number Placeholder 5"/>
          <p:cNvSpPr>
            <a:spLocks noGrp="1"/>
          </p:cNvSpPr>
          <p:nvPr>
            <p:ph type="sldNum" sz="quarter" idx="12"/>
          </p:nvPr>
        </p:nvSpPr>
        <p:spPr/>
        <p:txBody>
          <a:bodyPr/>
          <a:lstStyle>
            <a:lvl1pPr>
              <a:defRPr/>
            </a:lvl1pPr>
          </a:lstStyle>
          <a:p>
            <a:pPr>
              <a:defRPr/>
            </a:pPr>
            <a:fld id="{CBFDA22F-B507-45E0-BEB3-BD419CEFA456}" type="slidenum">
              <a:rPr lang="en-US"/>
              <a:pPr>
                <a:defRPr/>
              </a:pPr>
              <a:t>‹#›</a:t>
            </a:fld>
            <a:endParaRPr lang="en-US"/>
          </a:p>
        </p:txBody>
      </p:sp>
    </p:spTree>
    <p:extLst>
      <p:ext uri="{BB962C8B-B14F-4D97-AF65-F5344CB8AC3E}">
        <p14:creationId xmlns:p14="http://schemas.microsoft.com/office/powerpoint/2010/main" val="25042735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2032947-C633-47C0-AA8E-C2917EB4F6D6}" type="datetime1">
              <a:rPr lang="en-US" smtClean="0"/>
              <a:t>12/14/2023</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PPT-001-04</a:t>
            </a:r>
          </a:p>
        </p:txBody>
      </p:sp>
      <p:sp>
        <p:nvSpPr>
          <p:cNvPr id="9" name="Slide Number Placeholder 5"/>
          <p:cNvSpPr>
            <a:spLocks noGrp="1"/>
          </p:cNvSpPr>
          <p:nvPr>
            <p:ph type="sldNum" sz="quarter" idx="12"/>
          </p:nvPr>
        </p:nvSpPr>
        <p:spPr/>
        <p:txBody>
          <a:bodyPr/>
          <a:lstStyle>
            <a:lvl1pPr>
              <a:defRPr/>
            </a:lvl1pPr>
          </a:lstStyle>
          <a:p>
            <a:pPr>
              <a:defRPr/>
            </a:pPr>
            <a:fld id="{158B34F5-9C3A-4EFB-B267-6B4B1E1D2066}" type="slidenum">
              <a:rPr lang="en-US"/>
              <a:pPr>
                <a:defRPr/>
              </a:pPr>
              <a:t>‹#›</a:t>
            </a:fld>
            <a:endParaRPr lang="en-US"/>
          </a:p>
        </p:txBody>
      </p:sp>
    </p:spTree>
    <p:extLst>
      <p:ext uri="{BB962C8B-B14F-4D97-AF65-F5344CB8AC3E}">
        <p14:creationId xmlns:p14="http://schemas.microsoft.com/office/powerpoint/2010/main" val="1390158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BA57FAB-1466-4BCE-AA55-3378E3AFDFA8}" type="datetime1">
              <a:rPr lang="en-US" smtClean="0"/>
              <a:t>12/14/2023</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PPT-001-04</a:t>
            </a:r>
          </a:p>
        </p:txBody>
      </p:sp>
      <p:sp>
        <p:nvSpPr>
          <p:cNvPr id="5" name="Slide Number Placeholder 5"/>
          <p:cNvSpPr>
            <a:spLocks noGrp="1"/>
          </p:cNvSpPr>
          <p:nvPr>
            <p:ph type="sldNum" sz="quarter" idx="12"/>
          </p:nvPr>
        </p:nvSpPr>
        <p:spPr/>
        <p:txBody>
          <a:bodyPr/>
          <a:lstStyle>
            <a:lvl1pPr>
              <a:defRPr/>
            </a:lvl1pPr>
          </a:lstStyle>
          <a:p>
            <a:pPr>
              <a:defRPr/>
            </a:pPr>
            <a:fld id="{34B58A74-B013-4E1A-BCE3-B77E6342078C}" type="slidenum">
              <a:rPr lang="en-US"/>
              <a:pPr>
                <a:defRPr/>
              </a:pPr>
              <a:t>‹#›</a:t>
            </a:fld>
            <a:endParaRPr lang="en-US"/>
          </a:p>
        </p:txBody>
      </p:sp>
    </p:spTree>
    <p:extLst>
      <p:ext uri="{BB962C8B-B14F-4D97-AF65-F5344CB8AC3E}">
        <p14:creationId xmlns:p14="http://schemas.microsoft.com/office/powerpoint/2010/main" val="2079372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9AA916-F78C-406B-9094-78EDA0ACA5B5}" type="datetime1">
              <a:rPr lang="en-US" smtClean="0"/>
              <a:t>12/14/2023</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PPT-001-04</a:t>
            </a:r>
          </a:p>
        </p:txBody>
      </p:sp>
      <p:sp>
        <p:nvSpPr>
          <p:cNvPr id="4" name="Slide Number Placeholder 5"/>
          <p:cNvSpPr>
            <a:spLocks noGrp="1"/>
          </p:cNvSpPr>
          <p:nvPr>
            <p:ph type="sldNum" sz="quarter" idx="12"/>
          </p:nvPr>
        </p:nvSpPr>
        <p:spPr/>
        <p:txBody>
          <a:bodyPr/>
          <a:lstStyle>
            <a:lvl1pPr>
              <a:defRPr/>
            </a:lvl1pPr>
          </a:lstStyle>
          <a:p>
            <a:pPr>
              <a:defRPr/>
            </a:pPr>
            <a:fld id="{44DFD2EA-D3F5-49E2-8BE8-2CEF3C187FD3}" type="slidenum">
              <a:rPr lang="en-US"/>
              <a:pPr>
                <a:defRPr/>
              </a:pPr>
              <a:t>‹#›</a:t>
            </a:fld>
            <a:endParaRPr lang="en-US"/>
          </a:p>
        </p:txBody>
      </p:sp>
    </p:spTree>
    <p:extLst>
      <p:ext uri="{BB962C8B-B14F-4D97-AF65-F5344CB8AC3E}">
        <p14:creationId xmlns:p14="http://schemas.microsoft.com/office/powerpoint/2010/main" val="3135880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560F65-9FFF-4753-B589-D40440C2A250}" type="datetime1">
              <a:rPr lang="en-US" smtClean="0"/>
              <a:t>12/14/2023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PPT-001-04</a:t>
            </a:r>
          </a:p>
        </p:txBody>
      </p:sp>
      <p:sp>
        <p:nvSpPr>
          <p:cNvPr id="7" name="Slide Number Placeholder 5"/>
          <p:cNvSpPr>
            <a:spLocks noGrp="1"/>
          </p:cNvSpPr>
          <p:nvPr>
            <p:ph type="sldNum" sz="quarter" idx="12"/>
          </p:nvPr>
        </p:nvSpPr>
        <p:spPr/>
        <p:txBody>
          <a:bodyPr/>
          <a:lstStyle>
            <a:lvl1pPr>
              <a:defRPr/>
            </a:lvl1pPr>
          </a:lstStyle>
          <a:p>
            <a:pPr>
              <a:defRPr/>
            </a:pPr>
            <a:fld id="{B6981BDA-F040-416D-BE93-D0BC9AE32FF8}" type="slidenum">
              <a:rPr lang="en-US"/>
              <a:pPr>
                <a:defRPr/>
              </a:pPr>
              <a:t>‹#›</a:t>
            </a:fld>
            <a:endParaRPr lang="en-US"/>
          </a:p>
        </p:txBody>
      </p:sp>
    </p:spTree>
    <p:extLst>
      <p:ext uri="{BB962C8B-B14F-4D97-AF65-F5344CB8AC3E}">
        <p14:creationId xmlns:p14="http://schemas.microsoft.com/office/powerpoint/2010/main" val="1256035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a:p>
            <a:pPr marL="1255713" marR="0" lvl="4" indent="-223838" algn="l" defTabSz="457200" rtl="0" eaLnBrk="1" fontAlgn="auto" latinLnBrk="0" hangingPunct="1">
              <a:lnSpc>
                <a:spcPct val="100000"/>
              </a:lnSpc>
              <a:spcBef>
                <a:spcPct val="20000"/>
              </a:spcBef>
              <a:spcAft>
                <a:spcPts val="0"/>
              </a:spcAft>
              <a:buClr>
                <a:srgbClr val="6FACDE"/>
              </a:buClr>
              <a:buSzTx/>
              <a:buFont typeface="Arial"/>
              <a:buChar char="–"/>
              <a:tabLst/>
              <a:defRPr/>
            </a:pPr>
            <a:endParaRPr kumimoji="0" lang="en-US" sz="12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89628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80408A-EAE9-412A-9CB8-59CFB5E7B66A}" type="datetime1">
              <a:rPr lang="en-US" smtClean="0"/>
              <a:t>12/14/2023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PPT-001-04</a:t>
            </a:r>
          </a:p>
        </p:txBody>
      </p:sp>
      <p:sp>
        <p:nvSpPr>
          <p:cNvPr id="7" name="Slide Number Placeholder 5"/>
          <p:cNvSpPr>
            <a:spLocks noGrp="1"/>
          </p:cNvSpPr>
          <p:nvPr>
            <p:ph type="sldNum" sz="quarter" idx="12"/>
          </p:nvPr>
        </p:nvSpPr>
        <p:spPr/>
        <p:txBody>
          <a:bodyPr/>
          <a:lstStyle>
            <a:lvl1pPr>
              <a:defRPr/>
            </a:lvl1pPr>
          </a:lstStyle>
          <a:p>
            <a:pPr>
              <a:defRPr/>
            </a:pPr>
            <a:fld id="{0BC5F6DB-50AE-44A5-9440-65913111D36E}" type="slidenum">
              <a:rPr lang="en-US"/>
              <a:pPr>
                <a:defRPr/>
              </a:pPr>
              <a:t>‹#›</a:t>
            </a:fld>
            <a:endParaRPr lang="en-US"/>
          </a:p>
        </p:txBody>
      </p:sp>
    </p:spTree>
    <p:extLst>
      <p:ext uri="{BB962C8B-B14F-4D97-AF65-F5344CB8AC3E}">
        <p14:creationId xmlns:p14="http://schemas.microsoft.com/office/powerpoint/2010/main" val="4144030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9DE886-70BA-4C28-B95C-986B10A89865}" type="datetime1">
              <a:rPr lang="en-US" smtClean="0"/>
              <a:t>12/14/2023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PPT-001-04</a:t>
            </a:r>
          </a:p>
        </p:txBody>
      </p:sp>
      <p:sp>
        <p:nvSpPr>
          <p:cNvPr id="6" name="Slide Number Placeholder 5"/>
          <p:cNvSpPr>
            <a:spLocks noGrp="1"/>
          </p:cNvSpPr>
          <p:nvPr>
            <p:ph type="sldNum" sz="quarter" idx="12"/>
          </p:nvPr>
        </p:nvSpPr>
        <p:spPr/>
        <p:txBody>
          <a:bodyPr/>
          <a:lstStyle>
            <a:lvl1pPr>
              <a:defRPr/>
            </a:lvl1pPr>
          </a:lstStyle>
          <a:p>
            <a:pPr>
              <a:defRPr/>
            </a:pPr>
            <a:fld id="{8B6D9DAF-4CE9-40D3-8F27-52C191682619}" type="slidenum">
              <a:rPr lang="en-US"/>
              <a:pPr>
                <a:defRPr/>
              </a:pPr>
              <a:t>‹#›</a:t>
            </a:fld>
            <a:endParaRPr lang="en-US"/>
          </a:p>
        </p:txBody>
      </p:sp>
    </p:spTree>
    <p:extLst>
      <p:ext uri="{BB962C8B-B14F-4D97-AF65-F5344CB8AC3E}">
        <p14:creationId xmlns:p14="http://schemas.microsoft.com/office/powerpoint/2010/main" val="1793309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D314D4B-F437-43A7-A025-895E1F6970B4}" type="datetime1">
              <a:rPr lang="en-US" smtClean="0"/>
              <a:t>12/14/2023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PPT-001-04</a:t>
            </a:r>
          </a:p>
        </p:txBody>
      </p:sp>
      <p:sp>
        <p:nvSpPr>
          <p:cNvPr id="6" name="Slide Number Placeholder 5"/>
          <p:cNvSpPr>
            <a:spLocks noGrp="1"/>
          </p:cNvSpPr>
          <p:nvPr>
            <p:ph type="sldNum" sz="quarter" idx="12"/>
          </p:nvPr>
        </p:nvSpPr>
        <p:spPr/>
        <p:txBody>
          <a:bodyPr/>
          <a:lstStyle>
            <a:lvl1pPr>
              <a:defRPr/>
            </a:lvl1pPr>
          </a:lstStyle>
          <a:p>
            <a:pPr>
              <a:defRPr/>
            </a:pPr>
            <a:fld id="{60FAD0F8-4AAB-4720-97A0-1787E62B6C55}" type="slidenum">
              <a:rPr lang="en-US"/>
              <a:pPr>
                <a:defRPr/>
              </a:pPr>
              <a:t>‹#›</a:t>
            </a:fld>
            <a:endParaRPr lang="en-US"/>
          </a:p>
        </p:txBody>
      </p:sp>
    </p:spTree>
    <p:extLst>
      <p:ext uri="{BB962C8B-B14F-4D97-AF65-F5344CB8AC3E}">
        <p14:creationId xmlns:p14="http://schemas.microsoft.com/office/powerpoint/2010/main" val="2250355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39431"/>
            <a:ext cx="8686800" cy="4244199"/>
          </a:xfrm>
          <a:prstGeom prst="rect">
            <a:avLst/>
          </a:prstGeo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362909" y="6356350"/>
            <a:ext cx="323890" cy="365125"/>
          </a:xfrm>
          <a:prstGeom prst="rect">
            <a:avLst/>
          </a:prstGeom>
        </p:spPr>
        <p:txBody>
          <a:bodyPr/>
          <a:lstStyle/>
          <a:p>
            <a:fld id="{21AD668D-0247-144D-B5E3-BB8B09021D3D}" type="slidenum">
              <a:rPr lang="en-US" smtClean="0"/>
              <a:pPr/>
              <a:t>‹#›</a:t>
            </a:fld>
            <a:endParaRPr lang="en-US"/>
          </a:p>
        </p:txBody>
      </p:sp>
      <p:sp>
        <p:nvSpPr>
          <p:cNvPr id="5" name="Title Placeholder 1"/>
          <p:cNvSpPr>
            <a:spLocks noGrp="1"/>
          </p:cNvSpPr>
          <p:nvPr>
            <p:ph type="title"/>
          </p:nvPr>
        </p:nvSpPr>
        <p:spPr>
          <a:xfrm>
            <a:off x="457200" y="274637"/>
            <a:ext cx="8686800" cy="1128861"/>
          </a:xfrm>
          <a:prstGeom prst="rect">
            <a:avLst/>
          </a:prstGeom>
        </p:spPr>
        <p:txBody>
          <a:bodyPr vert="horz" lIns="91440" tIns="45720" rIns="91440" bIns="45720" rtlCol="0" anchor="b" anchorCtr="0">
            <a:normAutofit/>
          </a:bodyPr>
          <a:lstStyle>
            <a:lvl1pPr defTabSz="119063">
              <a:tabLst/>
              <a:defRPr>
                <a:solidFill>
                  <a:srgbClr val="666666"/>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457200" y="1419100"/>
            <a:ext cx="8229600" cy="322262"/>
          </a:xfrm>
          <a:prstGeom prst="rect">
            <a:avLst/>
          </a:prstGeom>
        </p:spPr>
        <p:txBody>
          <a:bodyPr>
            <a:noAutofit/>
          </a:bodyPr>
          <a:lstStyle>
            <a:lvl1pPr>
              <a:buNone/>
              <a:defRPr sz="1800">
                <a:solidFill>
                  <a:srgbClr val="EA7600"/>
                </a:solidFill>
                <a:latin typeface="+mj-lt"/>
              </a:defRPr>
            </a:lvl1pPr>
          </a:lstStyle>
          <a:p>
            <a:pPr lvl="0"/>
            <a:r>
              <a:rPr lang="en-US" dirty="0"/>
              <a:t>SUBTITLE</a:t>
            </a:r>
          </a:p>
        </p:txBody>
      </p:sp>
    </p:spTree>
    <p:extLst>
      <p:ext uri="{BB962C8B-B14F-4D97-AF65-F5344CB8AC3E}">
        <p14:creationId xmlns:p14="http://schemas.microsoft.com/office/powerpoint/2010/main" val="16676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839433"/>
            <a:ext cx="3952754" cy="4286729"/>
          </a:xfr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AD668D-0247-144D-B5E3-BB8B09021D3D}" type="slidenum">
              <a:rPr lang="en-US" smtClean="0"/>
              <a:pPr/>
              <a:t>‹#›</a:t>
            </a:fld>
            <a:endParaRPr lang="en-US"/>
          </a:p>
        </p:txBody>
      </p:sp>
      <p:sp>
        <p:nvSpPr>
          <p:cNvPr id="8" name="Content Placeholder 2"/>
          <p:cNvSpPr>
            <a:spLocks noGrp="1"/>
          </p:cNvSpPr>
          <p:nvPr>
            <p:ph idx="13"/>
          </p:nvPr>
        </p:nvSpPr>
        <p:spPr>
          <a:xfrm>
            <a:off x="4734045" y="1839433"/>
            <a:ext cx="3952754" cy="4286729"/>
          </a:xfr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4" hasCustomPrompt="1"/>
          </p:nvPr>
        </p:nvSpPr>
        <p:spPr>
          <a:xfrm>
            <a:off x="457200" y="1419100"/>
            <a:ext cx="8229600" cy="322262"/>
          </a:xfrm>
        </p:spPr>
        <p:txBody>
          <a:bodyPr>
            <a:noAutofit/>
          </a:bodyPr>
          <a:lstStyle>
            <a:lvl1pPr>
              <a:buNone/>
              <a:defRPr sz="1800">
                <a:solidFill>
                  <a:srgbClr val="EA7600"/>
                </a:solidFill>
                <a:latin typeface="+mj-lt"/>
              </a:defRPr>
            </a:lvl1pPr>
          </a:lstStyle>
          <a:p>
            <a:pPr lvl="0"/>
            <a:r>
              <a:rPr lang="en-US" dirty="0"/>
              <a:t>SUBTITLE</a:t>
            </a:r>
          </a:p>
        </p:txBody>
      </p:sp>
    </p:spTree>
    <p:extLst>
      <p:ext uri="{BB962C8B-B14F-4D97-AF65-F5344CB8AC3E}">
        <p14:creationId xmlns:p14="http://schemas.microsoft.com/office/powerpoint/2010/main" val="223500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839430"/>
            <a:ext cx="3952754" cy="42867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1AD668D-0247-144D-B5E3-BB8B09021D3D}" type="slidenum">
              <a:rPr lang="en-US" smtClean="0"/>
              <a:pPr/>
              <a:t>‹#›</a:t>
            </a:fld>
            <a:endParaRPr lang="en-US"/>
          </a:p>
        </p:txBody>
      </p:sp>
      <p:sp>
        <p:nvSpPr>
          <p:cNvPr id="5" name="Text Placeholder 8"/>
          <p:cNvSpPr>
            <a:spLocks noGrp="1"/>
          </p:cNvSpPr>
          <p:nvPr>
            <p:ph type="body" sz="quarter" idx="13" hasCustomPrompt="1"/>
          </p:nvPr>
        </p:nvSpPr>
        <p:spPr>
          <a:xfrm>
            <a:off x="457200" y="1419100"/>
            <a:ext cx="8229600" cy="322262"/>
          </a:xfrm>
        </p:spPr>
        <p:txBody>
          <a:bodyPr>
            <a:noAutofit/>
          </a:bodyPr>
          <a:lstStyle>
            <a:lvl1pPr>
              <a:buNone/>
              <a:defRPr sz="1800">
                <a:solidFill>
                  <a:srgbClr val="EA7600"/>
                </a:solidFill>
                <a:latin typeface="+mj-lt"/>
              </a:defRPr>
            </a:lvl1pPr>
          </a:lstStyle>
          <a:p>
            <a:pPr lvl="0"/>
            <a:r>
              <a:rPr lang="en-US" dirty="0"/>
              <a:t>SUBTITLE</a:t>
            </a:r>
          </a:p>
        </p:txBody>
      </p:sp>
      <p:cxnSp>
        <p:nvCxnSpPr>
          <p:cNvPr id="7" name="Straight Connector 6"/>
          <p:cNvCxnSpPr/>
          <p:nvPr userDrawn="1"/>
        </p:nvCxnSpPr>
        <p:spPr>
          <a:xfrm rot="16200000" flipV="1">
            <a:off x="2694652" y="4003858"/>
            <a:ext cx="4244199" cy="409"/>
          </a:xfrm>
          <a:prstGeom prst="line">
            <a:avLst/>
          </a:prstGeom>
          <a:ln w="12700">
            <a:solidFill>
              <a:srgbClr val="00263E"/>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Picture Placeholder 9"/>
          <p:cNvSpPr>
            <a:spLocks noGrp="1"/>
          </p:cNvSpPr>
          <p:nvPr>
            <p:ph type="pic" sz="quarter" idx="14"/>
          </p:nvPr>
        </p:nvSpPr>
        <p:spPr>
          <a:xfrm>
            <a:off x="4827588" y="2275782"/>
            <a:ext cx="4316412" cy="3487737"/>
          </a:xfrm>
        </p:spPr>
        <p:txBody>
          <a:bodyPr/>
          <a:lstStyle/>
          <a:p>
            <a:endParaRPr lang="en-US"/>
          </a:p>
        </p:txBody>
      </p:sp>
    </p:spTree>
    <p:extLst>
      <p:ext uri="{BB962C8B-B14F-4D97-AF65-F5344CB8AC3E}">
        <p14:creationId xmlns:p14="http://schemas.microsoft.com/office/powerpoint/2010/main" val="231749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21AD668D-0247-144D-B5E3-BB8B09021D3D}" type="slidenum">
              <a:rPr lang="en-US" smtClean="0"/>
              <a:pPr/>
              <a:t>‹#›</a:t>
            </a:fld>
            <a:endParaRPr lang="en-US" dirty="0"/>
          </a:p>
        </p:txBody>
      </p:sp>
    </p:spTree>
    <p:extLst>
      <p:ext uri="{BB962C8B-B14F-4D97-AF65-F5344CB8AC3E}">
        <p14:creationId xmlns:p14="http://schemas.microsoft.com/office/powerpoint/2010/main" val="1473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ectangle 5"/>
          <p:cNvSpPr/>
          <p:nvPr userDrawn="1"/>
        </p:nvSpPr>
        <p:spPr>
          <a:xfrm>
            <a:off x="974" y="3835263"/>
            <a:ext cx="9144000" cy="1983627"/>
          </a:xfrm>
          <a:prstGeom prst="rect">
            <a:avLst/>
          </a:prstGeom>
          <a:gradFill>
            <a:gsLst>
              <a:gs pos="70000">
                <a:srgbClr val="00263E">
                  <a:alpha val="90000"/>
                </a:srgbClr>
              </a:gs>
              <a:gs pos="35000">
                <a:srgbClr val="00263E">
                  <a:alpha val="85000"/>
                </a:srgbClr>
              </a:gs>
            </a:gsLst>
            <a:lin ang="0" scaled="1"/>
          </a:gradFill>
          <a:ln>
            <a:noFill/>
          </a:ln>
          <a:effectLst>
            <a:outerShdw blurRad="40000" dist="23000" dir="5400000" rotWithShape="0">
              <a:schemeClr val="tx1">
                <a:alpha val="1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686774" y="3835263"/>
            <a:ext cx="7323072" cy="1486520"/>
          </a:xfrm>
          <a:prstGeom prst="rect">
            <a:avLst/>
          </a:prstGeom>
        </p:spPr>
        <p:txBody>
          <a:bodyPr wrap="square" anchor="b" anchorCtr="0">
            <a:normAutofit/>
          </a:bodyPr>
          <a:lstStyle>
            <a:lvl1pPr algn="l">
              <a:lnSpc>
                <a:spcPts val="4300"/>
              </a:lnSpc>
              <a:spcBef>
                <a:spcPts val="0"/>
              </a:spcBef>
              <a:defRPr sz="4000" cap="none" baseline="0">
                <a:solidFill>
                  <a:schemeClr val="bg1"/>
                </a:solidFill>
              </a:defRPr>
            </a:lvl1pPr>
          </a:lstStyle>
          <a:p>
            <a:r>
              <a:rPr lang="en-US" dirty="0"/>
              <a:t>Presentation Name</a:t>
            </a:r>
          </a:p>
        </p:txBody>
      </p:sp>
      <p:sp>
        <p:nvSpPr>
          <p:cNvPr id="3" name="Subtitle 2"/>
          <p:cNvSpPr>
            <a:spLocks noGrp="1"/>
          </p:cNvSpPr>
          <p:nvPr>
            <p:ph type="subTitle" idx="1" hasCustomPrompt="1"/>
          </p:nvPr>
        </p:nvSpPr>
        <p:spPr>
          <a:xfrm>
            <a:off x="686774" y="5278489"/>
            <a:ext cx="7323072" cy="595329"/>
          </a:xfrm>
          <a:prstGeom prst="rect">
            <a:avLst/>
          </a:prstGeom>
        </p:spPr>
        <p:txBody>
          <a:bodyPr>
            <a:normAutofit/>
          </a:bodyPr>
          <a:lstStyle>
            <a:lvl1pPr marL="0" indent="0" algn="l">
              <a:buNone/>
              <a:defRPr sz="1400" b="1" cap="all">
                <a:solidFill>
                  <a:srgbClr val="EA76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name  |  date</a:t>
            </a:r>
          </a:p>
        </p:txBody>
      </p:sp>
      <p:pic>
        <p:nvPicPr>
          <p:cNvPr id="9" name="Picture 8" descr="Orange-Marker-Line.png"/>
          <p:cNvPicPr>
            <a:picLocks/>
          </p:cNvPicPr>
          <p:nvPr userDrawn="1"/>
        </p:nvPicPr>
        <p:blipFill>
          <a:blip r:embed="rId2"/>
          <a:stretch>
            <a:fillRect/>
          </a:stretch>
        </p:blipFill>
        <p:spPr>
          <a:xfrm>
            <a:off x="0" y="5797734"/>
            <a:ext cx="9144000" cy="45720"/>
          </a:xfrm>
          <a:prstGeom prst="rect">
            <a:avLst/>
          </a:prstGeom>
          <a:effectLst>
            <a:outerShdw blurRad="50800" dist="25400" dir="16200000" rotWithShape="0">
              <a:prstClr val="black">
                <a:alpha val="40000"/>
              </a:prstClr>
            </a:outerShdw>
          </a:effectLst>
        </p:spPr>
      </p:pic>
      <p:pic>
        <p:nvPicPr>
          <p:cNvPr id="8" name="Picture 2" descr="http://bsdportal/marketingsales/marketing/Font%20Library/01%20Divisional%20logos%20with%20tagline/AJGCo%20Business%20Without%20Barriers.2cH_Blk.png"/>
          <p:cNvPicPr>
            <a:picLocks noChangeAspect="1" noChangeArrowheads="1"/>
          </p:cNvPicPr>
          <p:nvPr userDrawn="1"/>
        </p:nvPicPr>
        <p:blipFill>
          <a:blip r:embed="rId3"/>
          <a:srcRect/>
          <a:stretch>
            <a:fillRect/>
          </a:stretch>
        </p:blipFill>
        <p:spPr bwMode="auto">
          <a:xfrm>
            <a:off x="5334000" y="714645"/>
            <a:ext cx="2779854" cy="461499"/>
          </a:xfrm>
          <a:prstGeom prst="rect">
            <a:avLst/>
          </a:prstGeom>
          <a:noFill/>
        </p:spPr>
      </p:pic>
      <p:sp>
        <p:nvSpPr>
          <p:cNvPr id="7" name="TextBox 6"/>
          <p:cNvSpPr txBox="1"/>
          <p:nvPr userDrawn="1"/>
        </p:nvSpPr>
        <p:spPr>
          <a:xfrm>
            <a:off x="5334000" y="2676784"/>
            <a:ext cx="3151094" cy="1015663"/>
          </a:xfrm>
          <a:prstGeom prst="rect">
            <a:avLst/>
          </a:prstGeom>
          <a:noFill/>
        </p:spPr>
        <p:txBody>
          <a:bodyPr wrap="square" rtlCol="0">
            <a:spAutoFit/>
          </a:bodyPr>
          <a:lstStyle/>
          <a:p>
            <a:r>
              <a:rPr lang="en-US" sz="6000" dirty="0" err="1">
                <a:solidFill>
                  <a:srgbClr val="00263E"/>
                </a:solidFill>
              </a:rPr>
              <a:t>GetSET</a:t>
            </a:r>
            <a:endParaRPr lang="en-US" sz="6000" dirty="0">
              <a:solidFill>
                <a:srgbClr val="00263E"/>
              </a:solidFill>
            </a:endParaRPr>
          </a:p>
        </p:txBody>
      </p:sp>
    </p:spTree>
    <p:extLst>
      <p:ext uri="{BB962C8B-B14F-4D97-AF65-F5344CB8AC3E}">
        <p14:creationId xmlns:p14="http://schemas.microsoft.com/office/powerpoint/2010/main" val="32945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hank You-Breaker Slide">
    <p:spTree>
      <p:nvGrpSpPr>
        <p:cNvPr id="1" name=""/>
        <p:cNvGrpSpPr/>
        <p:nvPr/>
      </p:nvGrpSpPr>
      <p:grpSpPr>
        <a:xfrm>
          <a:off x="0" y="0"/>
          <a:ext cx="0" cy="0"/>
          <a:chOff x="0" y="0"/>
          <a:chExt cx="0" cy="0"/>
        </a:xfrm>
      </p:grpSpPr>
      <p:sp>
        <p:nvSpPr>
          <p:cNvPr id="6" name="Rectangle 5"/>
          <p:cNvSpPr/>
          <p:nvPr userDrawn="1"/>
        </p:nvSpPr>
        <p:spPr>
          <a:xfrm>
            <a:off x="974" y="3799822"/>
            <a:ext cx="9144000" cy="3058178"/>
          </a:xfrm>
          <a:prstGeom prst="rect">
            <a:avLst/>
          </a:prstGeom>
          <a:gradFill>
            <a:gsLst>
              <a:gs pos="70000">
                <a:srgbClr val="00263E">
                  <a:alpha val="90000"/>
                </a:srgbClr>
              </a:gs>
              <a:gs pos="35000">
                <a:srgbClr val="00263E">
                  <a:alpha val="85000"/>
                </a:srgbClr>
              </a:gs>
            </a:gsLst>
            <a:lin ang="0" scaled="1"/>
          </a:gradFill>
          <a:ln>
            <a:noFill/>
          </a:ln>
          <a:effectLst>
            <a:outerShdw blurRad="40000" dist="23000" dir="5400000" rotWithShape="0">
              <a:schemeClr val="tx1">
                <a:alpha val="1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hasCustomPrompt="1"/>
          </p:nvPr>
        </p:nvSpPr>
        <p:spPr>
          <a:xfrm>
            <a:off x="686775" y="4165599"/>
            <a:ext cx="5271340" cy="1156183"/>
          </a:xfrm>
          <a:prstGeom prst="rect">
            <a:avLst/>
          </a:prstGeom>
        </p:spPr>
        <p:txBody>
          <a:bodyPr anchor="t" anchorCtr="0"/>
          <a:lstStyle>
            <a:lvl1pPr algn="l">
              <a:lnSpc>
                <a:spcPts val="4680"/>
              </a:lnSpc>
              <a:spcBef>
                <a:spcPts val="0"/>
              </a:spcBef>
              <a:defRPr cap="none" baseline="0">
                <a:solidFill>
                  <a:schemeClr val="bg1"/>
                </a:solidFill>
              </a:defRPr>
            </a:lvl1pPr>
          </a:lstStyle>
          <a:p>
            <a:r>
              <a:rPr lang="en-US" dirty="0"/>
              <a:t>Thank You</a:t>
            </a:r>
          </a:p>
        </p:txBody>
      </p:sp>
      <p:sp>
        <p:nvSpPr>
          <p:cNvPr id="11" name="Text Placeholder 10"/>
          <p:cNvSpPr>
            <a:spLocks noGrp="1"/>
          </p:cNvSpPr>
          <p:nvPr>
            <p:ph type="body" sz="quarter" idx="10" hasCustomPrompt="1"/>
          </p:nvPr>
        </p:nvSpPr>
        <p:spPr>
          <a:xfrm>
            <a:off x="6232525" y="4172857"/>
            <a:ext cx="2730500" cy="1531938"/>
          </a:xfrm>
          <a:prstGeom prst="rect">
            <a:avLst/>
          </a:prstGeom>
        </p:spPr>
        <p:txBody>
          <a:bodyPr tIns="137160"/>
          <a:lstStyle>
            <a:lvl1pPr marL="0" indent="0">
              <a:spcBef>
                <a:spcPts val="288"/>
              </a:spcBef>
              <a:buNone/>
              <a:defRPr sz="1600" b="1" baseline="0">
                <a:solidFill>
                  <a:srgbClr val="EA7600"/>
                </a:solidFill>
                <a:latin typeface="Arial"/>
                <a:cs typeface="Arial"/>
              </a:defRPr>
            </a:lvl1pPr>
            <a:lvl2pPr marL="0" indent="0">
              <a:spcBef>
                <a:spcPts val="288"/>
              </a:spcBef>
              <a:buNone/>
              <a:defRPr sz="1200" baseline="0">
                <a:solidFill>
                  <a:srgbClr val="A6BBC9"/>
                </a:solidFill>
                <a:latin typeface="Arial"/>
                <a:cs typeface="Arial"/>
              </a:defRPr>
            </a:lvl2pPr>
            <a:lvl3pPr>
              <a:defRPr sz="1200"/>
            </a:lvl3pPr>
            <a:lvl4pPr>
              <a:defRPr sz="1200"/>
            </a:lvl4pPr>
            <a:lvl5pPr>
              <a:defRPr sz="1200"/>
            </a:lvl5pPr>
          </a:lstStyle>
          <a:p>
            <a:pPr lvl="0"/>
            <a:r>
              <a:rPr lang="en-US" dirty="0"/>
              <a:t>Name | Title</a:t>
            </a:r>
          </a:p>
          <a:p>
            <a:pPr lvl="1"/>
            <a:r>
              <a:rPr lang="en-US" dirty="0"/>
              <a:t>Arthur J. Gallagher &amp; Co.</a:t>
            </a:r>
          </a:p>
          <a:p>
            <a:pPr lvl="1"/>
            <a:r>
              <a:rPr lang="en-US" dirty="0"/>
              <a:t>000.000.0000 Main</a:t>
            </a:r>
          </a:p>
          <a:p>
            <a:pPr lvl="1"/>
            <a:r>
              <a:rPr lang="en-US" dirty="0"/>
              <a:t>000.000.0000 Fax</a:t>
            </a:r>
          </a:p>
        </p:txBody>
      </p:sp>
      <p:cxnSp>
        <p:nvCxnSpPr>
          <p:cNvPr id="17" name="Straight Connector 16"/>
          <p:cNvCxnSpPr/>
          <p:nvPr userDrawn="1"/>
        </p:nvCxnSpPr>
        <p:spPr>
          <a:xfrm>
            <a:off x="6110514" y="4339771"/>
            <a:ext cx="0" cy="798286"/>
          </a:xfrm>
          <a:prstGeom prst="line">
            <a:avLst/>
          </a:prstGeom>
          <a:ln w="12700" cmpd="sng">
            <a:solidFill>
              <a:srgbClr val="EA7600"/>
            </a:solidFill>
          </a:ln>
          <a:effectLst/>
        </p:spPr>
        <p:style>
          <a:lnRef idx="2">
            <a:schemeClr val="accent1"/>
          </a:lnRef>
          <a:fillRef idx="0">
            <a:schemeClr val="accent1"/>
          </a:fillRef>
          <a:effectRef idx="1">
            <a:schemeClr val="accent1"/>
          </a:effectRef>
          <a:fontRef idx="minor">
            <a:schemeClr val="tx1"/>
          </a:fontRef>
        </p:style>
      </p:cxnSp>
      <p:pic>
        <p:nvPicPr>
          <p:cNvPr id="8" name="Picture 7" descr="Orange-Marker-Line.png"/>
          <p:cNvPicPr>
            <a:picLocks/>
          </p:cNvPicPr>
          <p:nvPr userDrawn="1"/>
        </p:nvPicPr>
        <p:blipFill>
          <a:blip r:embed="rId2"/>
          <a:stretch>
            <a:fillRect/>
          </a:stretch>
        </p:blipFill>
        <p:spPr>
          <a:xfrm>
            <a:off x="0" y="3799840"/>
            <a:ext cx="9144000" cy="45720"/>
          </a:xfrm>
          <a:prstGeom prst="rect">
            <a:avLst/>
          </a:prstGeom>
          <a:effectLst>
            <a:outerShdw blurRad="50800" dist="25400" dir="5400000" algn="t" rotWithShape="0">
              <a:prstClr val="black">
                <a:alpha val="40000"/>
              </a:prstClr>
            </a:outerShdw>
          </a:effectLst>
        </p:spPr>
      </p:pic>
      <p:pic>
        <p:nvPicPr>
          <p:cNvPr id="9" name="Picture 2" descr="http://bsdportal/marketingsales/marketing/Font%20Library/01%20Divisional%20logos%20with%20tagline/AJGCo%20Business%20Without%20Barriers.2cH_Blk.png"/>
          <p:cNvPicPr>
            <a:picLocks noChangeAspect="1" noChangeArrowheads="1"/>
          </p:cNvPicPr>
          <p:nvPr userDrawn="1"/>
        </p:nvPicPr>
        <p:blipFill>
          <a:blip r:embed="rId3"/>
          <a:srcRect/>
          <a:stretch>
            <a:fillRect/>
          </a:stretch>
        </p:blipFill>
        <p:spPr bwMode="auto">
          <a:xfrm>
            <a:off x="5334000" y="714645"/>
            <a:ext cx="2779854" cy="461499"/>
          </a:xfrm>
          <a:prstGeom prst="rect">
            <a:avLst/>
          </a:prstGeom>
          <a:noFill/>
        </p:spPr>
      </p:pic>
    </p:spTree>
    <p:extLst>
      <p:ext uri="{BB962C8B-B14F-4D97-AF65-F5344CB8AC3E}">
        <p14:creationId xmlns:p14="http://schemas.microsoft.com/office/powerpoint/2010/main" val="373600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5CABF-D6D1-41BF-AE56-F5F8233A0BC5}" type="datetimeFigureOut">
              <a:rPr lang="en-US" smtClean="0"/>
              <a:pPr/>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90E6D-7B2E-4EC5-B9F8-35F4AE9AC514}" type="slidenum">
              <a:rPr lang="en-US" smtClean="0"/>
              <a:pPr/>
              <a:t>‹#›</a:t>
            </a:fld>
            <a:endParaRPr lang="en-US"/>
          </a:p>
        </p:txBody>
      </p:sp>
    </p:spTree>
    <p:extLst>
      <p:ext uri="{BB962C8B-B14F-4D97-AF65-F5344CB8AC3E}">
        <p14:creationId xmlns:p14="http://schemas.microsoft.com/office/powerpoint/2010/main" val="336102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Bullet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8" name="Content Placeholder 2"/>
          <p:cNvSpPr>
            <a:spLocks noGrp="1"/>
          </p:cNvSpPr>
          <p:nvPr>
            <p:ph idx="13" hasCustomPrompt="1"/>
          </p:nvPr>
        </p:nvSpPr>
        <p:spPr>
          <a:xfrm>
            <a:off x="4480560" y="1737360"/>
            <a:ext cx="4023360" cy="402336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rgbClr val="6FACDE"/>
              </a:buClr>
              <a:buSzTx/>
              <a:buFont typeface="Arial"/>
              <a:buChar char="–"/>
              <a:tabLst/>
              <a:defRPr>
                <a:solidFill>
                  <a:schemeClr val="tx2"/>
                </a:solidFill>
              </a:defRPr>
            </a:lvl5pPr>
          </a:lstStyle>
          <a:p>
            <a:pPr marL="228600" marR="0" lvl="0" indent="-228600"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20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461963" marR="0" lvl="1" indent="-23018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800" b="0" i="0" u="none" strike="noStrike" kern="1200" cap="none" spc="0" normalizeH="0" baseline="0" noProof="0" dirty="0">
                <a:ln>
                  <a:noFill/>
                </a:ln>
                <a:solidFill>
                  <a:srgbClr val="535353"/>
                </a:solidFill>
                <a:effectLst/>
                <a:uLnTx/>
                <a:uFillTx/>
                <a:latin typeface="+mn-lt"/>
                <a:ea typeface="+mn-ea"/>
                <a:cs typeface="Times New Roman"/>
              </a:rPr>
              <a:t>Second level</a:t>
            </a:r>
          </a:p>
          <a:p>
            <a:pPr marL="684213" marR="0" lvl="2"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Third level</a:t>
            </a:r>
          </a:p>
          <a:p>
            <a:pPr marL="914400" marR="0" lvl="3" indent="-223838" algn="l" defTabSz="457200" rtl="0" eaLnBrk="1" fontAlgn="auto" latinLnBrk="0" hangingPunct="1">
              <a:lnSpc>
                <a:spcPct val="100000"/>
              </a:lnSpc>
              <a:spcBef>
                <a:spcPts val="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Fourth level</a:t>
            </a:r>
          </a:p>
          <a:p>
            <a:pPr marL="1255713" marR="0" lvl="4" indent="-223838" algn="l" defTabSz="457200" rtl="0" eaLnBrk="1" fontAlgn="auto" latinLnBrk="0" hangingPunct="1">
              <a:lnSpc>
                <a:spcPct val="100000"/>
              </a:lnSpc>
              <a:spcBef>
                <a:spcPct val="20000"/>
              </a:spcBef>
              <a:spcAft>
                <a:spcPts val="900"/>
              </a:spcAft>
              <a:buClr>
                <a:srgbClr val="6FACDE"/>
              </a:buClr>
              <a:buSzTx/>
              <a:buFont typeface="Arial"/>
              <a:buChar char="–"/>
              <a:tabLst/>
              <a:defRPr/>
            </a:pPr>
            <a:r>
              <a:rPr kumimoji="0" lang="en-US" sz="16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ver w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99" r="138"/>
          <a:stretch/>
        </p:blipFill>
        <p:spPr>
          <a:xfrm>
            <a:off x="-17869" y="-1"/>
            <a:ext cx="9161869" cy="6138864"/>
          </a:xfrm>
          <a:prstGeom prst="rect">
            <a:avLst/>
          </a:prstGeom>
        </p:spPr>
      </p:pic>
      <p:pic>
        <p:nvPicPr>
          <p:cNvPr id="7" name="Picture 2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ctrTitle" hasCustomPrompt="1"/>
          </p:nvPr>
        </p:nvSpPr>
        <p:spPr>
          <a:xfrm>
            <a:off x="228600" y="5029202"/>
            <a:ext cx="5181600" cy="990599"/>
          </a:xfrm>
          <a:prstGeom prst="rect">
            <a:avLst/>
          </a:prstGeom>
        </p:spPr>
        <p:txBody>
          <a:bodyPr anchor="b" anchorCtr="0"/>
          <a:lstStyle>
            <a:lvl1pPr algn="l">
              <a:defRPr sz="2250" baseline="0">
                <a:solidFill>
                  <a:schemeClr val="bg1"/>
                </a:solidFill>
              </a:defRPr>
            </a:lvl1pPr>
          </a:lstStyle>
          <a:p>
            <a:r>
              <a:rPr lang="en-US" dirty="0"/>
              <a:t>Title Slide – With Photo</a:t>
            </a:r>
          </a:p>
        </p:txBody>
      </p:sp>
      <p:sp>
        <p:nvSpPr>
          <p:cNvPr id="10" name="Text Placeholder 5"/>
          <p:cNvSpPr>
            <a:spLocks noGrp="1"/>
          </p:cNvSpPr>
          <p:nvPr>
            <p:ph type="body" sz="quarter" idx="10" hasCustomPrompt="1"/>
          </p:nvPr>
        </p:nvSpPr>
        <p:spPr>
          <a:xfrm>
            <a:off x="228600" y="6080760"/>
            <a:ext cx="5181600" cy="381000"/>
          </a:xfrm>
          <a:prstGeom prst="rect">
            <a:avLst/>
          </a:prstGeom>
        </p:spPr>
        <p:txBody>
          <a:bodyPr>
            <a:noAutofit/>
          </a:bodyPr>
          <a:lstStyle>
            <a:lvl1pPr marL="0" indent="0">
              <a:buNone/>
              <a:defRPr sz="150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 | Date</a:t>
            </a:r>
          </a:p>
        </p:txBody>
      </p:sp>
      <p:sp>
        <p:nvSpPr>
          <p:cNvPr id="11" name="Text Placeholder 6"/>
          <p:cNvSpPr txBox="1">
            <a:spLocks/>
          </p:cNvSpPr>
          <p:nvPr userDrawn="1"/>
        </p:nvSpPr>
        <p:spPr>
          <a:xfrm>
            <a:off x="228601" y="6553200"/>
            <a:ext cx="3759383" cy="3048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450" dirty="0">
                <a:solidFill>
                  <a:srgbClr val="6FACDE">
                    <a:lumMod val="40000"/>
                    <a:lumOff val="60000"/>
                  </a:srgbClr>
                </a:solidFill>
              </a:rPr>
              <a:t>©2018 ARTHUR J. GALLAGHER &amp; CO.  |  AJG.COM</a:t>
            </a: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467" y="5334000"/>
            <a:ext cx="2555147" cy="1219200"/>
          </a:xfrm>
          <a:prstGeom prst="rect">
            <a:avLst/>
          </a:prstGeom>
        </p:spPr>
      </p:pic>
    </p:spTree>
    <p:extLst>
      <p:ext uri="{BB962C8B-B14F-4D97-AF65-F5344CB8AC3E}">
        <p14:creationId xmlns:p14="http://schemas.microsoft.com/office/powerpoint/2010/main" val="125780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ver - text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1" y="1090565"/>
            <a:ext cx="5546373" cy="1102122"/>
          </a:xfrm>
          <a:prstGeom prst="rect">
            <a:avLst/>
          </a:prstGeom>
        </p:spPr>
        <p:txBody>
          <a:bodyPr anchor="b" anchorCtr="0">
            <a:normAutofit/>
          </a:bodyPr>
          <a:lstStyle>
            <a:lvl1pPr algn="l">
              <a:lnSpc>
                <a:spcPts val="3225"/>
              </a:lnSpc>
              <a:spcBef>
                <a:spcPts val="0"/>
              </a:spcBef>
              <a:defRPr sz="2250" cap="none">
                <a:solidFill>
                  <a:schemeClr val="accent1"/>
                </a:solidFill>
              </a:defRPr>
            </a:lvl1pPr>
          </a:lstStyle>
          <a:p>
            <a:r>
              <a:rPr lang="en-US" dirty="0"/>
              <a:t>Cover Page (text only)</a:t>
            </a:r>
          </a:p>
        </p:txBody>
      </p:sp>
      <p:sp>
        <p:nvSpPr>
          <p:cNvPr id="3" name="Subtitle 2"/>
          <p:cNvSpPr>
            <a:spLocks noGrp="1"/>
          </p:cNvSpPr>
          <p:nvPr>
            <p:ph type="subTitle" idx="1" hasCustomPrompt="1"/>
          </p:nvPr>
        </p:nvSpPr>
        <p:spPr>
          <a:xfrm>
            <a:off x="228601" y="3749040"/>
            <a:ext cx="5546373" cy="386940"/>
          </a:xfrm>
          <a:prstGeom prst="rect">
            <a:avLst/>
          </a:prstGeom>
        </p:spPr>
        <p:txBody>
          <a:bodyPr>
            <a:noAutofit/>
          </a:bodyPr>
          <a:lstStyle>
            <a:lvl1pPr marL="0" indent="0" algn="l">
              <a:buNone/>
              <a:defRPr sz="1500" cap="none" baseline="0">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Presenter name  |  Date</a:t>
            </a:r>
          </a:p>
        </p:txBody>
      </p:sp>
      <p:pic>
        <p:nvPicPr>
          <p:cNvPr id="8"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467" y="5334000"/>
            <a:ext cx="2555147" cy="1219200"/>
          </a:xfrm>
          <a:prstGeom prst="rect">
            <a:avLst/>
          </a:prstGeom>
        </p:spPr>
      </p:pic>
      <p:sp>
        <p:nvSpPr>
          <p:cNvPr id="7" name="Text Placeholder 6"/>
          <p:cNvSpPr txBox="1">
            <a:spLocks/>
          </p:cNvSpPr>
          <p:nvPr userDrawn="1"/>
        </p:nvSpPr>
        <p:spPr>
          <a:xfrm>
            <a:off x="228601" y="6553200"/>
            <a:ext cx="3759383" cy="3048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450" dirty="0">
                <a:solidFill>
                  <a:srgbClr val="6FACDE">
                    <a:lumMod val="40000"/>
                    <a:lumOff val="60000"/>
                  </a:srgbClr>
                </a:solidFill>
              </a:rPr>
              <a:t>©2018 ARTHUR J. GALLAGHER &amp; CO.  |  AJG.COM</a:t>
            </a:r>
          </a:p>
        </p:txBody>
      </p:sp>
    </p:spTree>
    <p:extLst>
      <p:ext uri="{BB962C8B-B14F-4D97-AF65-F5344CB8AC3E}">
        <p14:creationId xmlns:p14="http://schemas.microsoft.com/office/powerpoint/2010/main" val="1242928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1" y="1856455"/>
            <a:ext cx="5546373" cy="1428389"/>
          </a:xfrm>
          <a:prstGeom prst="rect">
            <a:avLst/>
          </a:prstGeom>
        </p:spPr>
        <p:txBody>
          <a:bodyPr anchor="b" anchorCtr="0">
            <a:normAutofit/>
          </a:bodyPr>
          <a:lstStyle>
            <a:lvl1pPr algn="l">
              <a:lnSpc>
                <a:spcPts val="3225"/>
              </a:lnSpc>
              <a:spcBef>
                <a:spcPts val="0"/>
              </a:spcBef>
              <a:defRPr sz="2250" cap="none">
                <a:solidFill>
                  <a:schemeClr val="accent1"/>
                </a:solidFill>
              </a:defRPr>
            </a:lvl1pPr>
          </a:lstStyle>
          <a:p>
            <a:r>
              <a:rPr lang="en-US" dirty="0"/>
              <a:t>Divider/Breaker Slide</a:t>
            </a:r>
          </a:p>
        </p:txBody>
      </p:sp>
      <p:sp>
        <p:nvSpPr>
          <p:cNvPr id="3" name="Subtitle 2"/>
          <p:cNvSpPr>
            <a:spLocks noGrp="1"/>
          </p:cNvSpPr>
          <p:nvPr>
            <p:ph type="subTitle" idx="1" hasCustomPrompt="1"/>
          </p:nvPr>
        </p:nvSpPr>
        <p:spPr>
          <a:xfrm>
            <a:off x="228601" y="3291840"/>
            <a:ext cx="5546373" cy="386940"/>
          </a:xfrm>
          <a:prstGeom prst="rect">
            <a:avLst/>
          </a:prstGeom>
        </p:spPr>
        <p:txBody>
          <a:bodyPr>
            <a:noAutofit/>
          </a:bodyPr>
          <a:lstStyle>
            <a:lvl1pPr marL="0" indent="0" algn="l">
              <a:buNone/>
              <a:defRPr sz="1500" cap="none" baseline="0">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Subheading/topic</a:t>
            </a:r>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 y="3783436"/>
            <a:ext cx="9158494" cy="309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6"/>
          <p:cNvSpPr txBox="1">
            <a:spLocks/>
          </p:cNvSpPr>
          <p:nvPr userDrawn="1"/>
        </p:nvSpPr>
        <p:spPr>
          <a:xfrm>
            <a:off x="228601" y="6553200"/>
            <a:ext cx="3759383" cy="3048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450" dirty="0">
                <a:solidFill>
                  <a:srgbClr val="6FACDE">
                    <a:lumMod val="40000"/>
                    <a:lumOff val="60000"/>
                  </a:srgbClr>
                </a:solidFill>
              </a:rPr>
              <a:t>©2018 ARTHUR J. GALLAGHER &amp; CO.  |  AJG.COM</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60192" y="15940"/>
            <a:ext cx="2335185" cy="1114245"/>
          </a:xfrm>
          <a:prstGeom prst="rect">
            <a:avLst/>
          </a:prstGeom>
        </p:spPr>
      </p:pic>
    </p:spTree>
    <p:extLst>
      <p:ext uri="{BB962C8B-B14F-4D97-AF65-F5344CB8AC3E}">
        <p14:creationId xmlns:p14="http://schemas.microsoft.com/office/powerpoint/2010/main" val="156535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hank you/Clos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8601" y="1090565"/>
            <a:ext cx="5546373" cy="1102122"/>
          </a:xfrm>
          <a:prstGeom prst="rect">
            <a:avLst/>
          </a:prstGeom>
        </p:spPr>
        <p:txBody>
          <a:bodyPr anchor="b" anchorCtr="0">
            <a:normAutofit/>
          </a:bodyPr>
          <a:lstStyle>
            <a:lvl1pPr algn="l">
              <a:lnSpc>
                <a:spcPts val="3225"/>
              </a:lnSpc>
              <a:spcBef>
                <a:spcPts val="0"/>
              </a:spcBef>
              <a:defRPr sz="2250" cap="none">
                <a:solidFill>
                  <a:schemeClr val="accent1"/>
                </a:solidFill>
              </a:defRPr>
            </a:lvl1pPr>
          </a:lstStyle>
          <a:p>
            <a:r>
              <a:rPr lang="en-US" dirty="0"/>
              <a:t>Thank you!</a:t>
            </a:r>
          </a:p>
        </p:txBody>
      </p:sp>
      <p:pic>
        <p:nvPicPr>
          <p:cNvPr id="9"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700" y="4121150"/>
            <a:ext cx="9169400" cy="273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a:spLocks noGrp="1"/>
          </p:cNvSpPr>
          <p:nvPr>
            <p:ph type="body" sz="quarter" idx="10" hasCustomPrompt="1"/>
          </p:nvPr>
        </p:nvSpPr>
        <p:spPr>
          <a:xfrm>
            <a:off x="228600" y="5029200"/>
            <a:ext cx="3581400" cy="838200"/>
          </a:xfrm>
          <a:prstGeom prst="rect">
            <a:avLst/>
          </a:prstGeom>
        </p:spPr>
        <p:txBody>
          <a:bodyPr>
            <a:normAutofit/>
          </a:bodyPr>
          <a:lstStyle>
            <a:lvl1pPr marL="0" indent="0">
              <a:spcAft>
                <a:spcPts val="0"/>
              </a:spcAft>
              <a:buNone/>
              <a:defRPr sz="975" baseline="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Contact Name and info</a:t>
            </a:r>
          </a:p>
        </p:txBody>
      </p:sp>
      <p:sp>
        <p:nvSpPr>
          <p:cNvPr id="11" name="Text Placeholder 5"/>
          <p:cNvSpPr>
            <a:spLocks noGrp="1"/>
          </p:cNvSpPr>
          <p:nvPr>
            <p:ph type="body" sz="quarter" idx="11" hasCustomPrompt="1"/>
          </p:nvPr>
        </p:nvSpPr>
        <p:spPr>
          <a:xfrm>
            <a:off x="228600" y="5867400"/>
            <a:ext cx="3581400" cy="609600"/>
          </a:xfrm>
          <a:prstGeom prst="rect">
            <a:avLst/>
          </a:prstGeom>
        </p:spPr>
        <p:txBody>
          <a:bodyPr>
            <a:normAutofit/>
          </a:bodyPr>
          <a:lstStyle>
            <a:lvl1pPr marL="0" indent="0">
              <a:spcAft>
                <a:spcPts val="0"/>
              </a:spcAft>
              <a:buNone/>
              <a:defRPr sz="975">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Address</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467" y="5334000"/>
            <a:ext cx="2555147" cy="1219200"/>
          </a:xfrm>
          <a:prstGeom prst="rect">
            <a:avLst/>
          </a:prstGeom>
        </p:spPr>
      </p:pic>
      <p:sp>
        <p:nvSpPr>
          <p:cNvPr id="8" name="Text Placeholder 6"/>
          <p:cNvSpPr txBox="1">
            <a:spLocks/>
          </p:cNvSpPr>
          <p:nvPr userDrawn="1"/>
        </p:nvSpPr>
        <p:spPr>
          <a:xfrm>
            <a:off x="228601" y="6553200"/>
            <a:ext cx="3759383" cy="3048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450" dirty="0">
                <a:solidFill>
                  <a:srgbClr val="6FACDE">
                    <a:lumMod val="40000"/>
                    <a:lumOff val="60000"/>
                  </a:srgbClr>
                </a:solidFill>
              </a:rPr>
              <a:t>©2018 ARTHUR J. GALLAGHER &amp; CO.  |  AJG.COM</a:t>
            </a:r>
          </a:p>
        </p:txBody>
      </p:sp>
    </p:spTree>
    <p:extLst>
      <p:ext uri="{BB962C8B-B14F-4D97-AF65-F5344CB8AC3E}">
        <p14:creationId xmlns:p14="http://schemas.microsoft.com/office/powerpoint/2010/main" val="290281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ullets with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171450" marR="0" indent="-171450"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72" marR="0" indent="-172641"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60" marR="0"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800" marR="0" indent="-167879"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941785" marR="0" indent="-167879" algn="l" defTabSz="342900" rtl="0" eaLnBrk="1" fontAlgn="auto" latinLnBrk="0" hangingPunct="1">
              <a:lnSpc>
                <a:spcPct val="100000"/>
              </a:lnSpc>
              <a:spcBef>
                <a:spcPct val="20000"/>
              </a:spcBef>
              <a:spcAft>
                <a:spcPts val="675"/>
              </a:spcAft>
              <a:buClr>
                <a:srgbClr val="6FACDE"/>
              </a:buClr>
              <a:buSzTx/>
              <a:buFont typeface="Arial"/>
              <a:buChar char="–"/>
              <a:tabLst/>
              <a:defRPr>
                <a:solidFill>
                  <a:schemeClr val="tx2"/>
                </a:solidFill>
              </a:defRPr>
            </a:lvl5pPr>
          </a:lstStyle>
          <a:p>
            <a:pPr marL="171450" marR="0" lvl="0" indent="-171450"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5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346472" marR="0" lvl="1" indent="-172641"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350" b="0" i="0" u="none" strike="noStrike" kern="1200" cap="none" spc="0" normalizeH="0" baseline="0" noProof="0" dirty="0">
                <a:ln>
                  <a:noFill/>
                </a:ln>
                <a:solidFill>
                  <a:srgbClr val="535353"/>
                </a:solidFill>
                <a:effectLst/>
                <a:uLnTx/>
                <a:uFillTx/>
                <a:latin typeface="+mn-lt"/>
                <a:ea typeface="+mn-ea"/>
                <a:cs typeface="Times New Roman"/>
              </a:rPr>
              <a:t>Second level</a:t>
            </a:r>
          </a:p>
          <a:p>
            <a:pPr marL="513160" marR="0" lvl="2"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Third level</a:t>
            </a:r>
          </a:p>
          <a:p>
            <a:pPr marL="685800" marR="0" lvl="3" indent="-167879"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Fourth level</a:t>
            </a:r>
          </a:p>
          <a:p>
            <a:pPr marL="941785" marR="0" lvl="4" indent="-167879" algn="l" defTabSz="342900" rtl="0" eaLnBrk="1" fontAlgn="auto" latinLnBrk="0" hangingPunct="1">
              <a:lnSpc>
                <a:spcPct val="100000"/>
              </a:lnSpc>
              <a:spcBef>
                <a:spcPct val="2000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5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340407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97680"/>
          </a:xfrm>
          <a:prstGeom prst="rect">
            <a:avLst/>
          </a:prstGeom>
        </p:spPr>
        <p:txBody>
          <a:bodyPr/>
          <a:lstStyle>
            <a:lvl1pPr marL="171450" marR="0" indent="-171450"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72" marR="0" indent="-172641"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60" marR="0"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800" marR="0" indent="-167879"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941785" marR="0" indent="-167879" algn="l" defTabSz="342900" rtl="0" eaLnBrk="1" fontAlgn="auto" latinLnBrk="0" hangingPunct="1">
              <a:lnSpc>
                <a:spcPct val="100000"/>
              </a:lnSpc>
              <a:spcBef>
                <a:spcPct val="20000"/>
              </a:spcBef>
              <a:spcAft>
                <a:spcPts val="675"/>
              </a:spcAft>
              <a:buClr>
                <a:srgbClr val="6FACDE"/>
              </a:buClr>
              <a:buSzTx/>
              <a:buFont typeface="Arial"/>
              <a:buChar char="–"/>
              <a:tabLst/>
              <a:defRPr>
                <a:solidFill>
                  <a:schemeClr val="tx2"/>
                </a:solidFill>
              </a:defRPr>
            </a:lvl5pPr>
          </a:lstStyle>
          <a:p>
            <a:pPr marL="171450" marR="0" lvl="0" indent="-171450"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5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346472" marR="0" lvl="1" indent="-172641"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350" b="0" i="0" u="none" strike="noStrike" kern="1200" cap="none" spc="0" normalizeH="0" baseline="0" noProof="0" dirty="0">
                <a:ln>
                  <a:noFill/>
                </a:ln>
                <a:solidFill>
                  <a:srgbClr val="535353"/>
                </a:solidFill>
                <a:effectLst/>
                <a:uLnTx/>
                <a:uFillTx/>
                <a:latin typeface="+mn-lt"/>
                <a:ea typeface="+mn-ea"/>
                <a:cs typeface="Times New Roman"/>
              </a:rPr>
              <a:t>Second level</a:t>
            </a:r>
          </a:p>
          <a:p>
            <a:pPr marL="513160" marR="0" lvl="2"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Third level</a:t>
            </a:r>
          </a:p>
          <a:p>
            <a:pPr marL="685800" marR="0" lvl="3" indent="-167879"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Fourth level</a:t>
            </a:r>
          </a:p>
          <a:p>
            <a:pPr marL="941785" marR="0" lvl="4" indent="-167879" algn="l" defTabSz="342900" rtl="0" eaLnBrk="1" fontAlgn="auto" latinLnBrk="0" hangingPunct="1">
              <a:lnSpc>
                <a:spcPct val="100000"/>
              </a:lnSpc>
              <a:spcBef>
                <a:spcPct val="2000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Fifth level</a:t>
            </a:r>
          </a:p>
          <a:p>
            <a:pPr marL="941785" marR="0" lvl="4" indent="-167879" algn="l" defTabSz="342900" rtl="0" eaLnBrk="1" fontAlgn="auto" latinLnBrk="0" hangingPunct="1">
              <a:lnSpc>
                <a:spcPct val="100000"/>
              </a:lnSpc>
              <a:spcBef>
                <a:spcPct val="20000"/>
              </a:spcBef>
              <a:spcAft>
                <a:spcPts val="0"/>
              </a:spcAft>
              <a:buClr>
                <a:srgbClr val="6FACDE"/>
              </a:buClr>
              <a:buSzTx/>
              <a:buFont typeface="Arial"/>
              <a:buChar char="–"/>
              <a:tabLst/>
              <a:defRPr/>
            </a:pPr>
            <a:endParaRPr kumimoji="0" lang="en-US" sz="9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34222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column Bullet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171450" marR="0" indent="-171450"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72" marR="0" indent="-172641"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60" marR="0"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800" marR="0" indent="-167879"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941785" marR="0" indent="-167879" algn="l" defTabSz="342900" rtl="0" eaLnBrk="1" fontAlgn="auto" latinLnBrk="0" hangingPunct="1">
              <a:lnSpc>
                <a:spcPct val="100000"/>
              </a:lnSpc>
              <a:spcBef>
                <a:spcPct val="20000"/>
              </a:spcBef>
              <a:spcAft>
                <a:spcPts val="675"/>
              </a:spcAft>
              <a:buClr>
                <a:srgbClr val="6FACDE"/>
              </a:buClr>
              <a:buSzTx/>
              <a:buFont typeface="Arial"/>
              <a:buChar char="–"/>
              <a:tabLst/>
              <a:defRPr>
                <a:solidFill>
                  <a:schemeClr val="tx2"/>
                </a:solidFill>
              </a:defRPr>
            </a:lvl5pPr>
          </a:lstStyle>
          <a:p>
            <a:pPr marL="171450" marR="0" lvl="0" indent="-171450"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5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346472" marR="0" lvl="1" indent="-172641"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350" b="0" i="0" u="none" strike="noStrike" kern="1200" cap="none" spc="0" normalizeH="0" baseline="0" noProof="0" dirty="0">
                <a:ln>
                  <a:noFill/>
                </a:ln>
                <a:solidFill>
                  <a:srgbClr val="535353"/>
                </a:solidFill>
                <a:effectLst/>
                <a:uLnTx/>
                <a:uFillTx/>
                <a:latin typeface="+mn-lt"/>
                <a:ea typeface="+mn-ea"/>
                <a:cs typeface="Times New Roman"/>
              </a:rPr>
              <a:t>Second level</a:t>
            </a:r>
          </a:p>
          <a:p>
            <a:pPr marL="513160" marR="0" lvl="2"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Third level</a:t>
            </a:r>
          </a:p>
          <a:p>
            <a:pPr marL="685800" marR="0" lvl="3" indent="-167879"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Fourth level</a:t>
            </a:r>
          </a:p>
          <a:p>
            <a:pPr marL="941785" marR="0" lvl="4" indent="-167879" algn="l" defTabSz="342900" rtl="0" eaLnBrk="1" fontAlgn="auto" latinLnBrk="0" hangingPunct="1">
              <a:lnSpc>
                <a:spcPct val="100000"/>
              </a:lnSpc>
              <a:spcBef>
                <a:spcPct val="2000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8" name="Content Placeholder 2"/>
          <p:cNvSpPr>
            <a:spLocks noGrp="1"/>
          </p:cNvSpPr>
          <p:nvPr>
            <p:ph idx="13" hasCustomPrompt="1"/>
          </p:nvPr>
        </p:nvSpPr>
        <p:spPr>
          <a:xfrm>
            <a:off x="4480560" y="1737360"/>
            <a:ext cx="4023360" cy="4023360"/>
          </a:xfrm>
        </p:spPr>
        <p:txBody>
          <a:bodyPr/>
          <a:lstStyle>
            <a:lvl1pPr marL="171450" marR="0" indent="-171450"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72" marR="0" indent="-172641"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60" marR="0"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800" marR="0" indent="-167879"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941785" marR="0" indent="-167879" algn="l" defTabSz="342900" rtl="0" eaLnBrk="1" fontAlgn="auto" latinLnBrk="0" hangingPunct="1">
              <a:lnSpc>
                <a:spcPct val="100000"/>
              </a:lnSpc>
              <a:spcBef>
                <a:spcPct val="20000"/>
              </a:spcBef>
              <a:spcAft>
                <a:spcPts val="675"/>
              </a:spcAft>
              <a:buClr>
                <a:srgbClr val="6FACDE"/>
              </a:buClr>
              <a:buSzTx/>
              <a:buFont typeface="Arial"/>
              <a:buChar char="–"/>
              <a:tabLst/>
              <a:defRPr>
                <a:solidFill>
                  <a:schemeClr val="tx2"/>
                </a:solidFill>
              </a:defRPr>
            </a:lvl5pPr>
          </a:lstStyle>
          <a:p>
            <a:pPr marL="171450" marR="0" lvl="0" indent="-171450"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500" b="0" i="0" u="none" strike="noStrike" kern="1200" cap="none" spc="0" normalizeH="0" baseline="0" noProof="0" dirty="0">
                <a:ln>
                  <a:noFill/>
                </a:ln>
                <a:solidFill>
                  <a:srgbClr val="535353"/>
                </a:solidFill>
                <a:effectLst/>
                <a:uLnTx/>
                <a:uFillTx/>
                <a:latin typeface="+mn-lt"/>
                <a:ea typeface="+mn-ea"/>
                <a:cs typeface="Times New Roman"/>
              </a:rPr>
              <a:t>Click to edit Master text styles</a:t>
            </a:r>
          </a:p>
          <a:p>
            <a:pPr marL="346472" marR="0" lvl="1" indent="-172641"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350" b="0" i="0" u="none" strike="noStrike" kern="1200" cap="none" spc="0" normalizeH="0" baseline="0" noProof="0" dirty="0">
                <a:ln>
                  <a:noFill/>
                </a:ln>
                <a:solidFill>
                  <a:srgbClr val="535353"/>
                </a:solidFill>
                <a:effectLst/>
                <a:uLnTx/>
                <a:uFillTx/>
                <a:latin typeface="+mn-lt"/>
                <a:ea typeface="+mn-ea"/>
                <a:cs typeface="Times New Roman"/>
              </a:rPr>
              <a:t>Second level</a:t>
            </a:r>
          </a:p>
          <a:p>
            <a:pPr marL="513160" marR="0" lvl="2"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Third level</a:t>
            </a:r>
          </a:p>
          <a:p>
            <a:pPr marL="685800" marR="0" lvl="3" indent="-167879" algn="l" defTabSz="342900" rtl="0" eaLnBrk="1" fontAlgn="auto" latinLnBrk="0" hangingPunct="1">
              <a:lnSpc>
                <a:spcPct val="100000"/>
              </a:lnSpc>
              <a:spcBef>
                <a:spcPts val="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Fourth level</a:t>
            </a:r>
          </a:p>
          <a:p>
            <a:pPr marL="941785" marR="0" lvl="4" indent="-167879" algn="l" defTabSz="342900" rtl="0" eaLnBrk="1" fontAlgn="auto" latinLnBrk="0" hangingPunct="1">
              <a:lnSpc>
                <a:spcPct val="100000"/>
              </a:lnSpc>
              <a:spcBef>
                <a:spcPct val="20000"/>
              </a:spcBef>
              <a:spcAft>
                <a:spcPts val="675"/>
              </a:spcAft>
              <a:buClr>
                <a:srgbClr val="6FACDE"/>
              </a:buClr>
              <a:buSzTx/>
              <a:buFont typeface="Arial"/>
              <a:buChar char="–"/>
              <a:tabLst/>
              <a:defRPr/>
            </a:pPr>
            <a:r>
              <a:rPr kumimoji="0" lang="en-US" sz="1200" b="0" i="0" u="none" strike="noStrike" kern="1200" cap="none" spc="0" normalizeH="0" baseline="0" noProof="0" dirty="0">
                <a:ln>
                  <a:noFill/>
                </a:ln>
                <a:solidFill>
                  <a:srgbClr val="535353"/>
                </a:solidFill>
                <a:effectLst/>
                <a:uLnTx/>
                <a:uFillTx/>
                <a:latin typeface="+mn-lt"/>
                <a:ea typeface="+mn-ea"/>
                <a:cs typeface="Times New Roman"/>
              </a:rPr>
              <a:t>Fifth level</a:t>
            </a:r>
          </a:p>
        </p:txBody>
      </p:sp>
      <p:sp>
        <p:nvSpPr>
          <p:cNvPr id="6" name="Text Placeholder 8"/>
          <p:cNvSpPr>
            <a:spLocks noGrp="1"/>
          </p:cNvSpPr>
          <p:nvPr>
            <p:ph type="body" sz="quarter" idx="14" hasCustomPrompt="1"/>
          </p:nvPr>
        </p:nvSpPr>
        <p:spPr>
          <a:xfrm>
            <a:off x="228600" y="1234440"/>
            <a:ext cx="7772400" cy="411480"/>
          </a:xfrm>
          <a:prstGeom prst="rect">
            <a:avLst/>
          </a:prstGeom>
        </p:spPr>
        <p:txBody>
          <a:bodyPr>
            <a:noAutofit/>
          </a:bodyPr>
          <a:lstStyle>
            <a:lvl1pPr marL="0" indent="0">
              <a:buNone/>
              <a:defRPr sz="15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78622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ullets w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389120"/>
          </a:xfrm>
        </p:spPr>
        <p:txBody>
          <a:bodyPr/>
          <a:lstStyle>
            <a:lvl1pPr marL="171450" marR="0" indent="-171450"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1pPr>
            <a:lvl2pPr marL="346472" marR="0" indent="-172641"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2pPr>
            <a:lvl3pPr marL="513160" marR="0" indent="-172641" algn="l" defTabSz="342900"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800" marR="0" indent="-167879" algn="l" defTabSz="342900"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941785" marR="0" indent="-167879" algn="l" defTabSz="342900" rtl="0" eaLnBrk="1" fontAlgn="auto" latinLnBrk="0" hangingPunct="1">
              <a:lnSpc>
                <a:spcPct val="100000"/>
              </a:lnSpc>
              <a:spcBef>
                <a:spcPct val="20000"/>
              </a:spcBef>
              <a:spcAft>
                <a:spcPts val="675"/>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941785" lvl="4" indent="-167879" algn="l" defTabSz="342900" rtl="0" eaLnBrk="1" latinLnBrk="0" hangingPunct="1">
              <a:spcBef>
                <a:spcPct val="20000"/>
              </a:spcBef>
              <a:buClr>
                <a:schemeClr val="accent2"/>
              </a:buClr>
              <a:buFont typeface="Arial"/>
              <a:buChar char="–"/>
            </a:pPr>
            <a:r>
              <a:rPr lang="en-US" dirty="0"/>
              <a:t>Fifth level</a:t>
            </a:r>
          </a:p>
        </p:txBody>
      </p:sp>
      <p:sp>
        <p:nvSpPr>
          <p:cNvPr id="10" name="Picture Placeholder 9"/>
          <p:cNvSpPr>
            <a:spLocks noGrp="1"/>
          </p:cNvSpPr>
          <p:nvPr>
            <p:ph type="pic" sz="quarter" idx="14"/>
          </p:nvPr>
        </p:nvSpPr>
        <p:spPr>
          <a:xfrm>
            <a:off x="4605556" y="1737360"/>
            <a:ext cx="4538444" cy="3547704"/>
          </a:xfrm>
        </p:spPr>
        <p:txBody>
          <a:bodyPr/>
          <a:lstStyle>
            <a:lvl1pPr marL="0" indent="0">
              <a:buNone/>
              <a:defRPr>
                <a:solidFill>
                  <a:schemeClr val="tx2"/>
                </a:solidFill>
              </a:defRPr>
            </a:lvl1pPr>
          </a:lstStyle>
          <a:p>
            <a:endParaRPr lang="en-US" dirty="0"/>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5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6505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15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228600" y="1737362"/>
            <a:ext cx="7772400" cy="4185267"/>
          </a:xfrm>
        </p:spPr>
        <p:txBody>
          <a:bodyPr/>
          <a:lstStyle>
            <a:lvl1pPr marL="346472" indent="-346472">
              <a:buFont typeface="+mj-lt"/>
              <a:buAutoNum type="romanUcPeriod"/>
              <a:defRPr/>
            </a:lvl1pPr>
            <a:lvl2pPr marL="598885" indent="-252413">
              <a:buFont typeface="+mj-lt"/>
              <a:buAutoNum type="alphaUcPeriod"/>
              <a:defRPr/>
            </a:lvl2pPr>
            <a:lvl3pPr marL="858441" indent="-258366">
              <a:buFont typeface="+mj-lt"/>
              <a:buAutoNum type="arabicPeriod"/>
              <a:defRPr/>
            </a:lvl3pPr>
            <a:lvl4pPr marL="1112044" indent="-257175">
              <a:buFont typeface="+mj-lt"/>
              <a:buAutoNum type="alphaLcParenR"/>
              <a:defRPr/>
            </a:lvl4pPr>
            <a:lvl5pPr marL="1371600" indent="-258366">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90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346472" marR="0" indent="-346472" algn="l" defTabSz="342900" rtl="0" eaLnBrk="1" fontAlgn="auto" latinLnBrk="0" hangingPunct="1">
              <a:lnSpc>
                <a:spcPct val="100000"/>
              </a:lnSpc>
              <a:spcBef>
                <a:spcPts val="0"/>
              </a:spcBef>
              <a:spcAft>
                <a:spcPts val="675"/>
              </a:spcAft>
              <a:buClr>
                <a:srgbClr val="6FACDE"/>
              </a:buClr>
              <a:buSzTx/>
              <a:buFont typeface="+mj-lt"/>
              <a:buAutoNum type="romanUcPeriod"/>
              <a:tabLst/>
              <a:defRPr lang="en-US" sz="1500" kern="1200" noProof="0" dirty="0" smtClean="0">
                <a:solidFill>
                  <a:schemeClr val="tx2"/>
                </a:solidFill>
                <a:latin typeface="+mn-lt"/>
                <a:ea typeface="+mn-ea"/>
                <a:cs typeface="Times New Roman"/>
              </a:defRPr>
            </a:lvl1pPr>
            <a:lvl2pPr marL="598885" marR="0" indent="-252413" algn="l" defTabSz="342900" rtl="0" eaLnBrk="1" fontAlgn="auto" latinLnBrk="0" hangingPunct="1">
              <a:lnSpc>
                <a:spcPct val="100000"/>
              </a:lnSpc>
              <a:spcBef>
                <a:spcPts val="0"/>
              </a:spcBef>
              <a:spcAft>
                <a:spcPts val="675"/>
              </a:spcAft>
              <a:buClr>
                <a:srgbClr val="6FACDE"/>
              </a:buClr>
              <a:buSzTx/>
              <a:buFont typeface="+mj-lt"/>
              <a:buAutoNum type="alphaUcPeriod"/>
              <a:tabLst/>
              <a:defRPr lang="en-US" sz="1350" kern="1200" noProof="0" dirty="0" smtClean="0">
                <a:solidFill>
                  <a:schemeClr val="tx2"/>
                </a:solidFill>
                <a:latin typeface="+mn-lt"/>
                <a:ea typeface="+mn-ea"/>
                <a:cs typeface="Times New Roman"/>
              </a:defRPr>
            </a:lvl2pPr>
            <a:lvl3pPr marL="858441" marR="0" indent="-259556" algn="l" defTabSz="342900" rtl="0" eaLnBrk="1" fontAlgn="auto" latinLnBrk="0" hangingPunct="1">
              <a:lnSpc>
                <a:spcPct val="100000"/>
              </a:lnSpc>
              <a:spcBef>
                <a:spcPts val="0"/>
              </a:spcBef>
              <a:spcAft>
                <a:spcPts val="675"/>
              </a:spcAft>
              <a:buClr>
                <a:srgbClr val="6FACDE"/>
              </a:buClr>
              <a:buSzTx/>
              <a:buFont typeface="+mj-lt"/>
              <a:buAutoNum type="arabicPeriod"/>
              <a:tabLst/>
              <a:defRPr lang="en-US" sz="1200" kern="1200" noProof="0" dirty="0" smtClean="0">
                <a:solidFill>
                  <a:schemeClr val="tx2"/>
                </a:solidFill>
                <a:latin typeface="+mn-lt"/>
                <a:ea typeface="+mn-ea"/>
                <a:cs typeface="Times New Roman"/>
              </a:defRPr>
            </a:lvl3pPr>
            <a:lvl4pPr marL="1112044" marR="0" indent="-255985" algn="l" defTabSz="342900" rtl="0" eaLnBrk="1" fontAlgn="auto" latinLnBrk="0" hangingPunct="1">
              <a:lnSpc>
                <a:spcPct val="100000"/>
              </a:lnSpc>
              <a:spcBef>
                <a:spcPts val="0"/>
              </a:spcBef>
              <a:spcAft>
                <a:spcPts val="675"/>
              </a:spcAft>
              <a:buClr>
                <a:srgbClr val="6FACDE"/>
              </a:buClr>
              <a:buSzTx/>
              <a:buFont typeface="+mj-lt"/>
              <a:buAutoNum type="alphaLcParenR"/>
              <a:tabLst/>
              <a:defRPr lang="en-US" sz="1200" kern="1200" noProof="0" dirty="0" smtClean="0">
                <a:solidFill>
                  <a:schemeClr val="tx2"/>
                </a:solidFill>
                <a:latin typeface="+mn-lt"/>
                <a:ea typeface="+mn-ea"/>
                <a:cs typeface="Times New Roman"/>
              </a:defRPr>
            </a:lvl4pPr>
            <a:lvl5pPr marL="1371600" marR="0" indent="-258366" algn="l" defTabSz="342900" rtl="0" eaLnBrk="1" fontAlgn="auto" latinLnBrk="0" hangingPunct="1">
              <a:lnSpc>
                <a:spcPct val="100000"/>
              </a:lnSpc>
              <a:spcBef>
                <a:spcPts val="0"/>
              </a:spcBef>
              <a:spcAft>
                <a:spcPts val="675"/>
              </a:spcAft>
              <a:buClr>
                <a:srgbClr val="6FACDE"/>
              </a:buClr>
              <a:buSzTx/>
              <a:buFont typeface="+mj-lt"/>
              <a:buAutoNum type="romanLcPeriod"/>
              <a:tabLst/>
              <a:defRPr lang="en-US" sz="1200" kern="1200" noProof="0" dirty="0">
                <a:solidFill>
                  <a:schemeClr val="tx2"/>
                </a:solidFill>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4418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s w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3891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255713" marR="0" indent="-223838" algn="l" defTabSz="457200" rtl="0" eaLnBrk="1" fontAlgn="auto" latinLnBrk="0" hangingPunct="1">
              <a:lnSpc>
                <a:spcPct val="100000"/>
              </a:lnSpc>
              <a:spcBef>
                <a:spcPct val="20000"/>
              </a:spcBef>
              <a:spcAft>
                <a:spcPts val="900"/>
              </a:spcAft>
              <a:buClr>
                <a:schemeClr val="accent2"/>
              </a:buClr>
              <a:buSzTx/>
              <a:buFont typeface="Arial"/>
              <a:buChar char="–"/>
              <a:tabLst/>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sp>
        <p:nvSpPr>
          <p:cNvPr id="10" name="Picture Placeholder 9"/>
          <p:cNvSpPr>
            <a:spLocks noGrp="1"/>
          </p:cNvSpPr>
          <p:nvPr>
            <p:ph type="pic" sz="quarter" idx="14"/>
          </p:nvPr>
        </p:nvSpPr>
        <p:spPr>
          <a:xfrm>
            <a:off x="4605556" y="1737360"/>
            <a:ext cx="4538444" cy="3547704"/>
          </a:xfrm>
        </p:spPr>
        <p:txBody>
          <a:bodyPr/>
          <a:lstStyle>
            <a:lvl1pPr marL="0" indent="0">
              <a:buNone/>
              <a:defRPr>
                <a:solidFill>
                  <a:schemeClr val="tx2"/>
                </a:solidFill>
              </a:defRPr>
            </a:lvl1pPr>
          </a:lstStyle>
          <a:p>
            <a:endParaRPr lang="en-US" dirty="0"/>
          </a:p>
        </p:txBody>
      </p:sp>
      <p:sp>
        <p:nvSpPr>
          <p:cNvPr id="6"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346472" marR="0" indent="-346472" algn="l" defTabSz="342900" rtl="0" eaLnBrk="1" fontAlgn="auto" latinLnBrk="0" hangingPunct="1">
              <a:lnSpc>
                <a:spcPct val="100000"/>
              </a:lnSpc>
              <a:spcBef>
                <a:spcPts val="0"/>
              </a:spcBef>
              <a:spcAft>
                <a:spcPts val="675"/>
              </a:spcAft>
              <a:buClr>
                <a:srgbClr val="6FACDE"/>
              </a:buClr>
              <a:buSzTx/>
              <a:buFont typeface="+mj-lt"/>
              <a:buAutoNum type="romanUcPeriod"/>
              <a:tabLst/>
              <a:defRPr kumimoji="0" lang="en-US" sz="1500" b="0" i="0" u="none" strike="noStrike" kern="1200" cap="none" spc="0" normalizeH="0" baseline="0" noProof="0" dirty="0" smtClean="0">
                <a:ln>
                  <a:noFill/>
                </a:ln>
                <a:solidFill>
                  <a:srgbClr val="535353"/>
                </a:solidFill>
                <a:effectLst/>
                <a:uLnTx/>
                <a:uFillTx/>
                <a:latin typeface="+mn-lt"/>
                <a:ea typeface="+mn-ea"/>
                <a:cs typeface="Times New Roman"/>
              </a:defRPr>
            </a:lvl1pPr>
            <a:lvl2pPr marL="598885" marR="0" indent="-255985" algn="l" defTabSz="342900" rtl="0" eaLnBrk="1" fontAlgn="auto" latinLnBrk="0" hangingPunct="1">
              <a:lnSpc>
                <a:spcPct val="100000"/>
              </a:lnSpc>
              <a:spcBef>
                <a:spcPts val="0"/>
              </a:spcBef>
              <a:spcAft>
                <a:spcPts val="675"/>
              </a:spcAft>
              <a:buClr>
                <a:srgbClr val="6FACDE"/>
              </a:buClr>
              <a:buSzTx/>
              <a:buFont typeface="+mj-lt"/>
              <a:buAutoNum type="alphaUcPeriod"/>
              <a:tabLst/>
              <a:defRPr kumimoji="0" lang="en-US" sz="1350" b="0" i="0" u="none" strike="noStrike" kern="1200" cap="none" spc="0" normalizeH="0" baseline="0" noProof="0" dirty="0" smtClean="0">
                <a:ln>
                  <a:noFill/>
                </a:ln>
                <a:solidFill>
                  <a:srgbClr val="535353"/>
                </a:solidFill>
                <a:effectLst/>
                <a:uLnTx/>
                <a:uFillTx/>
                <a:latin typeface="+mn-lt"/>
                <a:ea typeface="+mn-ea"/>
                <a:cs typeface="Times New Roman"/>
              </a:defRPr>
            </a:lvl2pPr>
            <a:lvl3pPr marL="858441" marR="0" indent="-259556" algn="l" defTabSz="342900" rtl="0" eaLnBrk="1" fontAlgn="auto" latinLnBrk="0" hangingPunct="1">
              <a:lnSpc>
                <a:spcPct val="100000"/>
              </a:lnSpc>
              <a:spcBef>
                <a:spcPts val="0"/>
              </a:spcBef>
              <a:spcAft>
                <a:spcPts val="675"/>
              </a:spcAft>
              <a:buClr>
                <a:srgbClr val="6FACDE"/>
              </a:buClr>
              <a:buSzTx/>
              <a:buFont typeface="+mj-lt"/>
              <a:buAutoNum type="arabicPeriod"/>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112044" marR="0" indent="-255985" algn="l" defTabSz="342900" rtl="0" eaLnBrk="1" fontAlgn="auto" latinLnBrk="0" hangingPunct="1">
              <a:lnSpc>
                <a:spcPct val="100000"/>
              </a:lnSpc>
              <a:spcBef>
                <a:spcPts val="0"/>
              </a:spcBef>
              <a:spcAft>
                <a:spcPts val="675"/>
              </a:spcAft>
              <a:buClr>
                <a:srgbClr val="6FACDE"/>
              </a:buClr>
              <a:buSzTx/>
              <a:buFont typeface="+mj-lt"/>
              <a:buAutoNum type="alphaLcParenR"/>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371600" marR="0" indent="-259556" algn="l" defTabSz="342900" rtl="0" eaLnBrk="1" fontAlgn="auto" latinLnBrk="0" hangingPunct="1">
              <a:lnSpc>
                <a:spcPct val="100000"/>
              </a:lnSpc>
              <a:spcBef>
                <a:spcPts val="0"/>
              </a:spcBef>
              <a:spcAft>
                <a:spcPts val="675"/>
              </a:spcAft>
              <a:buClr>
                <a:srgbClr val="6FACDE"/>
              </a:buClr>
              <a:buSzTx/>
              <a:buFont typeface="+mj-lt"/>
              <a:buAutoNum type="romanLcPeriod"/>
              <a:tabLst/>
              <a:defRPr kumimoji="0" lang="en-US" sz="12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hasCustomPrompt="1"/>
          </p:nvPr>
        </p:nvSpPr>
        <p:spPr>
          <a:xfrm>
            <a:off x="4480560" y="1737360"/>
            <a:ext cx="4023360" cy="4023360"/>
          </a:xfrm>
        </p:spPr>
        <p:txBody>
          <a:bodyPr/>
          <a:lstStyle>
            <a:lvl1pPr marL="346472" marR="0" indent="-346472" algn="l" defTabSz="342900" rtl="0" eaLnBrk="1" fontAlgn="auto" latinLnBrk="0" hangingPunct="1">
              <a:lnSpc>
                <a:spcPct val="100000"/>
              </a:lnSpc>
              <a:spcBef>
                <a:spcPts val="0"/>
              </a:spcBef>
              <a:spcAft>
                <a:spcPts val="675"/>
              </a:spcAft>
              <a:buClr>
                <a:srgbClr val="6FACDE"/>
              </a:buClr>
              <a:buSzTx/>
              <a:buFont typeface="+mj-lt"/>
              <a:buAutoNum type="romanUcPeriod"/>
              <a:tabLst/>
              <a:defRPr kumimoji="0" lang="en-US" sz="1500" b="0" i="0" u="none" strike="noStrike" kern="1200" cap="none" spc="0" normalizeH="0" baseline="0" noProof="0" dirty="0" smtClean="0">
                <a:ln>
                  <a:noFill/>
                </a:ln>
                <a:solidFill>
                  <a:srgbClr val="535353"/>
                </a:solidFill>
                <a:effectLst/>
                <a:uLnTx/>
                <a:uFillTx/>
                <a:latin typeface="+mn-lt"/>
                <a:ea typeface="+mn-ea"/>
                <a:cs typeface="Times New Roman"/>
              </a:defRPr>
            </a:lvl1pPr>
            <a:lvl2pPr marL="598885" marR="0" indent="-255985" algn="l" defTabSz="342900" rtl="0" eaLnBrk="1" fontAlgn="auto" latinLnBrk="0" hangingPunct="1">
              <a:lnSpc>
                <a:spcPct val="100000"/>
              </a:lnSpc>
              <a:spcBef>
                <a:spcPts val="0"/>
              </a:spcBef>
              <a:spcAft>
                <a:spcPts val="675"/>
              </a:spcAft>
              <a:buClr>
                <a:srgbClr val="6FACDE"/>
              </a:buClr>
              <a:buSzTx/>
              <a:buFont typeface="+mj-lt"/>
              <a:buAutoNum type="alphaUcPeriod"/>
              <a:tabLst/>
              <a:defRPr kumimoji="0" lang="en-US" sz="1350" b="0" i="0" u="none" strike="noStrike" kern="1200" cap="none" spc="0" normalizeH="0" baseline="0" noProof="0" dirty="0" smtClean="0">
                <a:ln>
                  <a:noFill/>
                </a:ln>
                <a:solidFill>
                  <a:srgbClr val="535353"/>
                </a:solidFill>
                <a:effectLst/>
                <a:uLnTx/>
                <a:uFillTx/>
                <a:latin typeface="+mn-lt"/>
                <a:ea typeface="+mn-ea"/>
                <a:cs typeface="Times New Roman"/>
              </a:defRPr>
            </a:lvl2pPr>
            <a:lvl3pPr marL="858441" marR="0" indent="-259556" algn="l" defTabSz="342900" rtl="0" eaLnBrk="1" fontAlgn="auto" latinLnBrk="0" hangingPunct="1">
              <a:lnSpc>
                <a:spcPct val="100000"/>
              </a:lnSpc>
              <a:spcBef>
                <a:spcPts val="0"/>
              </a:spcBef>
              <a:spcAft>
                <a:spcPts val="675"/>
              </a:spcAft>
              <a:buClr>
                <a:srgbClr val="6FACDE"/>
              </a:buClr>
              <a:buSzTx/>
              <a:buFont typeface="+mj-lt"/>
              <a:buAutoNum type="arabicPeriod"/>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112044" marR="0" indent="-255985" algn="l" defTabSz="342900" rtl="0" eaLnBrk="1" fontAlgn="auto" latinLnBrk="0" hangingPunct="1">
              <a:lnSpc>
                <a:spcPct val="100000"/>
              </a:lnSpc>
              <a:spcBef>
                <a:spcPts val="0"/>
              </a:spcBef>
              <a:spcAft>
                <a:spcPts val="675"/>
              </a:spcAft>
              <a:buClr>
                <a:srgbClr val="6FACDE"/>
              </a:buClr>
              <a:buSzTx/>
              <a:buFont typeface="+mj-lt"/>
              <a:buAutoNum type="alphaLcParenR"/>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371600" marR="0" indent="-259556" algn="l" defTabSz="342900" rtl="0" eaLnBrk="1" fontAlgn="auto" latinLnBrk="0" hangingPunct="1">
              <a:lnSpc>
                <a:spcPct val="100000"/>
              </a:lnSpc>
              <a:spcBef>
                <a:spcPts val="0"/>
              </a:spcBef>
              <a:spcAft>
                <a:spcPts val="675"/>
              </a:spcAft>
              <a:buClr>
                <a:srgbClr val="6FACDE"/>
              </a:buClr>
              <a:buSzTx/>
              <a:buFont typeface="+mj-lt"/>
              <a:buAutoNum type="romanLcPeriod"/>
              <a:tabLst/>
              <a:defRPr kumimoji="0" lang="en-US" sz="12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2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Tree>
    <p:extLst>
      <p:ext uri="{BB962C8B-B14F-4D97-AF65-F5344CB8AC3E}">
        <p14:creationId xmlns:p14="http://schemas.microsoft.com/office/powerpoint/2010/main" val="154577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utline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270344"/>
            <a:ext cx="5943600" cy="73152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480560"/>
          </a:xfrm>
        </p:spPr>
        <p:txBody>
          <a:bodyPr/>
          <a:lstStyle>
            <a:lvl1pPr marL="346472" marR="0" indent="-346472" algn="l" defTabSz="342900" rtl="0" eaLnBrk="1" fontAlgn="auto" latinLnBrk="0" hangingPunct="1">
              <a:lnSpc>
                <a:spcPct val="100000"/>
              </a:lnSpc>
              <a:spcBef>
                <a:spcPts val="0"/>
              </a:spcBef>
              <a:spcAft>
                <a:spcPts val="675"/>
              </a:spcAft>
              <a:buClr>
                <a:srgbClr val="6FACDE"/>
              </a:buClr>
              <a:buSzTx/>
              <a:buFont typeface="+mj-lt"/>
              <a:buAutoNum type="romanUcPeriod"/>
              <a:tabLst/>
              <a:defRPr kumimoji="0" lang="en-US" sz="1500" b="0" i="0" u="none" strike="noStrike" kern="1200" cap="none" spc="0" normalizeH="0" baseline="0" noProof="0" dirty="0" smtClean="0">
                <a:ln>
                  <a:noFill/>
                </a:ln>
                <a:solidFill>
                  <a:srgbClr val="535353"/>
                </a:solidFill>
                <a:effectLst/>
                <a:uLnTx/>
                <a:uFillTx/>
                <a:latin typeface="+mn-lt"/>
                <a:ea typeface="+mn-ea"/>
                <a:cs typeface="Times New Roman"/>
              </a:defRPr>
            </a:lvl1pPr>
            <a:lvl2pPr marL="598885" marR="0" indent="-255985" algn="l" defTabSz="342900" rtl="0" eaLnBrk="1" fontAlgn="auto" latinLnBrk="0" hangingPunct="1">
              <a:lnSpc>
                <a:spcPct val="100000"/>
              </a:lnSpc>
              <a:spcBef>
                <a:spcPts val="0"/>
              </a:spcBef>
              <a:spcAft>
                <a:spcPts val="675"/>
              </a:spcAft>
              <a:buClr>
                <a:srgbClr val="6FACDE"/>
              </a:buClr>
              <a:buSzTx/>
              <a:buFont typeface="+mj-lt"/>
              <a:buAutoNum type="alphaUcPeriod"/>
              <a:tabLst/>
              <a:defRPr kumimoji="0" lang="en-US" sz="1350" b="0" i="0" u="none" strike="noStrike" kern="1200" cap="none" spc="0" normalizeH="0" baseline="0" noProof="0" dirty="0" smtClean="0">
                <a:ln>
                  <a:noFill/>
                </a:ln>
                <a:solidFill>
                  <a:srgbClr val="535353"/>
                </a:solidFill>
                <a:effectLst/>
                <a:uLnTx/>
                <a:uFillTx/>
                <a:latin typeface="+mn-lt"/>
                <a:ea typeface="+mn-ea"/>
                <a:cs typeface="Times New Roman"/>
              </a:defRPr>
            </a:lvl2pPr>
            <a:lvl3pPr marL="858441" marR="0" indent="-259556" algn="l" defTabSz="342900" rtl="0" eaLnBrk="1" fontAlgn="auto" latinLnBrk="0" hangingPunct="1">
              <a:lnSpc>
                <a:spcPct val="100000"/>
              </a:lnSpc>
              <a:spcBef>
                <a:spcPts val="0"/>
              </a:spcBef>
              <a:spcAft>
                <a:spcPts val="675"/>
              </a:spcAft>
              <a:buClr>
                <a:srgbClr val="6FACDE"/>
              </a:buClr>
              <a:buSzTx/>
              <a:buFont typeface="+mj-lt"/>
              <a:buAutoNum type="arabicPeriod"/>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112044" marR="0" indent="-255985" algn="l" defTabSz="342900" rtl="0" eaLnBrk="1" fontAlgn="auto" latinLnBrk="0" hangingPunct="1">
              <a:lnSpc>
                <a:spcPct val="100000"/>
              </a:lnSpc>
              <a:spcBef>
                <a:spcPts val="0"/>
              </a:spcBef>
              <a:spcAft>
                <a:spcPts val="675"/>
              </a:spcAft>
              <a:buClr>
                <a:srgbClr val="6FACDE"/>
              </a:buClr>
              <a:buSzTx/>
              <a:buFont typeface="+mj-lt"/>
              <a:buAutoNum type="alphaLcParenR"/>
              <a:tabLst/>
              <a:defRPr kumimoji="0" lang="en-US" sz="12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371600" marR="0" indent="-259556" algn="l" defTabSz="342900" rtl="0" eaLnBrk="1" fontAlgn="auto" latinLnBrk="0" hangingPunct="1">
              <a:lnSpc>
                <a:spcPct val="100000"/>
              </a:lnSpc>
              <a:spcBef>
                <a:spcPts val="0"/>
              </a:spcBef>
              <a:spcAft>
                <a:spcPts val="675"/>
              </a:spcAft>
              <a:buClr>
                <a:srgbClr val="6FACDE"/>
              </a:buClr>
              <a:buSzTx/>
              <a:buFont typeface="+mj-lt"/>
              <a:buAutoNum type="romanLcPeriod"/>
              <a:tabLst/>
              <a:defRPr kumimoji="0" lang="en-US" sz="12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kumimoji="0" lang="en-US" sz="1200" b="0" i="0" u="none" strike="noStrike" kern="1200" cap="none" spc="0" normalizeH="0" baseline="0" noProof="0" dirty="0">
              <a:ln>
                <a:noFill/>
              </a:ln>
              <a:solidFill>
                <a:srgbClr val="535353"/>
              </a:solidFill>
              <a:effectLst/>
              <a:uLnTx/>
              <a:uFillTx/>
              <a:latin typeface="+mn-lt"/>
              <a:ea typeface="+mn-ea"/>
              <a:cs typeface="Times New Roman"/>
            </a:endParaRPr>
          </a:p>
        </p:txBody>
      </p:sp>
      <p:sp>
        <p:nvSpPr>
          <p:cNvPr id="5" name="Text Placeholder 8"/>
          <p:cNvSpPr>
            <a:spLocks noGrp="1"/>
          </p:cNvSpPr>
          <p:nvPr>
            <p:ph type="body" sz="quarter" idx="13" hasCustomPrompt="1"/>
          </p:nvPr>
        </p:nvSpPr>
        <p:spPr>
          <a:xfrm>
            <a:off x="228600" y="1234440"/>
            <a:ext cx="7772400" cy="411480"/>
          </a:xfrm>
        </p:spPr>
        <p:txBody>
          <a:bodyPr>
            <a:noAutofit/>
          </a:bodyPr>
          <a:lstStyle>
            <a:lvl1pPr marL="0" indent="0">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647502" y="1737361"/>
            <a:ext cx="4496499" cy="3572871"/>
          </a:xfrm>
        </p:spPr>
        <p:txBody>
          <a:bodyPr/>
          <a:lstStyle>
            <a:lvl1pPr marL="0" indent="0">
              <a:buNone/>
              <a:defRPr>
                <a:solidFill>
                  <a:schemeClr val="tx2"/>
                </a:solidFill>
              </a:defRPr>
            </a:lvl1pPr>
          </a:lstStyle>
          <a:p>
            <a:endParaRPr lang="en-US" dirty="0"/>
          </a:p>
        </p:txBody>
      </p:sp>
    </p:spTree>
    <p:extLst>
      <p:ext uri="{BB962C8B-B14F-4D97-AF65-F5344CB8AC3E}">
        <p14:creationId xmlns:p14="http://schemas.microsoft.com/office/powerpoint/2010/main" val="224118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w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737360"/>
            <a:ext cx="7772400" cy="4206240"/>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a:t>Click to add text</a:t>
            </a:r>
          </a:p>
        </p:txBody>
      </p:sp>
      <p:sp>
        <p:nvSpPr>
          <p:cNvPr id="5" name="Title Placeholder 1"/>
          <p:cNvSpPr>
            <a:spLocks noGrp="1"/>
          </p:cNvSpPr>
          <p:nvPr>
            <p:ph type="title"/>
          </p:nvPr>
        </p:nvSpPr>
        <p:spPr>
          <a:xfrm>
            <a:off x="228600" y="182880"/>
            <a:ext cx="603504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Tree>
    <p:extLst>
      <p:ext uri="{BB962C8B-B14F-4D97-AF65-F5344CB8AC3E}">
        <p14:creationId xmlns:p14="http://schemas.microsoft.com/office/powerpoint/2010/main" val="241848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463040"/>
            <a:ext cx="7772400" cy="448056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a:t>
            </a:r>
          </a:p>
        </p:txBody>
      </p:sp>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643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Tree>
    <p:extLst>
      <p:ext uri="{BB962C8B-B14F-4D97-AF65-F5344CB8AC3E}">
        <p14:creationId xmlns:p14="http://schemas.microsoft.com/office/powerpoint/2010/main" val="349105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89297">
              <a:tabLst/>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58199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20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Tex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normAutofit/>
          </a:bodyPr>
          <a:lstStyle>
            <a:lvl1pPr marL="0" indent="0">
              <a:buNone/>
              <a:defRPr sz="15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8" name="Content Placeholder 2"/>
          <p:cNvSpPr>
            <a:spLocks noGrp="1"/>
          </p:cNvSpPr>
          <p:nvPr>
            <p:ph idx="13" hasCustomPrompt="1"/>
          </p:nvPr>
        </p:nvSpPr>
        <p:spPr>
          <a:xfrm>
            <a:off x="4480560" y="1737360"/>
            <a:ext cx="4023360" cy="4023360"/>
          </a:xfrm>
        </p:spPr>
        <p:txBody>
          <a:bodyPr>
            <a:normAutofit/>
          </a:bodyPr>
          <a:lstStyle>
            <a:lvl1pPr marL="0" indent="0">
              <a:buNone/>
              <a:defRPr sz="15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Click to add text </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Tree>
    <p:extLst>
      <p:ext uri="{BB962C8B-B14F-4D97-AF65-F5344CB8AC3E}">
        <p14:creationId xmlns:p14="http://schemas.microsoft.com/office/powerpoint/2010/main" val="12788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w Subtitle &amp;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480560"/>
          </a:xfrm>
        </p:spPr>
        <p:txBody>
          <a:bodyPr>
            <a:normAutofit/>
          </a:bodyPr>
          <a:lstStyle>
            <a:lvl1pPr marL="0" indent="0">
              <a:buNone/>
              <a:defRPr sz="1500">
                <a:solidFill>
                  <a:schemeClr val="tx2"/>
                </a:solidFill>
              </a:defRPr>
            </a:lvl1pPr>
          </a:lstStyle>
          <a:p>
            <a:pPr lvl="0"/>
            <a:r>
              <a:rPr lang="en-US" dirty="0"/>
              <a:t>Click to add text </a:t>
            </a:r>
          </a:p>
        </p:txBody>
      </p:sp>
      <p:sp>
        <p:nvSpPr>
          <p:cNvPr id="5" name="Text Placeholder 8"/>
          <p:cNvSpPr>
            <a:spLocks noGrp="1"/>
          </p:cNvSpPr>
          <p:nvPr>
            <p:ph type="body" sz="quarter" idx="13" hasCustomPrompt="1"/>
          </p:nvPr>
        </p:nvSpPr>
        <p:spPr>
          <a:xfrm>
            <a:off x="228600" y="1234440"/>
            <a:ext cx="8229600" cy="411480"/>
          </a:xfrm>
        </p:spPr>
        <p:txBody>
          <a:bodyPr>
            <a:noAutofit/>
          </a:bodyPr>
          <a:lstStyle>
            <a:lvl1pPr marL="0" indent="0">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
        <p:nvSpPr>
          <p:cNvPr id="10" name="Picture Placeholder 9"/>
          <p:cNvSpPr>
            <a:spLocks noGrp="1"/>
          </p:cNvSpPr>
          <p:nvPr>
            <p:ph type="pic" sz="quarter" idx="14"/>
          </p:nvPr>
        </p:nvSpPr>
        <p:spPr>
          <a:xfrm>
            <a:off x="4572001" y="1737361"/>
            <a:ext cx="4572000" cy="3606426"/>
          </a:xfrm>
        </p:spPr>
        <p:txBody>
          <a:bodyPr/>
          <a:lstStyle>
            <a:lvl1pPr marL="0" indent="0">
              <a:buNone/>
              <a:defRPr>
                <a:solidFill>
                  <a:schemeClr val="tx2"/>
                </a:solidFill>
              </a:defRPr>
            </a:lvl1pPr>
          </a:lstStyle>
          <a:p>
            <a:endParaRPr lang="en-US"/>
          </a:p>
        </p:txBody>
      </p:sp>
    </p:spTree>
    <p:extLst>
      <p:ext uri="{BB962C8B-B14F-4D97-AF65-F5344CB8AC3E}">
        <p14:creationId xmlns:p14="http://schemas.microsoft.com/office/powerpoint/2010/main" val="319817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Photo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402336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90560" cy="411480"/>
          </a:xfrm>
        </p:spPr>
        <p:txBody>
          <a:bodyPr>
            <a:noAutofit/>
          </a:bodyPr>
          <a:lstStyle>
            <a:lvl1pPr marL="0" indent="0">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Tree>
    <p:extLst>
      <p:ext uri="{BB962C8B-B14F-4D97-AF65-F5344CB8AC3E}">
        <p14:creationId xmlns:p14="http://schemas.microsoft.com/office/powerpoint/2010/main" val="37730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tline w Sub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rmAutofit/>
          </a:bodyPr>
          <a:lstStyle>
            <a:lvl1pPr defTabSz="119063">
              <a:tabLst/>
              <a:defRPr>
                <a:solidFill>
                  <a:schemeClr val="accent1"/>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228600" y="1234440"/>
            <a:ext cx="7772400" cy="411480"/>
          </a:xfrm>
          <a:prstGeom prst="rect">
            <a:avLst/>
          </a:prstGeom>
        </p:spPr>
        <p:txBody>
          <a:bodyPr>
            <a:noAutofit/>
          </a:bodyPr>
          <a:lstStyle>
            <a:lvl1pPr marL="0" indent="0">
              <a:buNone/>
              <a:defRPr sz="2000" b="1">
                <a:solidFill>
                  <a:schemeClr val="accent2"/>
                </a:solidFill>
                <a:latin typeface="+mj-lt"/>
              </a:defRPr>
            </a:lvl1pPr>
          </a:lstStyle>
          <a:p>
            <a:pPr lvl="0"/>
            <a:r>
              <a:rPr lang="en-US" dirty="0"/>
              <a:t>Subtitle</a:t>
            </a:r>
          </a:p>
        </p:txBody>
      </p:sp>
      <p:sp>
        <p:nvSpPr>
          <p:cNvPr id="4" name="Text Placeholder 3"/>
          <p:cNvSpPr>
            <a:spLocks noGrp="1"/>
          </p:cNvSpPr>
          <p:nvPr>
            <p:ph type="body" sz="quarter" idx="14"/>
          </p:nvPr>
        </p:nvSpPr>
        <p:spPr>
          <a:xfrm>
            <a:off x="228600" y="1737360"/>
            <a:ext cx="7772400" cy="4185267"/>
          </a:xfrm>
        </p:spPr>
        <p:txBody>
          <a:bodyPr/>
          <a:lstStyle>
            <a:lvl1pPr marL="461963" indent="-461963">
              <a:buFont typeface="+mj-lt"/>
              <a:buAutoNum type="romanUcPeriod"/>
              <a:defRPr/>
            </a:lvl1pPr>
            <a:lvl2pPr marL="798513" indent="-336550">
              <a:buFont typeface="+mj-lt"/>
              <a:buAutoNum type="alphaUcPeriod"/>
              <a:defRPr/>
            </a:lvl2pPr>
            <a:lvl3pPr marL="1144588" indent="-344488">
              <a:buFont typeface="+mj-lt"/>
              <a:buAutoNum type="arabicPeriod"/>
              <a:defRPr/>
            </a:lvl3pPr>
            <a:lvl4pPr marL="1482725" indent="-342900">
              <a:buFont typeface="+mj-lt"/>
              <a:buAutoNum type="alphaLcParenR"/>
              <a:defRPr/>
            </a:lvl4pPr>
            <a:lvl5pPr marL="1828800" indent="-344488">
              <a:buFont typeface="+mj-lt"/>
              <a:buAutoNum type="romanLcPeriod"/>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5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Photos w Subtitle &amp;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
            <a:ext cx="5943600" cy="822960"/>
          </a:xfrm>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228600" y="1737360"/>
            <a:ext cx="4023360" cy="294961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8" name="Content Placeholder 2"/>
          <p:cNvSpPr>
            <a:spLocks noGrp="1"/>
          </p:cNvSpPr>
          <p:nvPr>
            <p:ph idx="13" hasCustomPrompt="1"/>
          </p:nvPr>
        </p:nvSpPr>
        <p:spPr>
          <a:xfrm>
            <a:off x="4480560" y="1737360"/>
            <a:ext cx="4023360" cy="2964172"/>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a:t>Picture</a:t>
            </a:r>
          </a:p>
        </p:txBody>
      </p:sp>
      <p:sp>
        <p:nvSpPr>
          <p:cNvPr id="7" name="Text Placeholder 8"/>
          <p:cNvSpPr>
            <a:spLocks noGrp="1"/>
          </p:cNvSpPr>
          <p:nvPr>
            <p:ph type="body" sz="quarter" idx="14" hasCustomPrompt="1"/>
          </p:nvPr>
        </p:nvSpPr>
        <p:spPr>
          <a:xfrm>
            <a:off x="228600" y="1234440"/>
            <a:ext cx="8229600" cy="411480"/>
          </a:xfrm>
        </p:spPr>
        <p:txBody>
          <a:bodyPr>
            <a:noAutofit/>
          </a:bodyPr>
          <a:lstStyle>
            <a:lvl1pPr marL="0" indent="0">
              <a:buNone/>
              <a:defRPr lang="en-US" sz="1500" b="1" kern="1200" dirty="0">
                <a:solidFill>
                  <a:schemeClr val="accent2"/>
                </a:solidFill>
                <a:latin typeface="+mj-lt"/>
                <a:ea typeface="+mn-ea"/>
                <a:cs typeface="Times New Roman"/>
              </a:defRPr>
            </a:lvl1pPr>
          </a:lstStyle>
          <a:p>
            <a:pPr marL="0" lvl="0" indent="0" algn="l" defTabSz="342900" rtl="0" eaLnBrk="1" latinLnBrk="0" hangingPunct="1">
              <a:spcBef>
                <a:spcPts val="0"/>
              </a:spcBef>
              <a:spcAft>
                <a:spcPts val="675"/>
              </a:spcAft>
              <a:buClr>
                <a:schemeClr val="accent2"/>
              </a:buClr>
              <a:buFont typeface="Arial"/>
              <a:buNone/>
            </a:pPr>
            <a:r>
              <a:rPr lang="en-US" dirty="0"/>
              <a:t>Subtitle</a:t>
            </a:r>
          </a:p>
        </p:txBody>
      </p:sp>
      <p:sp>
        <p:nvSpPr>
          <p:cNvPr id="5" name="Text Placeholder 4"/>
          <p:cNvSpPr>
            <a:spLocks noGrp="1"/>
          </p:cNvSpPr>
          <p:nvPr>
            <p:ph type="body" sz="quarter" idx="15"/>
          </p:nvPr>
        </p:nvSpPr>
        <p:spPr>
          <a:xfrm>
            <a:off x="228600" y="4858869"/>
            <a:ext cx="4023360" cy="758410"/>
          </a:xfrm>
        </p:spPr>
        <p:txBody>
          <a:bodyPr>
            <a:normAutofit/>
          </a:bodyPr>
          <a:lstStyle>
            <a:lvl1pPr marL="0" indent="0">
              <a:buNone/>
              <a:defRPr sz="1350"/>
            </a:lvl1pPr>
          </a:lstStyle>
          <a:p>
            <a:pPr lvl="0"/>
            <a:r>
              <a:rPr lang="en-US" dirty="0"/>
              <a:t>Click to edit Master text styles</a:t>
            </a:r>
          </a:p>
        </p:txBody>
      </p:sp>
      <p:sp>
        <p:nvSpPr>
          <p:cNvPr id="9" name="Text Placeholder 4"/>
          <p:cNvSpPr>
            <a:spLocks noGrp="1"/>
          </p:cNvSpPr>
          <p:nvPr>
            <p:ph type="body" sz="quarter" idx="16"/>
          </p:nvPr>
        </p:nvSpPr>
        <p:spPr>
          <a:xfrm>
            <a:off x="4480560" y="4858869"/>
            <a:ext cx="4023360" cy="762154"/>
          </a:xfrm>
        </p:spPr>
        <p:txBody>
          <a:bodyPr>
            <a:normAutofit/>
          </a:bodyPr>
          <a:lstStyle>
            <a:lvl1pPr marL="0" indent="0">
              <a:buNone/>
              <a:defRPr sz="1350"/>
            </a:lvl1pPr>
          </a:lstStyle>
          <a:p>
            <a:pPr lvl="0"/>
            <a:r>
              <a:rPr lang="en-US" dirty="0"/>
              <a:t>Click to edit Master text styles</a:t>
            </a:r>
          </a:p>
        </p:txBody>
      </p:sp>
    </p:spTree>
    <p:extLst>
      <p:ext uri="{BB962C8B-B14F-4D97-AF65-F5344CB8AC3E}">
        <p14:creationId xmlns:p14="http://schemas.microsoft.com/office/powerpoint/2010/main" val="169792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14400" y="6251575"/>
            <a:ext cx="1981200" cy="457200"/>
          </a:xfrm>
          <a:prstGeom prst="rect">
            <a:avLst/>
          </a:prstGeom>
        </p:spPr>
        <p:txBody>
          <a:bodyPr/>
          <a:lstStyle>
            <a:lvl1pPr>
              <a:defRPr/>
            </a:lvl1pPr>
          </a:lstStyle>
          <a:p>
            <a:endParaRPr lang="en-US" altLang="en-US"/>
          </a:p>
        </p:txBody>
      </p:sp>
      <p:sp>
        <p:nvSpPr>
          <p:cNvPr id="4" name="Footer Placeholder 3"/>
          <p:cNvSpPr>
            <a:spLocks noGrp="1"/>
          </p:cNvSpPr>
          <p:nvPr>
            <p:ph type="ftr" sz="quarter" idx="11"/>
          </p:nvPr>
        </p:nvSpPr>
        <p:spPr>
          <a:xfrm>
            <a:off x="3352800" y="6248400"/>
            <a:ext cx="2971800" cy="457200"/>
          </a:xfrm>
          <a:prstGeom prst="rect">
            <a:avLst/>
          </a:prstGeom>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66BA29A-3BA6-42EC-81A6-0E60E38F5F41}" type="slidenum">
              <a:rPr lang="en-US" altLang="en-US"/>
              <a:pPr/>
              <a:t>‹#›</a:t>
            </a:fld>
            <a:endParaRPr lang="en-US" altLang="en-US"/>
          </a:p>
        </p:txBody>
      </p:sp>
      <p:pic>
        <p:nvPicPr>
          <p:cNvPr id="6" name="Picture 5"/>
          <p:cNvPicPr>
            <a:picLocks noChangeAspect="1"/>
          </p:cNvPicPr>
          <p:nvPr userDrawn="1"/>
        </p:nvPicPr>
        <p:blipFill>
          <a:blip r:embed="rId2"/>
          <a:stretch>
            <a:fillRect/>
          </a:stretch>
        </p:blipFill>
        <p:spPr>
          <a:xfrm>
            <a:off x="1" y="56686"/>
            <a:ext cx="6619740" cy="4395461"/>
          </a:xfrm>
          <a:prstGeom prst="rect">
            <a:avLst/>
          </a:prstGeom>
          <a:noFill/>
          <a:effectLst>
            <a:glow rad="127000">
              <a:schemeClr val="accent1"/>
            </a:glow>
            <a:outerShdw blurRad="723900" dir="5400000" algn="ctr" rotWithShape="0">
              <a:srgbClr val="000000">
                <a:alpha val="19000"/>
              </a:srgbClr>
            </a:outerShdw>
            <a:reflection stA="74000" endPos="65000" dir="5400000" sy="-100000" algn="bl" rotWithShape="0"/>
          </a:effectLst>
        </p:spPr>
      </p:pic>
    </p:spTree>
    <p:extLst>
      <p:ext uri="{BB962C8B-B14F-4D97-AF65-F5344CB8AC3E}">
        <p14:creationId xmlns:p14="http://schemas.microsoft.com/office/powerpoint/2010/main" val="119265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39433"/>
            <a:ext cx="8686800" cy="4244199"/>
          </a:xfrm>
          <a:prstGeom prst="rect">
            <a:avLst/>
          </a:prstGeom>
        </p:spPr>
        <p:txBody>
          <a:bodyPr/>
          <a:lstStyle>
            <a:lvl1pPr>
              <a:defRPr>
                <a:solidFill>
                  <a:srgbClr val="00263E"/>
                </a:solidFill>
              </a:defRPr>
            </a:lvl1pPr>
            <a:lvl2pPr>
              <a:defRPr>
                <a:solidFill>
                  <a:srgbClr val="00263E"/>
                </a:solidFill>
              </a:defRPr>
            </a:lvl2pPr>
            <a:lvl3pPr>
              <a:defRPr>
                <a:solidFill>
                  <a:srgbClr val="00263E"/>
                </a:solidFill>
              </a:defRPr>
            </a:lvl3pPr>
            <a:lvl4pPr>
              <a:defRPr>
                <a:solidFill>
                  <a:srgbClr val="00263E"/>
                </a:solidFill>
              </a:defRPr>
            </a:lvl4pPr>
            <a:lvl5pPr>
              <a:defRPr>
                <a:solidFill>
                  <a:srgbClr val="00263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362910" y="6356352"/>
            <a:ext cx="323890" cy="365125"/>
          </a:xfrm>
          <a:prstGeom prst="rect">
            <a:avLst/>
          </a:prstGeom>
        </p:spPr>
        <p:txBody>
          <a:bodyPr/>
          <a:lstStyle/>
          <a:p>
            <a:fld id="{21AD668D-0247-144D-B5E3-BB8B09021D3D}" type="slidenum">
              <a:rPr lang="en-US" smtClean="0"/>
              <a:pPr/>
              <a:t>‹#›</a:t>
            </a:fld>
            <a:endParaRPr lang="en-US"/>
          </a:p>
        </p:txBody>
      </p:sp>
      <p:sp>
        <p:nvSpPr>
          <p:cNvPr id="5" name="Title Placeholder 1"/>
          <p:cNvSpPr>
            <a:spLocks noGrp="1"/>
          </p:cNvSpPr>
          <p:nvPr>
            <p:ph type="title"/>
          </p:nvPr>
        </p:nvSpPr>
        <p:spPr>
          <a:xfrm>
            <a:off x="457200" y="274639"/>
            <a:ext cx="8686800" cy="1128861"/>
          </a:xfrm>
          <a:prstGeom prst="rect">
            <a:avLst/>
          </a:prstGeom>
        </p:spPr>
        <p:txBody>
          <a:bodyPr vert="horz" lIns="91440" tIns="45720" rIns="91440" bIns="45720" rtlCol="0" anchor="b" anchorCtr="0">
            <a:normAutofit/>
          </a:bodyPr>
          <a:lstStyle>
            <a:lvl1pPr defTabSz="89297">
              <a:tabLst/>
              <a:defRPr>
                <a:solidFill>
                  <a:srgbClr val="666666"/>
                </a:solidFill>
              </a:defRPr>
            </a:lvl1pPr>
          </a:lstStyle>
          <a:p>
            <a:r>
              <a:rPr lang="en-US" dirty="0"/>
              <a:t>Click to edit Master title style</a:t>
            </a:r>
          </a:p>
        </p:txBody>
      </p:sp>
      <p:sp>
        <p:nvSpPr>
          <p:cNvPr id="7" name="Text Placeholder 8"/>
          <p:cNvSpPr>
            <a:spLocks noGrp="1"/>
          </p:cNvSpPr>
          <p:nvPr>
            <p:ph type="body" sz="quarter" idx="13" hasCustomPrompt="1"/>
          </p:nvPr>
        </p:nvSpPr>
        <p:spPr>
          <a:xfrm>
            <a:off x="457200" y="1419100"/>
            <a:ext cx="8229600" cy="322262"/>
          </a:xfrm>
          <a:prstGeom prst="rect">
            <a:avLst/>
          </a:prstGeom>
        </p:spPr>
        <p:txBody>
          <a:bodyPr>
            <a:noAutofit/>
          </a:bodyPr>
          <a:lstStyle>
            <a:lvl1pPr>
              <a:buNone/>
              <a:defRPr sz="1350">
                <a:solidFill>
                  <a:srgbClr val="EA7600"/>
                </a:solidFill>
                <a:latin typeface="+mj-lt"/>
              </a:defRPr>
            </a:lvl1pPr>
          </a:lstStyle>
          <a:p>
            <a:pPr lvl="0"/>
            <a:r>
              <a:rPr lang="en-US" dirty="0"/>
              <a:t>SUBTITLE</a:t>
            </a:r>
          </a:p>
        </p:txBody>
      </p:sp>
    </p:spTree>
    <p:extLst>
      <p:ext uri="{BB962C8B-B14F-4D97-AF65-F5344CB8AC3E}">
        <p14:creationId xmlns:p14="http://schemas.microsoft.com/office/powerpoint/2010/main" val="37344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315B91-9EB2-4404-8C74-535525706EA9}" type="slidenum">
              <a:rPr lang="en-US" altLang="en-US"/>
              <a:pPr>
                <a:defRPr/>
              </a:pPr>
              <a:t>‹#›</a:t>
            </a:fld>
            <a:endParaRPr lang="en-US" altLang="en-US"/>
          </a:p>
        </p:txBody>
      </p:sp>
    </p:spTree>
    <p:extLst>
      <p:ext uri="{BB962C8B-B14F-4D97-AF65-F5344CB8AC3E}">
        <p14:creationId xmlns:p14="http://schemas.microsoft.com/office/powerpoint/2010/main" val="189280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1.emf"/><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8.xml"/><Relationship Id="rId7"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10" Type="http://schemas.openxmlformats.org/officeDocument/2006/relationships/image" Target="../media/image9.png"/><Relationship Id="rId4" Type="http://schemas.openxmlformats.org/officeDocument/2006/relationships/slideLayout" Target="../slideLayouts/slideLayout66.xml"/><Relationship Id="rId9"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1.emf"/><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3"/>
          <a:stretch>
            <a:fillRect/>
          </a:stretch>
        </p:blipFill>
        <p:spPr>
          <a:xfrm>
            <a:off x="3992475" y="5486187"/>
            <a:ext cx="5163169" cy="1382333"/>
          </a:xfrm>
          <a:prstGeom prst="rect">
            <a:avLst/>
          </a:prstGeom>
        </p:spPr>
      </p:pic>
      <p:sp>
        <p:nvSpPr>
          <p:cNvPr id="2"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228600" y="1463040"/>
            <a:ext cx="7772400" cy="44805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60191" y="15938"/>
            <a:ext cx="2335185" cy="1114245"/>
          </a:xfrm>
          <a:prstGeom prst="rect">
            <a:avLst/>
          </a:prstGeom>
        </p:spPr>
      </p:pic>
      <p:sp>
        <p:nvSpPr>
          <p:cNvPr id="12" name="Text Placeholder 6"/>
          <p:cNvSpPr txBox="1">
            <a:spLocks/>
          </p:cNvSpPr>
          <p:nvPr userDrawn="1"/>
        </p:nvSpPr>
        <p:spPr>
          <a:xfrm>
            <a:off x="8077200" y="6553200"/>
            <a:ext cx="737948" cy="301752"/>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fld id="{A693E131-0D16-45FB-88DE-8C60A1B179D3}" type="slidenum">
              <a:rPr lang="en-US" sz="800" smtClean="0">
                <a:solidFill>
                  <a:schemeClr val="bg1"/>
                </a:solidFill>
              </a:rPr>
              <a:t>‹#›</a:t>
            </a:fld>
            <a:endParaRPr lang="en-US" sz="800" dirty="0">
              <a:solidFill>
                <a:schemeClr val="bg1"/>
              </a:solidFill>
            </a:endParaRPr>
          </a:p>
        </p:txBody>
      </p:sp>
      <p:sp>
        <p:nvSpPr>
          <p:cNvPr id="13"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a:solidFill>
                  <a:schemeClr val="bg1">
                    <a:lumMod val="75000"/>
                  </a:schemeClr>
                </a:solidFill>
                <a:latin typeface="+mj-lt"/>
                <a:ea typeface="+mn-ea"/>
                <a:cs typeface="+mn-cs"/>
              </a:rPr>
              <a:t>©2018 ARTHUR J. GALLAGHER &amp; CO.  |  AJG.COM</a:t>
            </a:r>
          </a:p>
        </p:txBody>
      </p:sp>
    </p:spTree>
    <p:extLst>
      <p:ext uri="{BB962C8B-B14F-4D97-AF65-F5344CB8AC3E}">
        <p14:creationId xmlns:p14="http://schemas.microsoft.com/office/powerpoint/2010/main" val="3095045257"/>
      </p:ext>
    </p:extLst>
  </p:cSld>
  <p:clrMap bg1="lt1" tx1="dk1" bg2="lt2" tx2="dk2" accent1="accent1" accent2="accent2" accent3="accent3" accent4="accent4" accent5="accent5" accent6="accent6" hlink="hlink" folHlink="folHlink"/>
  <p:sldLayoutIdLst>
    <p:sldLayoutId id="2147483796" r:id="rId1"/>
    <p:sldLayoutId id="2147483821" r:id="rId2"/>
    <p:sldLayoutId id="2147483822" r:id="rId3"/>
    <p:sldLayoutId id="2147483823" r:id="rId4"/>
    <p:sldLayoutId id="2147483832" r:id="rId5"/>
    <p:sldLayoutId id="2147483849" r:id="rId6"/>
    <p:sldLayoutId id="2147483802" r:id="rId7"/>
    <p:sldLayoutId id="2147483803" r:id="rId8"/>
    <p:sldLayoutId id="2147483834" r:id="rId9"/>
    <p:sldLayoutId id="2147483835" r:id="rId10"/>
    <p:sldLayoutId id="2147483836" r:id="rId11"/>
    <p:sldLayoutId id="2147483837" r:id="rId12"/>
    <p:sldLayoutId id="2147483827" r:id="rId13"/>
    <p:sldLayoutId id="2147483828" r:id="rId14"/>
    <p:sldLayoutId id="2147483839" r:id="rId15"/>
    <p:sldLayoutId id="2147483838" r:id="rId16"/>
    <p:sldLayoutId id="2147483852" r:id="rId17"/>
    <p:sldLayoutId id="2147483829" r:id="rId18"/>
    <p:sldLayoutId id="2147483830" r:id="rId19"/>
    <p:sldLayoutId id="2147483831" r:id="rId20"/>
    <p:sldLayoutId id="2147483840"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3000"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6"/>
          <a:stretch>
            <a:fillRect/>
          </a:stretch>
        </p:blipFill>
        <p:spPr>
          <a:xfrm>
            <a:off x="3992475" y="5486187"/>
            <a:ext cx="5163169" cy="1382333"/>
          </a:xfrm>
          <a:prstGeom prst="rect">
            <a:avLst/>
          </a:prstGeom>
        </p:spPr>
      </p:pic>
      <p:sp>
        <p:nvSpPr>
          <p:cNvPr id="2"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228600" y="1463040"/>
            <a:ext cx="7772400" cy="44805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255713" lvl="4" indent="-223838" algn="l" defTabSz="457200" rtl="0" eaLnBrk="1" latinLnBrk="0" hangingPunct="1">
              <a:spcBef>
                <a:spcPct val="20000"/>
              </a:spcBef>
              <a:buClr>
                <a:schemeClr val="accent2"/>
              </a:buClr>
              <a:buFont typeface="Arial"/>
              <a:buChar char="–"/>
            </a:pPr>
            <a:r>
              <a:rPr lang="en-US" dirty="0"/>
              <a:t>Fifth level</a:t>
            </a:r>
          </a:p>
        </p:txBody>
      </p:sp>
      <p:pic>
        <p:nvPicPr>
          <p:cNvPr id="21" name="Picture 2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60191" y="15938"/>
            <a:ext cx="2335185" cy="1114245"/>
          </a:xfrm>
          <a:prstGeom prst="rect">
            <a:avLst/>
          </a:prstGeom>
        </p:spPr>
      </p:pic>
      <p:sp>
        <p:nvSpPr>
          <p:cNvPr id="12" name="Text Placeholder 6"/>
          <p:cNvSpPr txBox="1">
            <a:spLocks/>
          </p:cNvSpPr>
          <p:nvPr userDrawn="1"/>
        </p:nvSpPr>
        <p:spPr>
          <a:xfrm>
            <a:off x="8077200" y="6553200"/>
            <a:ext cx="737948" cy="301752"/>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A693E131-0D16-45FB-88DE-8C60A1B179D3}" type="slidenum">
              <a:rPr sz="800">
                <a:solidFill>
                  <a:srgbClr val="FFFFFF"/>
                </a:solidFill>
              </a:rPr>
              <a:pPr>
                <a:defRPr/>
              </a:pPr>
              <a:t>‹#›</a:t>
            </a:fld>
            <a:endParaRPr sz="800" dirty="0">
              <a:solidFill>
                <a:srgbClr val="FFFFFF"/>
              </a:solidFill>
            </a:endParaRPr>
          </a:p>
        </p:txBody>
      </p:sp>
      <p:sp>
        <p:nvSpPr>
          <p:cNvPr id="13" name="Text Placeholder 6"/>
          <p:cNvSpPr txBox="1">
            <a:spLocks/>
          </p:cNvSpPr>
          <p:nvPr userDrawn="1"/>
        </p:nvSpPr>
        <p:spPr>
          <a:xfrm>
            <a:off x="228600" y="6553200"/>
            <a:ext cx="3759383" cy="3048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600" dirty="0">
                <a:solidFill>
                  <a:srgbClr val="FFFFFF">
                    <a:lumMod val="75000"/>
                  </a:srgbClr>
                </a:solidFill>
              </a:rPr>
              <a:t>©2018 ARTHUR J. GALLAGHER &amp; CO.  |  AJG.COM</a:t>
            </a:r>
          </a:p>
        </p:txBody>
      </p:sp>
    </p:spTree>
    <p:extLst>
      <p:ext uri="{BB962C8B-B14F-4D97-AF65-F5344CB8AC3E}">
        <p14:creationId xmlns:p14="http://schemas.microsoft.com/office/powerpoint/2010/main" val="3463928843"/>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3000"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900"/>
        </a:spcAft>
        <a:buClr>
          <a:schemeClr val="accent2"/>
        </a:buClr>
        <a:buFont typeface="Arial"/>
        <a:buChar char="•"/>
        <a:defRPr sz="20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8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6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6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6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descr="globe2b.png"/>
          <p:cNvPicPr>
            <a:picLocks noChangeAspect="1"/>
          </p:cNvPicPr>
          <p:nvPr/>
        </p:nvPicPr>
        <p:blipFill>
          <a:blip r:embed="rId8">
            <a:lum contrast="-100000"/>
          </a:blip>
          <a:srcRect l="40963" t="15909" b="43773"/>
          <a:stretch>
            <a:fillRect/>
          </a:stretch>
        </p:blipFill>
        <p:spPr>
          <a:xfrm rot="10800000">
            <a:off x="6015105" y="0"/>
            <a:ext cx="3128895" cy="2764970"/>
          </a:xfrm>
          <a:prstGeom prst="rect">
            <a:avLst/>
          </a:prstGeom>
        </p:spPr>
      </p:pic>
      <p:sp>
        <p:nvSpPr>
          <p:cNvPr id="2" name="Title Placeholder 1"/>
          <p:cNvSpPr>
            <a:spLocks noGrp="1"/>
          </p:cNvSpPr>
          <p:nvPr>
            <p:ph type="title"/>
          </p:nvPr>
        </p:nvSpPr>
        <p:spPr>
          <a:xfrm>
            <a:off x="457200" y="274637"/>
            <a:ext cx="8229600" cy="1128861"/>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1839431"/>
            <a:ext cx="8229600" cy="4244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62909" y="6356350"/>
            <a:ext cx="323890" cy="365125"/>
          </a:xfrm>
          <a:prstGeom prst="rect">
            <a:avLst/>
          </a:prstGeom>
        </p:spPr>
        <p:txBody>
          <a:bodyPr vert="horz" lIns="91440" tIns="45720" rIns="91440" bIns="45720" rtlCol="0" anchor="ctr"/>
          <a:lstStyle>
            <a:lvl1pPr algn="r">
              <a:defRPr sz="800">
                <a:solidFill>
                  <a:srgbClr val="EA7600"/>
                </a:solidFill>
              </a:defRPr>
            </a:lvl1pPr>
          </a:lstStyle>
          <a:p>
            <a:fld id="{21AD668D-0247-144D-B5E3-BB8B09021D3D}" type="slidenum">
              <a:rPr lang="en-US" smtClean="0"/>
              <a:pPr/>
              <a:t>‹#›</a:t>
            </a:fld>
            <a:endParaRPr lang="en-US" dirty="0"/>
          </a:p>
        </p:txBody>
      </p:sp>
      <p:sp>
        <p:nvSpPr>
          <p:cNvPr id="8" name="Text Placeholder 6"/>
          <p:cNvSpPr txBox="1">
            <a:spLocks/>
          </p:cNvSpPr>
          <p:nvPr/>
        </p:nvSpPr>
        <p:spPr>
          <a:xfrm>
            <a:off x="4603568" y="6356350"/>
            <a:ext cx="3759382"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dirty="0">
                <a:solidFill>
                  <a:srgbClr val="00263E">
                    <a:tint val="75000"/>
                  </a:srgbClr>
                </a:solidFill>
              </a:rPr>
              <a:t> © 2015 </a:t>
            </a:r>
            <a:r>
              <a:rPr lang="en-US" baseline="0" dirty="0">
                <a:solidFill>
                  <a:srgbClr val="00263E">
                    <a:tint val="75000"/>
                  </a:srgbClr>
                </a:solidFill>
              </a:rPr>
              <a:t>ARTHUR</a:t>
            </a:r>
            <a:r>
              <a:rPr lang="en-US" dirty="0">
                <a:solidFill>
                  <a:srgbClr val="00263E">
                    <a:tint val="75000"/>
                  </a:srgbClr>
                </a:solidFill>
              </a:rPr>
              <a:t> J. GALLAGHER &amp; CO.</a:t>
            </a:r>
            <a:r>
              <a:rPr lang="en-US" baseline="0" dirty="0">
                <a:solidFill>
                  <a:srgbClr val="00263E">
                    <a:tint val="75000"/>
                  </a:srgbClr>
                </a:solidFill>
              </a:rPr>
              <a:t> </a:t>
            </a:r>
            <a:r>
              <a:rPr lang="en-US" dirty="0">
                <a:solidFill>
                  <a:srgbClr val="00263E">
                    <a:tint val="75000"/>
                  </a:srgbClr>
                </a:solidFill>
              </a:rPr>
              <a:t>|</a:t>
            </a:r>
            <a:r>
              <a:rPr lang="en-US" baseline="0" dirty="0">
                <a:solidFill>
                  <a:srgbClr val="00263E">
                    <a:tint val="75000"/>
                  </a:srgbClr>
                </a:solidFill>
              </a:rPr>
              <a:t> </a:t>
            </a:r>
            <a:r>
              <a:rPr dirty="0">
                <a:solidFill>
                  <a:srgbClr val="00263E">
                    <a:tint val="75000"/>
                  </a:srgbClr>
                </a:solidFill>
              </a:rPr>
              <a:t>BUSINESS WITHOUT BARRIERS™</a:t>
            </a:r>
          </a:p>
        </p:txBody>
      </p:sp>
      <p:pic>
        <p:nvPicPr>
          <p:cNvPr id="10" name="Picture 9" descr="Orange-Marker-Line.png"/>
          <p:cNvPicPr>
            <a:picLocks/>
          </p:cNvPicPr>
          <p:nvPr/>
        </p:nvPicPr>
        <p:blipFill>
          <a:blip r:embed="rId9"/>
          <a:stretch>
            <a:fillRect/>
          </a:stretch>
        </p:blipFill>
        <p:spPr>
          <a:xfrm>
            <a:off x="0" y="6812280"/>
            <a:ext cx="9144000" cy="45720"/>
          </a:xfrm>
          <a:prstGeom prst="rect">
            <a:avLst/>
          </a:prstGeom>
          <a:effectLst>
            <a:outerShdw blurRad="50800" dist="38100" dir="16200000" rotWithShape="0">
              <a:prstClr val="black">
                <a:alpha val="40000"/>
              </a:prstClr>
            </a:outerShdw>
          </a:effectLst>
        </p:spPr>
      </p:pic>
      <p:sp>
        <p:nvSpPr>
          <p:cNvPr id="4" name="Rectangle 3"/>
          <p:cNvSpPr/>
          <p:nvPr/>
        </p:nvSpPr>
        <p:spPr>
          <a:xfrm>
            <a:off x="231016" y="6446579"/>
            <a:ext cx="452368" cy="184666"/>
          </a:xfrm>
          <a:prstGeom prst="rect">
            <a:avLst/>
          </a:prstGeom>
        </p:spPr>
        <p:txBody>
          <a:bodyPr wrap="none">
            <a:spAutoFit/>
          </a:bodyPr>
          <a:lstStyle/>
          <a:p>
            <a:r>
              <a:rPr lang="en-US" sz="600" dirty="0">
                <a:solidFill>
                  <a:srgbClr val="00263E">
                    <a:tint val="75000"/>
                  </a:srgbClr>
                </a:solidFill>
              </a:rPr>
              <a:t>26112K</a:t>
            </a:r>
            <a:endParaRPr lang="en-US" sz="600" dirty="0"/>
          </a:p>
        </p:txBody>
      </p:sp>
    </p:spTree>
    <p:extLst>
      <p:ext uri="{BB962C8B-B14F-4D97-AF65-F5344CB8AC3E}">
        <p14:creationId xmlns:p14="http://schemas.microsoft.com/office/powerpoint/2010/main" val="4011961234"/>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4400" kern="1200">
          <a:solidFill>
            <a:srgbClr val="666666"/>
          </a:solidFill>
          <a:latin typeface="+mj-lt"/>
          <a:ea typeface="+mj-ea"/>
          <a:cs typeface="+mj-cs"/>
        </a:defRPr>
      </a:lvl1pPr>
    </p:titleStyle>
    <p:bodyStyle>
      <a:lvl1pPr marL="228600" indent="-228600" algn="l" defTabSz="457200" rtl="0" eaLnBrk="1" latinLnBrk="0" hangingPunct="1">
        <a:spcBef>
          <a:spcPct val="20000"/>
        </a:spcBef>
        <a:buFont typeface="Arial"/>
        <a:buChar char="•"/>
        <a:defRPr sz="2600" kern="1200">
          <a:solidFill>
            <a:srgbClr val="00263E"/>
          </a:solidFill>
          <a:latin typeface="Times New Roman"/>
          <a:ea typeface="+mn-ea"/>
          <a:cs typeface="Times New Roman"/>
        </a:defRPr>
      </a:lvl1pPr>
      <a:lvl2pPr marL="685800" indent="-228600" algn="l" defTabSz="457200" rtl="0" eaLnBrk="1" latinLnBrk="0" hangingPunct="1">
        <a:spcBef>
          <a:spcPct val="20000"/>
        </a:spcBef>
        <a:buFont typeface="Wingdings" panose="05000000000000000000" pitchFamily="2" charset="2"/>
        <a:buChar char="§"/>
        <a:defRPr sz="2400" kern="1200">
          <a:solidFill>
            <a:srgbClr val="00263E"/>
          </a:solidFill>
          <a:latin typeface="Times New Roman"/>
          <a:ea typeface="+mn-ea"/>
          <a:cs typeface="Times New Roman"/>
        </a:defRPr>
      </a:lvl2pPr>
      <a:lvl3pPr marL="1031875" indent="-230188" algn="l" defTabSz="457200" rtl="0" eaLnBrk="1" latinLnBrk="0" hangingPunct="1">
        <a:spcBef>
          <a:spcPct val="20000"/>
        </a:spcBef>
        <a:buFont typeface="Arial"/>
        <a:buChar char="•"/>
        <a:defRPr sz="2200" kern="1200">
          <a:solidFill>
            <a:srgbClr val="00263E"/>
          </a:solidFill>
          <a:latin typeface="Times New Roman"/>
          <a:ea typeface="+mn-ea"/>
          <a:cs typeface="Times New Roman"/>
        </a:defRPr>
      </a:lvl3pPr>
      <a:lvl4pPr marL="1255713" indent="-223838" algn="l" defTabSz="457200" rtl="0" eaLnBrk="1" latinLnBrk="0" hangingPunct="1">
        <a:spcBef>
          <a:spcPct val="20000"/>
        </a:spcBef>
        <a:buFont typeface="Arial"/>
        <a:buChar char="–"/>
        <a:defRPr sz="2000" kern="1200">
          <a:solidFill>
            <a:srgbClr val="00263E"/>
          </a:solidFill>
          <a:latin typeface="Times New Roman"/>
          <a:ea typeface="+mn-ea"/>
          <a:cs typeface="Times New Roman"/>
        </a:defRPr>
      </a:lvl4pPr>
      <a:lvl5pPr marL="1485900" indent="-230188" algn="l" defTabSz="457200" rtl="0" eaLnBrk="1" latinLnBrk="0" hangingPunct="1">
        <a:spcBef>
          <a:spcPct val="20000"/>
        </a:spcBef>
        <a:buFont typeface="Arial"/>
        <a:buChar char="»"/>
        <a:defRPr sz="2000" kern="1200">
          <a:solidFill>
            <a:srgbClr val="00263E"/>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989B0A9-D05A-4388-AED6-382E7AC77556}" type="datetime1">
              <a:rPr lang="en-US" smtClean="0"/>
              <a:t>12/14/2023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PPT-001-04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6505766-5B6C-4F1A-8C25-C2D7CC6A3889}" type="slidenum">
              <a:rPr lang="en-US"/>
              <a:pPr>
                <a:defRPr/>
              </a:pPr>
              <a:t>‹#›</a:t>
            </a:fld>
            <a:endParaRPr lang="en-US"/>
          </a:p>
        </p:txBody>
      </p:sp>
    </p:spTree>
    <p:extLst>
      <p:ext uri="{BB962C8B-B14F-4D97-AF65-F5344CB8AC3E}">
        <p14:creationId xmlns:p14="http://schemas.microsoft.com/office/powerpoint/2010/main" val="1130567829"/>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hf hd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descr="globe2b.png"/>
          <p:cNvPicPr>
            <a:picLocks noChangeAspect="1"/>
          </p:cNvPicPr>
          <p:nvPr/>
        </p:nvPicPr>
        <p:blipFill>
          <a:blip r:embed="rId9">
            <a:lum contrast="-100000"/>
          </a:blip>
          <a:srcRect l="40963" t="15909" b="43773"/>
          <a:stretch>
            <a:fillRect/>
          </a:stretch>
        </p:blipFill>
        <p:spPr>
          <a:xfrm rot="10800000">
            <a:off x="6015105" y="0"/>
            <a:ext cx="3128895" cy="2764970"/>
          </a:xfrm>
          <a:prstGeom prst="rect">
            <a:avLst/>
          </a:prstGeom>
        </p:spPr>
      </p:pic>
      <p:sp>
        <p:nvSpPr>
          <p:cNvPr id="2" name="Title Placeholder 1"/>
          <p:cNvSpPr>
            <a:spLocks noGrp="1"/>
          </p:cNvSpPr>
          <p:nvPr>
            <p:ph type="title"/>
          </p:nvPr>
        </p:nvSpPr>
        <p:spPr>
          <a:xfrm>
            <a:off x="457200" y="274637"/>
            <a:ext cx="8229600" cy="1128861"/>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457200" y="1839431"/>
            <a:ext cx="8229600" cy="42441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62909" y="6356350"/>
            <a:ext cx="323890" cy="365125"/>
          </a:xfrm>
          <a:prstGeom prst="rect">
            <a:avLst/>
          </a:prstGeom>
        </p:spPr>
        <p:txBody>
          <a:bodyPr vert="horz" lIns="91440" tIns="45720" rIns="91440" bIns="45720" rtlCol="0" anchor="ctr"/>
          <a:lstStyle>
            <a:lvl1pPr algn="r">
              <a:defRPr sz="800">
                <a:solidFill>
                  <a:srgbClr val="EA7600"/>
                </a:solidFill>
              </a:defRPr>
            </a:lvl1pPr>
          </a:lstStyle>
          <a:p>
            <a:fld id="{21AD668D-0247-144D-B5E3-BB8B09021D3D}" type="slidenum">
              <a:rPr lang="en-US" smtClean="0"/>
              <a:pPr/>
              <a:t>‹#›</a:t>
            </a:fld>
            <a:endParaRPr lang="en-US" dirty="0"/>
          </a:p>
        </p:txBody>
      </p:sp>
      <p:sp>
        <p:nvSpPr>
          <p:cNvPr id="8" name="Text Placeholder 6"/>
          <p:cNvSpPr txBox="1">
            <a:spLocks/>
          </p:cNvSpPr>
          <p:nvPr/>
        </p:nvSpPr>
        <p:spPr>
          <a:xfrm>
            <a:off x="4603568" y="6356350"/>
            <a:ext cx="3759382" cy="365125"/>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dirty="0">
                <a:solidFill>
                  <a:srgbClr val="00263E">
                    <a:tint val="75000"/>
                  </a:srgbClr>
                </a:solidFill>
              </a:rPr>
              <a:t> © 2015 </a:t>
            </a:r>
            <a:r>
              <a:rPr lang="en-US" baseline="0" dirty="0">
                <a:solidFill>
                  <a:srgbClr val="00263E">
                    <a:tint val="75000"/>
                  </a:srgbClr>
                </a:solidFill>
              </a:rPr>
              <a:t>ARTHUR</a:t>
            </a:r>
            <a:r>
              <a:rPr lang="en-US" dirty="0">
                <a:solidFill>
                  <a:srgbClr val="00263E">
                    <a:tint val="75000"/>
                  </a:srgbClr>
                </a:solidFill>
              </a:rPr>
              <a:t> J. GALLAGHER &amp; CO.</a:t>
            </a:r>
            <a:r>
              <a:rPr lang="en-US" baseline="0" dirty="0">
                <a:solidFill>
                  <a:srgbClr val="00263E">
                    <a:tint val="75000"/>
                  </a:srgbClr>
                </a:solidFill>
              </a:rPr>
              <a:t> </a:t>
            </a:r>
            <a:r>
              <a:rPr lang="en-US" dirty="0">
                <a:solidFill>
                  <a:srgbClr val="00263E">
                    <a:tint val="75000"/>
                  </a:srgbClr>
                </a:solidFill>
              </a:rPr>
              <a:t>|</a:t>
            </a:r>
            <a:r>
              <a:rPr lang="en-US" baseline="0" dirty="0">
                <a:solidFill>
                  <a:srgbClr val="00263E">
                    <a:tint val="75000"/>
                  </a:srgbClr>
                </a:solidFill>
              </a:rPr>
              <a:t> </a:t>
            </a:r>
            <a:r>
              <a:rPr dirty="0">
                <a:solidFill>
                  <a:srgbClr val="00263E">
                    <a:tint val="75000"/>
                  </a:srgbClr>
                </a:solidFill>
              </a:rPr>
              <a:t>BUSINESS WITHOUT BARRIERS™</a:t>
            </a:r>
          </a:p>
        </p:txBody>
      </p:sp>
      <p:pic>
        <p:nvPicPr>
          <p:cNvPr id="10" name="Picture 9" descr="Orange-Marker-Line.png"/>
          <p:cNvPicPr>
            <a:picLocks/>
          </p:cNvPicPr>
          <p:nvPr/>
        </p:nvPicPr>
        <p:blipFill>
          <a:blip r:embed="rId10"/>
          <a:stretch>
            <a:fillRect/>
          </a:stretch>
        </p:blipFill>
        <p:spPr>
          <a:xfrm>
            <a:off x="0" y="6812280"/>
            <a:ext cx="9144000" cy="45720"/>
          </a:xfrm>
          <a:prstGeom prst="rect">
            <a:avLst/>
          </a:prstGeom>
          <a:effectLst>
            <a:outerShdw blurRad="50800" dist="38100" dir="16200000" rotWithShape="0">
              <a:prstClr val="black">
                <a:alpha val="40000"/>
              </a:prstClr>
            </a:outerShdw>
          </a:effectLst>
        </p:spPr>
      </p:pic>
      <p:sp>
        <p:nvSpPr>
          <p:cNvPr id="4" name="Rectangle 3"/>
          <p:cNvSpPr/>
          <p:nvPr/>
        </p:nvSpPr>
        <p:spPr>
          <a:xfrm>
            <a:off x="231016" y="6446579"/>
            <a:ext cx="452368" cy="184666"/>
          </a:xfrm>
          <a:prstGeom prst="rect">
            <a:avLst/>
          </a:prstGeom>
        </p:spPr>
        <p:txBody>
          <a:bodyPr wrap="none">
            <a:spAutoFit/>
          </a:bodyPr>
          <a:lstStyle/>
          <a:p>
            <a:r>
              <a:rPr lang="en-US" sz="600" dirty="0">
                <a:solidFill>
                  <a:srgbClr val="00263E">
                    <a:tint val="75000"/>
                  </a:srgbClr>
                </a:solidFill>
              </a:rPr>
              <a:t>26112K</a:t>
            </a:r>
            <a:endParaRPr lang="en-US" sz="600" dirty="0"/>
          </a:p>
        </p:txBody>
      </p:sp>
    </p:spTree>
    <p:extLst>
      <p:ext uri="{BB962C8B-B14F-4D97-AF65-F5344CB8AC3E}">
        <p14:creationId xmlns:p14="http://schemas.microsoft.com/office/powerpoint/2010/main" val="332217392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spcBef>
          <a:spcPct val="0"/>
        </a:spcBef>
        <a:buNone/>
        <a:defRPr sz="4400" kern="1200">
          <a:solidFill>
            <a:srgbClr val="666666"/>
          </a:solidFill>
          <a:latin typeface="+mj-lt"/>
          <a:ea typeface="+mj-ea"/>
          <a:cs typeface="+mj-cs"/>
        </a:defRPr>
      </a:lvl1pPr>
    </p:titleStyle>
    <p:bodyStyle>
      <a:lvl1pPr marL="228600" indent="-228600" algn="l" defTabSz="457200" rtl="0" eaLnBrk="1" latinLnBrk="0" hangingPunct="1">
        <a:spcBef>
          <a:spcPct val="20000"/>
        </a:spcBef>
        <a:buFont typeface="Arial"/>
        <a:buChar char="•"/>
        <a:defRPr sz="2600" kern="1200">
          <a:solidFill>
            <a:srgbClr val="00263E"/>
          </a:solidFill>
          <a:latin typeface="Times New Roman"/>
          <a:ea typeface="+mn-ea"/>
          <a:cs typeface="Times New Roman"/>
        </a:defRPr>
      </a:lvl1pPr>
      <a:lvl2pPr marL="685800" indent="-228600" algn="l" defTabSz="457200" rtl="0" eaLnBrk="1" latinLnBrk="0" hangingPunct="1">
        <a:spcBef>
          <a:spcPct val="20000"/>
        </a:spcBef>
        <a:buFont typeface="Wingdings" panose="05000000000000000000" pitchFamily="2" charset="2"/>
        <a:buChar char="§"/>
        <a:defRPr sz="2400" kern="1200">
          <a:solidFill>
            <a:srgbClr val="00263E"/>
          </a:solidFill>
          <a:latin typeface="Times New Roman"/>
          <a:ea typeface="+mn-ea"/>
          <a:cs typeface="Times New Roman"/>
        </a:defRPr>
      </a:lvl2pPr>
      <a:lvl3pPr marL="1031875" indent="-230188" algn="l" defTabSz="457200" rtl="0" eaLnBrk="1" latinLnBrk="0" hangingPunct="1">
        <a:spcBef>
          <a:spcPct val="20000"/>
        </a:spcBef>
        <a:buFont typeface="Arial"/>
        <a:buChar char="•"/>
        <a:defRPr sz="2200" kern="1200">
          <a:solidFill>
            <a:srgbClr val="00263E"/>
          </a:solidFill>
          <a:latin typeface="Times New Roman"/>
          <a:ea typeface="+mn-ea"/>
          <a:cs typeface="Times New Roman"/>
        </a:defRPr>
      </a:lvl3pPr>
      <a:lvl4pPr marL="1255713" indent="-223838" algn="l" defTabSz="457200" rtl="0" eaLnBrk="1" latinLnBrk="0" hangingPunct="1">
        <a:spcBef>
          <a:spcPct val="20000"/>
        </a:spcBef>
        <a:buFont typeface="Arial"/>
        <a:buChar char="–"/>
        <a:defRPr sz="2000" kern="1200">
          <a:solidFill>
            <a:srgbClr val="00263E"/>
          </a:solidFill>
          <a:latin typeface="Times New Roman"/>
          <a:ea typeface="+mn-ea"/>
          <a:cs typeface="Times New Roman"/>
        </a:defRPr>
      </a:lvl4pPr>
      <a:lvl5pPr marL="1485900" indent="-230188" algn="l" defTabSz="457200" rtl="0" eaLnBrk="1" latinLnBrk="0" hangingPunct="1">
        <a:spcBef>
          <a:spcPct val="20000"/>
        </a:spcBef>
        <a:buFont typeface="Arial"/>
        <a:buChar char="»"/>
        <a:defRPr sz="2000" kern="1200">
          <a:solidFill>
            <a:srgbClr val="00263E"/>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6"/>
          <a:stretch>
            <a:fillRect/>
          </a:stretch>
        </p:blipFill>
        <p:spPr>
          <a:xfrm>
            <a:off x="3992476" y="5486189"/>
            <a:ext cx="5163169" cy="1382333"/>
          </a:xfrm>
          <a:prstGeom prst="rect">
            <a:avLst/>
          </a:prstGeom>
        </p:spPr>
      </p:pic>
      <p:sp>
        <p:nvSpPr>
          <p:cNvPr id="2" name="Title Placeholder 1"/>
          <p:cNvSpPr>
            <a:spLocks noGrp="1"/>
          </p:cNvSpPr>
          <p:nvPr>
            <p:ph type="title"/>
          </p:nvPr>
        </p:nvSpPr>
        <p:spPr>
          <a:xfrm>
            <a:off x="228600" y="182880"/>
            <a:ext cx="5943600" cy="82296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228600" y="1463040"/>
            <a:ext cx="7772400" cy="44805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941785" lvl="4" indent="-167879" algn="l" defTabSz="342900" rtl="0" eaLnBrk="1" latinLnBrk="0" hangingPunct="1">
              <a:spcBef>
                <a:spcPct val="20000"/>
              </a:spcBef>
              <a:buClr>
                <a:schemeClr val="accent2"/>
              </a:buClr>
              <a:buFont typeface="Arial"/>
              <a:buChar char="–"/>
            </a:pPr>
            <a:r>
              <a:rPr lang="en-US" dirty="0"/>
              <a:t>Fifth level</a:t>
            </a:r>
          </a:p>
        </p:txBody>
      </p:sp>
      <p:pic>
        <p:nvPicPr>
          <p:cNvPr id="21" name="Picture 2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560192" y="15940"/>
            <a:ext cx="2335185" cy="1114245"/>
          </a:xfrm>
          <a:prstGeom prst="rect">
            <a:avLst/>
          </a:prstGeom>
        </p:spPr>
      </p:pic>
      <p:sp>
        <p:nvSpPr>
          <p:cNvPr id="12" name="Text Placeholder 6"/>
          <p:cNvSpPr txBox="1">
            <a:spLocks/>
          </p:cNvSpPr>
          <p:nvPr userDrawn="1"/>
        </p:nvSpPr>
        <p:spPr>
          <a:xfrm>
            <a:off x="8077201" y="6553200"/>
            <a:ext cx="737948" cy="301752"/>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A693E131-0D16-45FB-88DE-8C60A1B179D3}" type="slidenum">
              <a:rPr sz="600">
                <a:solidFill>
                  <a:srgbClr val="FFFFFF"/>
                </a:solidFill>
              </a:rPr>
              <a:pPr>
                <a:defRPr/>
              </a:pPr>
              <a:t>‹#›</a:t>
            </a:fld>
            <a:endParaRPr sz="600" dirty="0">
              <a:solidFill>
                <a:srgbClr val="FFFFFF"/>
              </a:solidFill>
            </a:endParaRPr>
          </a:p>
        </p:txBody>
      </p:sp>
      <p:sp>
        <p:nvSpPr>
          <p:cNvPr id="13" name="Text Placeholder 6"/>
          <p:cNvSpPr txBox="1">
            <a:spLocks/>
          </p:cNvSpPr>
          <p:nvPr userDrawn="1"/>
        </p:nvSpPr>
        <p:spPr>
          <a:xfrm>
            <a:off x="228601" y="6553200"/>
            <a:ext cx="3759383" cy="30480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defRPr/>
            </a:pPr>
            <a:r>
              <a:rPr sz="450" dirty="0">
                <a:solidFill>
                  <a:srgbClr val="FFFFFF">
                    <a:lumMod val="75000"/>
                  </a:srgbClr>
                </a:solidFill>
              </a:rPr>
              <a:t>©2018 ARTHUR J. GALLAGHER &amp; CO.  |  AJG.COM</a:t>
            </a:r>
          </a:p>
        </p:txBody>
      </p:sp>
    </p:spTree>
    <p:extLst>
      <p:ext uri="{BB962C8B-B14F-4D97-AF65-F5344CB8AC3E}">
        <p14:creationId xmlns:p14="http://schemas.microsoft.com/office/powerpoint/2010/main" val="91655926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342900" rtl="0" eaLnBrk="1" latinLnBrk="0" hangingPunct="1">
        <a:spcBef>
          <a:spcPct val="0"/>
        </a:spcBef>
        <a:buNone/>
        <a:defRPr sz="2250" kern="1200">
          <a:solidFill>
            <a:schemeClr val="accent1"/>
          </a:solidFill>
          <a:latin typeface="+mj-lt"/>
          <a:ea typeface="+mj-ea"/>
          <a:cs typeface="+mj-cs"/>
        </a:defRPr>
      </a:lvl1pPr>
    </p:titleStyle>
    <p:bodyStyle>
      <a:lvl1pPr marL="171450" indent="-171450" algn="l" defTabSz="342900" rtl="0" eaLnBrk="1" latinLnBrk="0" hangingPunct="1">
        <a:spcBef>
          <a:spcPts val="0"/>
        </a:spcBef>
        <a:spcAft>
          <a:spcPts val="675"/>
        </a:spcAft>
        <a:buClr>
          <a:schemeClr val="accent2"/>
        </a:buClr>
        <a:buFont typeface="Arial"/>
        <a:buChar char="•"/>
        <a:defRPr sz="1500" kern="1200">
          <a:solidFill>
            <a:schemeClr val="tx2"/>
          </a:solidFill>
          <a:latin typeface="+mn-lt"/>
          <a:ea typeface="+mn-ea"/>
          <a:cs typeface="Times New Roman"/>
        </a:defRPr>
      </a:lvl1pPr>
      <a:lvl2pPr marL="346472" indent="-172641" algn="l" defTabSz="342900" rtl="0" eaLnBrk="1" latinLnBrk="0" hangingPunct="1">
        <a:spcBef>
          <a:spcPts val="0"/>
        </a:spcBef>
        <a:spcAft>
          <a:spcPts val="675"/>
        </a:spcAft>
        <a:buClr>
          <a:schemeClr val="accent2"/>
        </a:buClr>
        <a:buFont typeface="Arial"/>
        <a:buChar char="–"/>
        <a:defRPr sz="1350" kern="1200">
          <a:solidFill>
            <a:schemeClr val="tx2"/>
          </a:solidFill>
          <a:latin typeface="+mn-lt"/>
          <a:ea typeface="+mn-ea"/>
          <a:cs typeface="Times New Roman"/>
        </a:defRPr>
      </a:lvl2pPr>
      <a:lvl3pPr marL="513160" indent="-172641" algn="l" defTabSz="342900" rtl="0" eaLnBrk="1" latinLnBrk="0" hangingPunct="1">
        <a:spcBef>
          <a:spcPts val="0"/>
        </a:spcBef>
        <a:spcAft>
          <a:spcPts val="675"/>
        </a:spcAft>
        <a:buClr>
          <a:schemeClr val="accent2"/>
        </a:buClr>
        <a:buFont typeface="Wingdings" panose="05000000000000000000" pitchFamily="2" charset="2"/>
        <a:buChar char="§"/>
        <a:defRPr sz="1200" kern="1200">
          <a:solidFill>
            <a:schemeClr val="tx2"/>
          </a:solidFill>
          <a:latin typeface="+mn-lt"/>
          <a:ea typeface="+mn-ea"/>
          <a:cs typeface="Times New Roman"/>
        </a:defRPr>
      </a:lvl3pPr>
      <a:lvl4pPr marL="685800" indent="-167879" algn="l" defTabSz="342900" rtl="0" eaLnBrk="1" latinLnBrk="0" hangingPunct="1">
        <a:spcBef>
          <a:spcPts val="0"/>
        </a:spcBef>
        <a:spcAft>
          <a:spcPts val="675"/>
        </a:spcAft>
        <a:buClr>
          <a:schemeClr val="accent2"/>
        </a:buClr>
        <a:buFont typeface="Arial"/>
        <a:buChar char="–"/>
        <a:defRPr lang="en-US" sz="1200" kern="1200" dirty="0">
          <a:solidFill>
            <a:schemeClr val="tx2"/>
          </a:solidFill>
          <a:latin typeface="+mn-lt"/>
          <a:ea typeface="+mn-ea"/>
          <a:cs typeface="Times New Roman"/>
        </a:defRPr>
      </a:lvl4pPr>
      <a:lvl5pPr marL="857250" indent="-167879" algn="l" defTabSz="342900" rtl="0" eaLnBrk="1" latinLnBrk="0" hangingPunct="1">
        <a:spcBef>
          <a:spcPts val="0"/>
        </a:spcBef>
        <a:spcAft>
          <a:spcPts val="675"/>
        </a:spcAft>
        <a:buClr>
          <a:schemeClr val="accent2"/>
        </a:buClr>
        <a:buFont typeface="Arial" panose="020B0604020202020204" pitchFamily="34" charset="0"/>
        <a:buChar char="–"/>
        <a:defRPr sz="1200" kern="1200">
          <a:solidFill>
            <a:schemeClr val="tx2"/>
          </a:solidFill>
          <a:latin typeface="+mn-lt"/>
          <a:ea typeface="+mn-ea"/>
          <a:cs typeface="Times New Roman"/>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3336" y="504195"/>
            <a:ext cx="8625254" cy="1102122"/>
          </a:xfrm>
        </p:spPr>
        <p:txBody>
          <a:bodyPr>
            <a:normAutofit/>
          </a:bodyPr>
          <a:lstStyle/>
          <a:p>
            <a:r>
              <a:rPr lang="en-US" sz="4000" dirty="0"/>
              <a:t>        </a:t>
            </a:r>
          </a:p>
        </p:txBody>
      </p:sp>
      <p:sp>
        <p:nvSpPr>
          <p:cNvPr id="3" name="Subtitle 2"/>
          <p:cNvSpPr>
            <a:spLocks noGrp="1"/>
          </p:cNvSpPr>
          <p:nvPr>
            <p:ph type="subTitle" idx="1"/>
          </p:nvPr>
        </p:nvSpPr>
        <p:spPr>
          <a:xfrm>
            <a:off x="153864" y="1116444"/>
            <a:ext cx="8507536" cy="1136204"/>
          </a:xfrm>
        </p:spPr>
        <p:txBody>
          <a:bodyPr/>
          <a:lstStyle/>
          <a:p>
            <a:pPr algn="ctr"/>
            <a:r>
              <a:rPr lang="en-US" sz="2800" dirty="0">
                <a:solidFill>
                  <a:srgbClr val="000000">
                    <a:lumMod val="50000"/>
                    <a:lumOff val="50000"/>
                  </a:srgbClr>
                </a:solidFill>
              </a:rPr>
              <a:t>Incident Investigation – Reporting – Prevention</a:t>
            </a:r>
            <a:br>
              <a:rPr lang="en-US" sz="2800" dirty="0">
                <a:solidFill>
                  <a:schemeClr val="tx1">
                    <a:lumMod val="50000"/>
                    <a:lumOff val="50000"/>
                  </a:schemeClr>
                </a:solidFill>
              </a:rPr>
            </a:br>
            <a:endParaRPr lang="en-US" sz="2800" dirty="0">
              <a:solidFill>
                <a:schemeClr val="tx1">
                  <a:lumMod val="50000"/>
                  <a:lumOff val="50000"/>
                </a:schemeClr>
              </a:solidFill>
            </a:endParaRPr>
          </a:p>
          <a:p>
            <a:pPr algn="ctr"/>
            <a:r>
              <a:rPr lang="en-US" sz="1800" dirty="0"/>
              <a:t>December, 2023</a:t>
            </a:r>
          </a:p>
          <a:p>
            <a:pPr algn="ctr"/>
            <a:r>
              <a:rPr lang="en-US" sz="2400" b="1" dirty="0"/>
              <a:t>Jason Jeran</a:t>
            </a:r>
            <a:r>
              <a:rPr lang="en-US" sz="2800" b="1" dirty="0"/>
              <a:t>, </a:t>
            </a:r>
            <a:r>
              <a:rPr lang="en-US" sz="1600" b="1" dirty="0"/>
              <a:t>MS, CSP</a:t>
            </a:r>
          </a:p>
          <a:p>
            <a:pPr algn="ctr"/>
            <a:r>
              <a:rPr lang="en-US" sz="2400" b="1" dirty="0"/>
              <a:t>Gallagher Risk Management </a:t>
            </a:r>
          </a:p>
          <a:p>
            <a:pPr algn="ctr"/>
            <a:endParaRPr lang="en-US" sz="2800" dirty="0"/>
          </a:p>
        </p:txBody>
      </p:sp>
      <p:sp>
        <p:nvSpPr>
          <p:cNvPr id="4" name="Title 1"/>
          <p:cNvSpPr txBox="1">
            <a:spLocks/>
          </p:cNvSpPr>
          <p:nvPr/>
        </p:nvSpPr>
        <p:spPr>
          <a:xfrm>
            <a:off x="228600" y="436571"/>
            <a:ext cx="8625254" cy="1102122"/>
          </a:xfrm>
          <a:prstGeom prst="rect">
            <a:avLst/>
          </a:prstGeom>
        </p:spPr>
        <p:txBody>
          <a:bodyPr vert="horz" lIns="91440" tIns="45720" rIns="91440" bIns="45720" rtlCol="0" anchor="b" anchorCtr="0">
            <a:normAutofit/>
          </a:bodyPr>
          <a:lstStyle>
            <a:lvl1pPr algn="l" defTabSz="457200" rtl="0" eaLnBrk="1" latinLnBrk="0" hangingPunct="1">
              <a:lnSpc>
                <a:spcPts val="4300"/>
              </a:lnSpc>
              <a:spcBef>
                <a:spcPts val="0"/>
              </a:spcBef>
              <a:buNone/>
              <a:defRPr sz="3000" kern="1200" cap="none">
                <a:solidFill>
                  <a:schemeClr val="accent1"/>
                </a:solidFill>
                <a:latin typeface="+mj-lt"/>
                <a:ea typeface="+mj-ea"/>
                <a:cs typeface="+mj-cs"/>
              </a:defRPr>
            </a:lvl1pPr>
          </a:lstStyle>
          <a:p>
            <a:r>
              <a:rPr lang="en-US" sz="4000"/>
              <a:t>        </a:t>
            </a:r>
            <a:endParaRPr lang="en-US" sz="4000" dirty="0"/>
          </a:p>
        </p:txBody>
      </p:sp>
      <p:sp>
        <p:nvSpPr>
          <p:cNvPr id="5" name="TextBox 4"/>
          <p:cNvSpPr txBox="1"/>
          <p:nvPr/>
        </p:nvSpPr>
        <p:spPr>
          <a:xfrm>
            <a:off x="202223" y="4659593"/>
            <a:ext cx="2646485" cy="646331"/>
          </a:xfrm>
          <a:prstGeom prst="rect">
            <a:avLst/>
          </a:prstGeom>
          <a:noFill/>
        </p:spPr>
        <p:txBody>
          <a:bodyPr wrap="square" rtlCol="0">
            <a:spAutoFit/>
          </a:bodyPr>
          <a:lstStyle/>
          <a:p>
            <a:r>
              <a:rPr lang="en-US" dirty="0">
                <a:solidFill>
                  <a:srgbClr val="1F497D"/>
                </a:solidFill>
                <a:latin typeface="Cambria" panose="02040503050406030204" pitchFamily="18" charset="0"/>
                <a:ea typeface="Calibri" panose="020F0502020204030204" pitchFamily="34" charset="0"/>
              </a:rPr>
              <a:t>Heavy Construction Contractors Association</a:t>
            </a:r>
            <a:endParaRPr lang="en-US" sz="1600" dirty="0">
              <a:effectLst/>
              <a:latin typeface="Calibri" panose="020F0502020204030204" pitchFamily="34" charset="0"/>
              <a:ea typeface="Calibri" panose="020F0502020204030204" pitchFamily="34" charset="0"/>
            </a:endParaRPr>
          </a:p>
        </p:txBody>
      </p:sp>
      <p:pic>
        <p:nvPicPr>
          <p:cNvPr id="6" name="Picture 5"/>
          <p:cNvPicPr>
            <a:picLocks noChangeAspect="1"/>
          </p:cNvPicPr>
          <p:nvPr/>
        </p:nvPicPr>
        <p:blipFill>
          <a:blip r:embed="rId2"/>
          <a:stretch>
            <a:fillRect/>
          </a:stretch>
        </p:blipFill>
        <p:spPr>
          <a:xfrm>
            <a:off x="660522" y="5305924"/>
            <a:ext cx="1212239" cy="1184140"/>
          </a:xfrm>
          <a:prstGeom prst="rect">
            <a:avLst/>
          </a:prstGeom>
        </p:spPr>
      </p:pic>
      <p:pic>
        <p:nvPicPr>
          <p:cNvPr id="7" name="Picture 6"/>
          <p:cNvPicPr>
            <a:picLocks noChangeAspect="1"/>
          </p:cNvPicPr>
          <p:nvPr/>
        </p:nvPicPr>
        <p:blipFill>
          <a:blip r:embed="rId3"/>
          <a:stretch>
            <a:fillRect/>
          </a:stretch>
        </p:blipFill>
        <p:spPr>
          <a:xfrm>
            <a:off x="2954216" y="5531246"/>
            <a:ext cx="2110154" cy="520505"/>
          </a:xfrm>
          <a:prstGeom prst="rect">
            <a:avLst/>
          </a:prstGeom>
        </p:spPr>
      </p:pic>
    </p:spTree>
    <p:extLst>
      <p:ext uri="{BB962C8B-B14F-4D97-AF65-F5344CB8AC3E}">
        <p14:creationId xmlns:p14="http://schemas.microsoft.com/office/powerpoint/2010/main" val="230384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800600" y="1709473"/>
            <a:ext cx="3505504" cy="3773751"/>
          </a:xfrm>
          <a:prstGeom prst="rect">
            <a:avLst/>
          </a:prstGeom>
          <a:ln w="88900" cap="sq" cmpd="thickThin">
            <a:solidFill>
              <a:srgbClr val="000000"/>
            </a:solidFill>
            <a:prstDash val="solid"/>
            <a:miter lim="800000"/>
          </a:ln>
          <a:effectLst>
            <a:innerShdw blurRad="76200">
              <a:srgbClr val="000000"/>
            </a:innerShdw>
          </a:effectLst>
        </p:spPr>
      </p:pic>
      <p:sp>
        <p:nvSpPr>
          <p:cNvPr id="3" name="Title 2"/>
          <p:cNvSpPr>
            <a:spLocks noGrp="1"/>
          </p:cNvSpPr>
          <p:nvPr>
            <p:ph type="title"/>
          </p:nvPr>
        </p:nvSpPr>
        <p:spPr/>
        <p:txBody>
          <a:bodyPr>
            <a:normAutofit fontScale="90000"/>
          </a:bodyPr>
          <a:lstStyle/>
          <a:p>
            <a:r>
              <a:rPr lang="en-US" dirty="0">
                <a:solidFill>
                  <a:schemeClr val="bg2"/>
                </a:solidFill>
              </a:rPr>
              <a:t>Unsafe Acts vs. Unsafe Conditions</a:t>
            </a:r>
          </a:p>
        </p:txBody>
      </p:sp>
      <p:sp>
        <p:nvSpPr>
          <p:cNvPr id="4" name="Subtitle 2"/>
          <p:cNvSpPr txBox="1">
            <a:spLocks/>
          </p:cNvSpPr>
          <p:nvPr/>
        </p:nvSpPr>
        <p:spPr bwMode="auto">
          <a:xfrm>
            <a:off x="228600" y="1300162"/>
            <a:ext cx="4572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kern="1200">
                <a:solidFill>
                  <a:schemeClr val="tx1">
                    <a:tint val="75000"/>
                  </a:schemeClr>
                </a:solidFill>
                <a:latin typeface="Verdana" pitchFamily="34" charset="0"/>
                <a:ea typeface="+mn-ea"/>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sysClr val="windowText" lastClr="000000"/>
                </a:solidFill>
                <a:effectLst/>
                <a:uLnTx/>
                <a:uFillTx/>
                <a:latin typeface="Verdana" pitchFamily="34" charset="0"/>
                <a:ea typeface="+mn-ea"/>
                <a:cs typeface="+mn-cs"/>
              </a:rPr>
              <a:t>85-90 percent of all harmful incidents are caused by unsafe acts of people</a:t>
            </a:r>
            <a:r>
              <a:rPr kumimoji="0" lang="en-US" sz="2400" b="0" i="1" u="none" strike="noStrike" kern="1200" cap="none" spc="0" normalizeH="0" baseline="0" noProof="0" dirty="0">
                <a:ln>
                  <a:noFill/>
                </a:ln>
                <a:solidFill>
                  <a:sysClr val="windowText" lastClr="000000"/>
                </a:solidFill>
                <a:effectLst/>
                <a:uLnTx/>
                <a:uFillTx/>
                <a:latin typeface="Verdana" pitchFamily="34" charset="0"/>
                <a:ea typeface="+mn-ea"/>
                <a:cs typeface="+mn-cs"/>
              </a:rPr>
              <a:t>,</a:t>
            </a:r>
            <a:r>
              <a:rPr kumimoji="0" lang="en-US" sz="2400" b="0" i="0" u="none" strike="noStrike" kern="1200" cap="none" spc="0" normalizeH="0" baseline="0" noProof="0" dirty="0">
                <a:ln>
                  <a:noFill/>
                </a:ln>
                <a:solidFill>
                  <a:sysClr val="windowText" lastClr="000000"/>
                </a:solidFill>
                <a:effectLst/>
                <a:uLnTx/>
                <a:uFillTx/>
                <a:latin typeface="Verdana" pitchFamily="34" charset="0"/>
                <a:ea typeface="+mn-ea"/>
                <a:cs typeface="+mn-cs"/>
              </a:rPr>
              <a:t> as opposed to unsafe mechanical or physical conditions.  </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srgbClr val="0000FF"/>
                </a:solidFill>
                <a:effectLst/>
                <a:uLnTx/>
                <a:uFillTx/>
                <a:latin typeface="Verdana" pitchFamily="34" charset="0"/>
                <a:ea typeface="+mn-ea"/>
                <a:cs typeface="+mn-cs"/>
              </a:rPr>
              <a:t>Human failure is the primary cause of incidents.</a:t>
            </a:r>
            <a:endParaRPr kumimoji="0" lang="en-US" sz="2400" b="0" i="0" u="none" strike="noStrike" kern="1200" cap="none" spc="0" normalizeH="0" baseline="0" noProof="0" dirty="0">
              <a:ln>
                <a:noFill/>
              </a:ln>
              <a:solidFill>
                <a:srgbClr val="0000FF"/>
              </a:solidFill>
              <a:effectLst/>
              <a:uLnTx/>
              <a:uFillTx/>
              <a:latin typeface="Verdana" pitchFamily="34" charset="0"/>
              <a:ea typeface="+mn-ea"/>
              <a:cs typeface="+mn-cs"/>
            </a:endParaRPr>
          </a:p>
        </p:txBody>
      </p:sp>
    </p:spTree>
    <p:extLst>
      <p:ext uri="{BB962C8B-B14F-4D97-AF65-F5344CB8AC3E}">
        <p14:creationId xmlns:p14="http://schemas.microsoft.com/office/powerpoint/2010/main" val="211491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26746" y="1727457"/>
            <a:ext cx="4710215" cy="1495289"/>
          </a:xfrm>
          <a:prstGeom prst="rect">
            <a:avLst/>
          </a:prstGeom>
        </p:spPr>
      </p:pic>
      <p:sp>
        <p:nvSpPr>
          <p:cNvPr id="3" name="Title 2"/>
          <p:cNvSpPr>
            <a:spLocks noGrp="1"/>
          </p:cNvSpPr>
          <p:nvPr>
            <p:ph type="title"/>
          </p:nvPr>
        </p:nvSpPr>
        <p:spPr/>
        <p:txBody>
          <a:bodyPr/>
          <a:lstStyle/>
          <a:p>
            <a:r>
              <a:rPr lang="en-US" dirty="0">
                <a:solidFill>
                  <a:schemeClr val="bg2"/>
                </a:solidFill>
              </a:rPr>
              <a:t>Accident Causation </a:t>
            </a:r>
          </a:p>
        </p:txBody>
      </p:sp>
      <p:sp>
        <p:nvSpPr>
          <p:cNvPr id="5" name="Rectangle 4"/>
          <p:cNvSpPr/>
          <p:nvPr/>
        </p:nvSpPr>
        <p:spPr>
          <a:xfrm>
            <a:off x="1995854" y="3222746"/>
            <a:ext cx="4572000" cy="2585323"/>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Swiss cheese model of accident causation illustrates that, although many layers of defense lie between hazards and accidents, there are flaws in each layer that, if aligned, can allow the accident to occur. In this diagram, three hazard vectors are stopped by the defenses, but one passes through where the "holes" are lined up.</a:t>
            </a:r>
          </a:p>
        </p:txBody>
      </p:sp>
      <p:sp>
        <p:nvSpPr>
          <p:cNvPr id="6" name="Rectangle 5"/>
          <p:cNvSpPr/>
          <p:nvPr/>
        </p:nvSpPr>
        <p:spPr>
          <a:xfrm>
            <a:off x="450929" y="1358125"/>
            <a:ext cx="28007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Swiss Cheese model</a:t>
            </a:r>
          </a:p>
        </p:txBody>
      </p:sp>
    </p:spTree>
    <p:extLst>
      <p:ext uri="{BB962C8B-B14F-4D97-AF65-F5344CB8AC3E}">
        <p14:creationId xmlns:p14="http://schemas.microsoft.com/office/powerpoint/2010/main" val="2270256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t>Some of the common causes of incidents in construction projects include the following:</a:t>
            </a:r>
          </a:p>
          <a:p>
            <a:r>
              <a:rPr lang="en-US" dirty="0"/>
              <a:t>Falling objects</a:t>
            </a:r>
          </a:p>
          <a:p>
            <a:r>
              <a:rPr lang="en-US" dirty="0"/>
              <a:t>Collapsing materials or cave-ins</a:t>
            </a:r>
          </a:p>
          <a:p>
            <a:r>
              <a:rPr lang="en-US" dirty="0"/>
              <a:t>Unsafe conditions</a:t>
            </a:r>
          </a:p>
          <a:p>
            <a:r>
              <a:rPr lang="en-US" dirty="0"/>
              <a:t>Slips and falls</a:t>
            </a:r>
          </a:p>
          <a:p>
            <a:r>
              <a:rPr lang="en-US" dirty="0"/>
              <a:t>Lack of safety protection and precaution for workers</a:t>
            </a:r>
          </a:p>
          <a:p>
            <a:r>
              <a:rPr lang="en-US" dirty="0"/>
              <a:t>Deficient machinery and equipment</a:t>
            </a:r>
          </a:p>
          <a:p>
            <a:r>
              <a:rPr lang="en-US" dirty="0"/>
              <a:t>Power line electrocutions</a:t>
            </a:r>
          </a:p>
          <a:p>
            <a:r>
              <a:rPr lang="en-US" dirty="0"/>
              <a:t>Vehicular accidents from dump trucks, backhoes, forklifts, etc.</a:t>
            </a:r>
          </a:p>
          <a:p>
            <a:r>
              <a:rPr lang="en-US" dirty="0"/>
              <a:t>Tripping as a result of hazardous construction materials</a:t>
            </a:r>
          </a:p>
          <a:p>
            <a:r>
              <a:rPr lang="en-US" dirty="0"/>
              <a:t>Missing protections or guards on power tools</a:t>
            </a:r>
          </a:p>
          <a:p>
            <a:r>
              <a:rPr lang="en-US" dirty="0"/>
              <a:t>Mechanical defects on power tools and machinery</a:t>
            </a:r>
          </a:p>
          <a:p>
            <a:r>
              <a:rPr lang="en-US" dirty="0"/>
              <a:t>Insufficient training and experience of workers</a:t>
            </a:r>
          </a:p>
          <a:p>
            <a:endParaRPr lang="en-US" dirty="0"/>
          </a:p>
        </p:txBody>
      </p:sp>
      <p:sp>
        <p:nvSpPr>
          <p:cNvPr id="3" name="Title 2"/>
          <p:cNvSpPr>
            <a:spLocks noGrp="1"/>
          </p:cNvSpPr>
          <p:nvPr>
            <p:ph type="title"/>
          </p:nvPr>
        </p:nvSpPr>
        <p:spPr/>
        <p:txBody>
          <a:bodyPr>
            <a:normAutofit fontScale="90000"/>
          </a:bodyPr>
          <a:lstStyle/>
          <a:p>
            <a:r>
              <a:rPr lang="en-US" dirty="0">
                <a:solidFill>
                  <a:schemeClr val="bg2"/>
                </a:solidFill>
              </a:rPr>
              <a:t>Common Surface Cause - at construction sites</a:t>
            </a:r>
          </a:p>
        </p:txBody>
      </p:sp>
      <p:pic>
        <p:nvPicPr>
          <p:cNvPr id="4" name="Picture 3"/>
          <p:cNvPicPr>
            <a:picLocks noChangeAspect="1"/>
          </p:cNvPicPr>
          <p:nvPr/>
        </p:nvPicPr>
        <p:blipFill>
          <a:blip r:embed="rId3"/>
          <a:stretch>
            <a:fillRect/>
          </a:stretch>
        </p:blipFill>
        <p:spPr>
          <a:xfrm>
            <a:off x="6172200" y="3057524"/>
            <a:ext cx="2466975" cy="24796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387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 calcmode="lin" valueType="num">
                                      <p:cBhvr additive="base">
                                        <p:cTn id="1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arn(inVertic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down)">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heel(1)">
                                      <p:cBhvr>
                                        <p:cTn id="32" dur="20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 calcmode="lin" valueType="num">
                                      <p:cBhvr>
                                        <p:cTn id="4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2">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Effect transition="in" filter="circle(in)">
                                      <p:cBhvr>
                                        <p:cTn id="49" dur="2000"/>
                                        <p:tgtEl>
                                          <p:spTgt spid="2">
                                            <p:txEl>
                                              <p:pRg st="9" end="9"/>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
                                            <p:txEl>
                                              <p:pRg st="10" end="10"/>
                                            </p:txEl>
                                          </p:spTgt>
                                        </p:tgtEl>
                                        <p:attrNameLst>
                                          <p:attrName>style.visibility</p:attrName>
                                        </p:attrNameLst>
                                      </p:cBhvr>
                                      <p:to>
                                        <p:strVal val="visible"/>
                                      </p:to>
                                    </p:set>
                                    <p:animEffect transition="in" filter="fade">
                                      <p:cBhvr>
                                        <p:cTn id="54" dur="1000"/>
                                        <p:tgtEl>
                                          <p:spTgt spid="2">
                                            <p:txEl>
                                              <p:pRg st="10" end="10"/>
                                            </p:txEl>
                                          </p:spTgt>
                                        </p:tgtEl>
                                      </p:cBhvr>
                                    </p:animEffect>
                                    <p:anim calcmode="lin" valueType="num">
                                      <p:cBhvr>
                                        <p:cTn id="5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
                                            <p:txEl>
                                              <p:pRg st="12" end="12"/>
                                            </p:txEl>
                                          </p:spTgt>
                                        </p:tgtEl>
                                        <p:attrNameLst>
                                          <p:attrName>style.visibility</p:attrName>
                                        </p:attrNameLst>
                                      </p:cBhvr>
                                      <p:to>
                                        <p:strVal val="visible"/>
                                      </p:to>
                                    </p:set>
                                    <p:anim calcmode="lin" valueType="num">
                                      <p:cBhvr>
                                        <p:cTn id="65"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66"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6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“Carelessness”</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“Human error”</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“Inattention”</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“Rushing”</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“N/A”</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“Accidental injury? I wasn't present.”</a:t>
            </a:r>
          </a:p>
          <a:p>
            <a:pPr marL="342900" lvl="0" indent="-342900" fontAlgn="base">
              <a:spcBef>
                <a:spcPct val="20000"/>
              </a:spcBef>
              <a:spcAft>
                <a:spcPct val="0"/>
              </a:spcAft>
              <a:buClrTx/>
              <a:buFont typeface="Arial" charset="0"/>
              <a:buChar char="•"/>
            </a:pPr>
            <a:endParaRPr lang="en-US" sz="3200" dirty="0">
              <a:solidFill>
                <a:prstClr val="black"/>
              </a:solidFill>
              <a:latin typeface="Calibri"/>
              <a:ea typeface="ＭＳ Ｐゴシック" charset="-128"/>
              <a:cs typeface="+mn-cs"/>
            </a:endParaRPr>
          </a:p>
          <a:p>
            <a:endParaRPr lang="en-US" dirty="0"/>
          </a:p>
        </p:txBody>
      </p:sp>
      <p:sp>
        <p:nvSpPr>
          <p:cNvPr id="3" name="Title 2"/>
          <p:cNvSpPr>
            <a:spLocks noGrp="1"/>
          </p:cNvSpPr>
          <p:nvPr>
            <p:ph type="title"/>
          </p:nvPr>
        </p:nvSpPr>
        <p:spPr>
          <a:xfrm>
            <a:off x="228600" y="554794"/>
            <a:ext cx="5943600" cy="822960"/>
          </a:xfrm>
        </p:spPr>
        <p:txBody>
          <a:bodyPr>
            <a:normAutofit fontScale="90000"/>
          </a:bodyPr>
          <a:lstStyle/>
          <a:p>
            <a:r>
              <a:rPr lang="en-US" sz="4400" dirty="0">
                <a:solidFill>
                  <a:schemeClr val="bg2"/>
                </a:solidFill>
                <a:latin typeface="Calibri"/>
                <a:ea typeface="ＭＳ Ｐゴシック" charset="-128"/>
              </a:rPr>
              <a:t>Supervisor Comments – pitfalls </a:t>
            </a:r>
            <a:endParaRPr lang="en-US" dirty="0">
              <a:solidFill>
                <a:schemeClr val="bg2"/>
              </a:solidFill>
            </a:endParaRPr>
          </a:p>
        </p:txBody>
      </p:sp>
      <p:sp>
        <p:nvSpPr>
          <p:cNvPr id="4" name="TextBox 3"/>
          <p:cNvSpPr txBox="1"/>
          <p:nvPr/>
        </p:nvSpPr>
        <p:spPr>
          <a:xfrm>
            <a:off x="4255477" y="1292468"/>
            <a:ext cx="400050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uLnTx/>
                <a:uFillTx/>
                <a:latin typeface="Calibri"/>
                <a:ea typeface="+mn-ea"/>
                <a:cs typeface="+mn-cs"/>
              </a:rPr>
              <a:t>“When the determinations of the causal chain are limited to the technical flaw and individual failure, typically the actions taken to prevent a similar event in the future are also limited: fix the technical problem and replace or retrain the individual responsible.  Putting these corrections in place leads to another mistake: The belief that the problem is solved. – </a:t>
            </a:r>
            <a:r>
              <a:rPr kumimoji="0" lang="en-US" sz="1800" b="0" i="1" u="none" strike="noStrike" kern="1200" cap="none" spc="0" normalizeH="0" baseline="0" noProof="0">
                <a:ln w="0"/>
                <a:solidFill>
                  <a:prstClr val="black"/>
                </a:solidFill>
                <a:effectLst/>
                <a:uLnTx/>
                <a:uFillTx/>
                <a:latin typeface="Calibri"/>
                <a:ea typeface="+mn-ea"/>
                <a:cs typeface="+mn-cs"/>
              </a:rPr>
              <a:t>Columbia Investigation Board, NASA 2003</a:t>
            </a:r>
            <a:endParaRPr kumimoji="0" lang="en-US" sz="1800" b="0"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stretch>
            <a:fillRect/>
          </a:stretch>
        </p:blipFill>
        <p:spPr>
          <a:xfrm>
            <a:off x="7455966" y="4602361"/>
            <a:ext cx="1345046" cy="1874202"/>
          </a:xfrm>
          <a:prstGeom prst="rect">
            <a:avLst/>
          </a:prstGeom>
        </p:spPr>
      </p:pic>
    </p:spTree>
    <p:extLst>
      <p:ext uri="{BB962C8B-B14F-4D97-AF65-F5344CB8AC3E}">
        <p14:creationId xmlns:p14="http://schemas.microsoft.com/office/powerpoint/2010/main" val="39538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4419600" y="2770182"/>
            <a:ext cx="3974784" cy="3249618"/>
          </a:xfrm>
          <a:prstGeom prst="rect">
            <a:avLst/>
          </a:prstGeom>
          <a:ln>
            <a:noFill/>
          </a:ln>
          <a:effectLst>
            <a:outerShdw blurRad="190500" algn="tl" rotWithShape="0">
              <a:srgbClr val="000000">
                <a:alpha val="70000"/>
              </a:srgbClr>
            </a:outerShdw>
          </a:effectLst>
        </p:spPr>
      </p:pic>
      <p:sp>
        <p:nvSpPr>
          <p:cNvPr id="3" name="Title 2"/>
          <p:cNvSpPr>
            <a:spLocks noGrp="1"/>
          </p:cNvSpPr>
          <p:nvPr>
            <p:ph type="title"/>
          </p:nvPr>
        </p:nvSpPr>
        <p:spPr/>
        <p:txBody>
          <a:bodyPr/>
          <a:lstStyle/>
          <a:p>
            <a:r>
              <a:rPr lang="en-US" dirty="0">
                <a:solidFill>
                  <a:schemeClr val="bg2"/>
                </a:solidFill>
              </a:rPr>
              <a:t>Incident Causes</a:t>
            </a:r>
          </a:p>
        </p:txBody>
      </p:sp>
      <p:sp>
        <p:nvSpPr>
          <p:cNvPr id="4" name="Rectangle 3"/>
          <p:cNvSpPr txBox="1">
            <a:spLocks noChangeArrowheads="1"/>
          </p:cNvSpPr>
          <p:nvPr/>
        </p:nvSpPr>
        <p:spPr bwMode="auto">
          <a:xfrm>
            <a:off x="457200" y="1371600"/>
            <a:ext cx="396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FontTx/>
              <a:buNone/>
              <a:defRPr/>
            </a:pPr>
            <a:r>
              <a:rPr lang="en-US" sz="2400" dirty="0">
                <a:solidFill>
                  <a:prstClr val="black"/>
                </a:solidFill>
                <a:latin typeface="Verdana" pitchFamily="34" charset="0"/>
                <a:ea typeface="Verdana" pitchFamily="34" charset="0"/>
                <a:cs typeface="Verdana" pitchFamily="34" charset="0"/>
              </a:rPr>
              <a:t>Basic causes of an incident can generally be grouped into five (5) basic categories:</a:t>
            </a:r>
          </a:p>
          <a:p>
            <a:pPr marL="0" indent="0" defTabSz="914400">
              <a:spcBef>
                <a:spcPts val="2400"/>
              </a:spcBef>
              <a:buFont typeface="Arial" pitchFamily="34" charset="0"/>
              <a:buChar char="•"/>
              <a:defRPr/>
            </a:pPr>
            <a:r>
              <a:rPr lang="en-US" sz="2400" dirty="0">
                <a:solidFill>
                  <a:prstClr val="black"/>
                </a:solidFill>
                <a:latin typeface="Verdana" pitchFamily="34" charset="0"/>
                <a:ea typeface="Verdana" pitchFamily="34" charset="0"/>
                <a:cs typeface="Verdana" pitchFamily="34" charset="0"/>
              </a:rPr>
              <a:t> Task</a:t>
            </a:r>
          </a:p>
          <a:p>
            <a:pPr marL="0" indent="0" defTabSz="914400">
              <a:spcBef>
                <a:spcPts val="2400"/>
              </a:spcBef>
              <a:buFont typeface="Arial" pitchFamily="34" charset="0"/>
              <a:buChar char="•"/>
              <a:defRPr/>
            </a:pPr>
            <a:r>
              <a:rPr lang="en-US" sz="2400" dirty="0">
                <a:solidFill>
                  <a:prstClr val="black"/>
                </a:solidFill>
                <a:latin typeface="Verdana" pitchFamily="34" charset="0"/>
                <a:ea typeface="Verdana" pitchFamily="34" charset="0"/>
                <a:cs typeface="Verdana" pitchFamily="34" charset="0"/>
              </a:rPr>
              <a:t> Material/Equipment</a:t>
            </a:r>
          </a:p>
          <a:p>
            <a:pPr marL="0" indent="0" defTabSz="914400">
              <a:spcBef>
                <a:spcPts val="2400"/>
              </a:spcBef>
              <a:buFont typeface="Arial" pitchFamily="34" charset="0"/>
              <a:buChar char="•"/>
              <a:defRPr/>
            </a:pPr>
            <a:r>
              <a:rPr lang="en-US" sz="2400" dirty="0">
                <a:solidFill>
                  <a:prstClr val="black"/>
                </a:solidFill>
                <a:latin typeface="Verdana" pitchFamily="34" charset="0"/>
                <a:ea typeface="Verdana" pitchFamily="34" charset="0"/>
                <a:cs typeface="Verdana" pitchFamily="34" charset="0"/>
              </a:rPr>
              <a:t> Environment</a:t>
            </a:r>
          </a:p>
          <a:p>
            <a:pPr marL="0" indent="0" defTabSz="914400">
              <a:spcBef>
                <a:spcPts val="2400"/>
              </a:spcBef>
              <a:buFont typeface="Arial" pitchFamily="34" charset="0"/>
              <a:buChar char="•"/>
              <a:defRPr/>
            </a:pPr>
            <a:r>
              <a:rPr lang="en-US" sz="2400" dirty="0">
                <a:solidFill>
                  <a:prstClr val="black"/>
                </a:solidFill>
                <a:latin typeface="Verdana" pitchFamily="34" charset="0"/>
                <a:ea typeface="Verdana" pitchFamily="34" charset="0"/>
                <a:cs typeface="Verdana" pitchFamily="34" charset="0"/>
              </a:rPr>
              <a:t> Personnel</a:t>
            </a:r>
          </a:p>
          <a:p>
            <a:pPr marL="0" indent="0" defTabSz="914400">
              <a:spcBef>
                <a:spcPts val="2400"/>
              </a:spcBef>
              <a:buFont typeface="Arial" pitchFamily="34" charset="0"/>
              <a:buChar char="•"/>
              <a:defRPr/>
            </a:pPr>
            <a:r>
              <a:rPr lang="en-US" sz="2400" dirty="0">
                <a:solidFill>
                  <a:prstClr val="black"/>
                </a:solidFill>
                <a:latin typeface="Verdana" pitchFamily="34" charset="0"/>
                <a:ea typeface="Verdana" pitchFamily="34" charset="0"/>
                <a:cs typeface="Verdana" pitchFamily="34" charset="0"/>
              </a:rPr>
              <a:t> Management</a:t>
            </a:r>
          </a:p>
          <a:p>
            <a:pPr defTabSz="914400">
              <a:defRPr/>
            </a:pPr>
            <a:endParaRPr lang="en-US" dirty="0">
              <a:solidFill>
                <a:prstClr val="black"/>
              </a:solidFill>
              <a:latin typeface="Times New Roman" pitchFamily="18" charset="0"/>
            </a:endParaRPr>
          </a:p>
        </p:txBody>
      </p:sp>
    </p:spTree>
    <p:extLst>
      <p:ext uri="{BB962C8B-B14F-4D97-AF65-F5344CB8AC3E}">
        <p14:creationId xmlns:p14="http://schemas.microsoft.com/office/powerpoint/2010/main" val="2955753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b="1" dirty="0">
                <a:solidFill>
                  <a:srgbClr val="212526"/>
                </a:solidFill>
                <a:latin typeface="Open Sans"/>
              </a:rPr>
              <a:t>When an Incident Occurs</a:t>
            </a:r>
            <a:endParaRPr lang="en-US" dirty="0">
              <a:solidFill>
                <a:srgbClr val="212526"/>
              </a:solidFill>
              <a:latin typeface="Open Sans"/>
            </a:endParaRPr>
          </a:p>
          <a:p>
            <a:pPr marL="742950" lvl="1" indent="-285750">
              <a:buFont typeface="Arial" panose="020B0604020202020204" pitchFamily="34" charset="0"/>
              <a:buChar char="•"/>
            </a:pPr>
            <a:r>
              <a:rPr lang="en-US" dirty="0">
                <a:solidFill>
                  <a:srgbClr val="212526"/>
                </a:solidFill>
                <a:latin typeface="Open Sans"/>
              </a:rPr>
              <a:t>Organize the Incident Investigation Team</a:t>
            </a:r>
          </a:p>
          <a:p>
            <a:pPr marL="742950" lvl="1" indent="-285750">
              <a:buFont typeface="Arial" panose="020B0604020202020204" pitchFamily="34" charset="0"/>
              <a:buChar char="•"/>
            </a:pPr>
            <a:r>
              <a:rPr lang="en-US" dirty="0">
                <a:solidFill>
                  <a:srgbClr val="212526"/>
                </a:solidFill>
                <a:latin typeface="Open Sans"/>
              </a:rPr>
              <a:t>Conduct the Investigation</a:t>
            </a:r>
          </a:p>
          <a:p>
            <a:pPr marL="742950" lvl="1" indent="-285750">
              <a:buFont typeface="Arial" panose="020B0604020202020204" pitchFamily="34" charset="0"/>
              <a:buChar char="•"/>
            </a:pPr>
            <a:r>
              <a:rPr lang="en-US" dirty="0">
                <a:solidFill>
                  <a:srgbClr val="212526"/>
                </a:solidFill>
                <a:latin typeface="Open Sans"/>
              </a:rPr>
              <a:t>Communicate Findings</a:t>
            </a:r>
          </a:p>
          <a:p>
            <a:pPr marL="742950" lvl="1" indent="-285750">
              <a:buFont typeface="Arial" panose="020B0604020202020204" pitchFamily="34" charset="0"/>
              <a:buChar char="•"/>
            </a:pPr>
            <a:r>
              <a:rPr lang="en-US" dirty="0">
                <a:solidFill>
                  <a:srgbClr val="212526"/>
                </a:solidFill>
                <a:latin typeface="Open Sans"/>
              </a:rPr>
              <a:t>Implement Corrective Actions</a:t>
            </a:r>
          </a:p>
          <a:p>
            <a:pPr marL="742950" lvl="1" indent="-285750">
              <a:buFont typeface="Arial" panose="020B0604020202020204" pitchFamily="34" charset="0"/>
              <a:buChar char="•"/>
            </a:pPr>
            <a:r>
              <a:rPr lang="en-US" dirty="0">
                <a:solidFill>
                  <a:srgbClr val="212526"/>
                </a:solidFill>
                <a:latin typeface="Open Sans"/>
              </a:rPr>
              <a:t>Retain Incident Records</a:t>
            </a:r>
          </a:p>
          <a:p>
            <a:endParaRPr lang="en-US" dirty="0"/>
          </a:p>
        </p:txBody>
      </p:sp>
      <p:sp>
        <p:nvSpPr>
          <p:cNvPr id="3" name="Title 2"/>
          <p:cNvSpPr>
            <a:spLocks noGrp="1"/>
          </p:cNvSpPr>
          <p:nvPr>
            <p:ph type="title"/>
          </p:nvPr>
        </p:nvSpPr>
        <p:spPr>
          <a:xfrm>
            <a:off x="228600" y="629920"/>
            <a:ext cx="5943600" cy="822960"/>
          </a:xfrm>
        </p:spPr>
        <p:txBody>
          <a:bodyPr>
            <a:normAutofit fontScale="90000"/>
          </a:bodyPr>
          <a:lstStyle/>
          <a:p>
            <a:r>
              <a:rPr lang="en-US" dirty="0">
                <a:solidFill>
                  <a:schemeClr val="bg2"/>
                </a:solidFill>
              </a:rPr>
              <a:t>When an Incident Occurs</a:t>
            </a:r>
            <a:br>
              <a:rPr lang="en-US" dirty="0"/>
            </a:br>
            <a:endParaRPr lang="en-US" dirty="0"/>
          </a:p>
        </p:txBody>
      </p:sp>
      <p:pic>
        <p:nvPicPr>
          <p:cNvPr id="4" name="Picture 3"/>
          <p:cNvPicPr>
            <a:picLocks noChangeAspect="1"/>
          </p:cNvPicPr>
          <p:nvPr/>
        </p:nvPicPr>
        <p:blipFill>
          <a:blip r:embed="rId3"/>
          <a:stretch>
            <a:fillRect/>
          </a:stretch>
        </p:blipFill>
        <p:spPr>
          <a:xfrm>
            <a:off x="4244975" y="2410662"/>
            <a:ext cx="4149725" cy="2937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52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lvl="0" indent="-514350" fontAlgn="base">
              <a:spcBef>
                <a:spcPct val="20000"/>
              </a:spcBef>
              <a:spcAft>
                <a:spcPct val="0"/>
              </a:spcAft>
              <a:buClrTx/>
              <a:buFont typeface="Arial" charset="0"/>
              <a:buAutoNum type="arabicPeriod"/>
            </a:pPr>
            <a:r>
              <a:rPr lang="en-US" sz="3200" dirty="0">
                <a:solidFill>
                  <a:prstClr val="black"/>
                </a:solidFill>
                <a:latin typeface="Calibri"/>
                <a:ea typeface="ＭＳ Ｐゴシック" charset="-128"/>
                <a:cs typeface="+mn-cs"/>
              </a:rPr>
              <a:t>First and foremost, provide first aid/medical care if there is an injured party.</a:t>
            </a:r>
          </a:p>
          <a:p>
            <a:pPr marL="514350" lvl="0" indent="-514350" fontAlgn="base">
              <a:spcBef>
                <a:spcPct val="20000"/>
              </a:spcBef>
              <a:spcAft>
                <a:spcPct val="0"/>
              </a:spcAft>
              <a:buClrTx/>
              <a:buFont typeface="Arial" charset="0"/>
              <a:buAutoNum type="arabicPeriod"/>
            </a:pPr>
            <a:r>
              <a:rPr lang="en-US" sz="3200" dirty="0">
                <a:solidFill>
                  <a:prstClr val="black"/>
                </a:solidFill>
                <a:latin typeface="Calibri"/>
                <a:ea typeface="ＭＳ Ｐゴシック" charset="-128"/>
                <a:cs typeface="+mn-cs"/>
              </a:rPr>
              <a:t>Preserve/secure and document the scene.</a:t>
            </a:r>
          </a:p>
          <a:p>
            <a:pPr marL="514350" lvl="0" indent="-514350" fontAlgn="base">
              <a:spcBef>
                <a:spcPct val="20000"/>
              </a:spcBef>
              <a:spcAft>
                <a:spcPct val="0"/>
              </a:spcAft>
              <a:buClrTx/>
              <a:buFont typeface="Arial" charset="0"/>
              <a:buAutoNum type="arabicPeriod"/>
            </a:pPr>
            <a:r>
              <a:rPr lang="en-US" sz="3200" dirty="0">
                <a:solidFill>
                  <a:prstClr val="black"/>
                </a:solidFill>
                <a:latin typeface="Calibri"/>
                <a:ea typeface="ＭＳ Ｐゴシック" charset="-128"/>
                <a:cs typeface="+mn-cs"/>
              </a:rPr>
              <a:t>Collect facts through interviews/observations.</a:t>
            </a:r>
          </a:p>
          <a:p>
            <a:pPr marL="514350" lvl="0" indent="-514350" fontAlgn="base">
              <a:spcBef>
                <a:spcPct val="20000"/>
              </a:spcBef>
              <a:spcAft>
                <a:spcPct val="0"/>
              </a:spcAft>
              <a:buClrTx/>
              <a:buFont typeface="Arial" charset="0"/>
              <a:buAutoNum type="arabicPeriod"/>
            </a:pPr>
            <a:r>
              <a:rPr lang="en-US" sz="3200" dirty="0">
                <a:solidFill>
                  <a:prstClr val="black"/>
                </a:solidFill>
                <a:latin typeface="Calibri"/>
                <a:ea typeface="ＭＳ Ｐゴシック" charset="-128"/>
                <a:cs typeface="+mn-cs"/>
              </a:rPr>
              <a:t>Develop event sequence.</a:t>
            </a:r>
          </a:p>
          <a:p>
            <a:pPr marL="514350" lvl="0" indent="-514350" fontAlgn="base">
              <a:spcBef>
                <a:spcPct val="20000"/>
              </a:spcBef>
              <a:spcAft>
                <a:spcPct val="0"/>
              </a:spcAft>
              <a:buClrTx/>
              <a:buFont typeface="Arial" charset="0"/>
              <a:buAutoNum type="arabicPeriod"/>
            </a:pPr>
            <a:r>
              <a:rPr lang="en-US" sz="3200" dirty="0">
                <a:solidFill>
                  <a:prstClr val="black"/>
                </a:solidFill>
                <a:latin typeface="Calibri"/>
                <a:ea typeface="ＭＳ Ｐゴシック" charset="-128"/>
                <a:cs typeface="+mn-cs"/>
              </a:rPr>
              <a:t>Determine causes.</a:t>
            </a:r>
          </a:p>
          <a:p>
            <a:pPr marL="514350" lvl="0" indent="-514350" fontAlgn="base">
              <a:spcBef>
                <a:spcPct val="20000"/>
              </a:spcBef>
              <a:spcAft>
                <a:spcPct val="0"/>
              </a:spcAft>
              <a:buClrTx/>
              <a:buFont typeface="Arial" charset="0"/>
              <a:buAutoNum type="arabicPeriod"/>
            </a:pPr>
            <a:r>
              <a:rPr lang="en-US" sz="3200" dirty="0">
                <a:solidFill>
                  <a:prstClr val="black"/>
                </a:solidFill>
                <a:latin typeface="Calibri"/>
                <a:ea typeface="ＭＳ Ｐゴシック" charset="-128"/>
                <a:cs typeface="+mn-cs"/>
              </a:rPr>
              <a:t>Recommend improvements</a:t>
            </a:r>
          </a:p>
          <a:p>
            <a:pPr marL="514350" lvl="0" indent="-514350" fontAlgn="base">
              <a:spcBef>
                <a:spcPct val="20000"/>
              </a:spcBef>
              <a:spcAft>
                <a:spcPct val="0"/>
              </a:spcAft>
              <a:buClrTx/>
              <a:buFont typeface="Arial" charset="0"/>
              <a:buAutoNum type="arabicPeriod"/>
            </a:pPr>
            <a:r>
              <a:rPr lang="en-US" sz="3200" dirty="0">
                <a:solidFill>
                  <a:prstClr val="black"/>
                </a:solidFill>
                <a:latin typeface="Calibri"/>
                <a:ea typeface="ＭＳ Ｐゴシック" charset="-128"/>
                <a:cs typeface="+mn-cs"/>
              </a:rPr>
              <a:t>Complete report.</a:t>
            </a:r>
          </a:p>
          <a:p>
            <a:endParaRPr lang="en-US" dirty="0"/>
          </a:p>
        </p:txBody>
      </p:sp>
      <p:sp>
        <p:nvSpPr>
          <p:cNvPr id="3" name="Title 2"/>
          <p:cNvSpPr>
            <a:spLocks noGrp="1"/>
          </p:cNvSpPr>
          <p:nvPr>
            <p:ph type="title"/>
          </p:nvPr>
        </p:nvSpPr>
        <p:spPr/>
        <p:txBody>
          <a:bodyPr/>
          <a:lstStyle/>
          <a:p>
            <a:r>
              <a:rPr lang="en-US" dirty="0">
                <a:solidFill>
                  <a:schemeClr val="bg2"/>
                </a:solidFill>
              </a:rPr>
              <a:t>Incident Investigation Process</a:t>
            </a:r>
          </a:p>
        </p:txBody>
      </p:sp>
    </p:spTree>
    <p:extLst>
      <p:ext uri="{BB962C8B-B14F-4D97-AF65-F5344CB8AC3E}">
        <p14:creationId xmlns:p14="http://schemas.microsoft.com/office/powerpoint/2010/main" val="30167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dirty="0"/>
              <a:t>Take immediate action to prevent injury or damage.</a:t>
            </a:r>
          </a:p>
          <a:p>
            <a:pPr>
              <a:buFont typeface="Arial" panose="020B0604020202020204" pitchFamily="34" charset="0"/>
              <a:buChar char="•"/>
            </a:pPr>
            <a:r>
              <a:rPr lang="en-US" dirty="0"/>
              <a:t>Secure and preserve the scene until the investigation is complete.</a:t>
            </a:r>
          </a:p>
          <a:p>
            <a:pPr>
              <a:buFont typeface="Arial" panose="020B0604020202020204" pitchFamily="34" charset="0"/>
              <a:buChar char="•"/>
            </a:pPr>
            <a:r>
              <a:rPr lang="en-US" dirty="0"/>
              <a:t>Communicate with employees in the area.</a:t>
            </a:r>
          </a:p>
          <a:p>
            <a:pPr>
              <a:buFont typeface="Arial" panose="020B0604020202020204" pitchFamily="34" charset="0"/>
              <a:buChar char="•"/>
            </a:pPr>
            <a:r>
              <a:rPr lang="en-US" dirty="0"/>
              <a:t>Take (many) photos from various view points.</a:t>
            </a:r>
          </a:p>
          <a:p>
            <a:pPr>
              <a:buFont typeface="Arial" panose="020B0604020202020204" pitchFamily="34" charset="0"/>
              <a:buChar char="•"/>
            </a:pPr>
            <a:endParaRPr lang="en-US" dirty="0"/>
          </a:p>
          <a:p>
            <a:pPr>
              <a:buFont typeface="Arial" panose="020B0604020202020204" pitchFamily="34" charset="0"/>
              <a:buChar char="•"/>
            </a:pPr>
            <a:r>
              <a:rPr lang="en-US" dirty="0"/>
              <a:t>*For injuries that result in hospitalization or fatality, it is against the law to move any equipment until authorities give the okay unless you must move the equipment to remove victims or prevent further injury. </a:t>
            </a:r>
          </a:p>
          <a:p>
            <a:endParaRPr lang="en-US" dirty="0"/>
          </a:p>
        </p:txBody>
      </p:sp>
      <p:sp>
        <p:nvSpPr>
          <p:cNvPr id="3" name="Title 2"/>
          <p:cNvSpPr>
            <a:spLocks noGrp="1"/>
          </p:cNvSpPr>
          <p:nvPr>
            <p:ph type="title"/>
          </p:nvPr>
        </p:nvSpPr>
        <p:spPr/>
        <p:txBody>
          <a:bodyPr>
            <a:normAutofit fontScale="90000"/>
          </a:bodyPr>
          <a:lstStyle/>
          <a:p>
            <a:r>
              <a:rPr lang="en-US" dirty="0"/>
              <a:t>2. </a:t>
            </a:r>
            <a:r>
              <a:rPr lang="en-US" dirty="0">
                <a:solidFill>
                  <a:schemeClr val="bg2"/>
                </a:solidFill>
              </a:rPr>
              <a:t>Preserve and Document the Scene</a:t>
            </a:r>
          </a:p>
        </p:txBody>
      </p:sp>
      <p:pic>
        <p:nvPicPr>
          <p:cNvPr id="4" name="Picture 3"/>
          <p:cNvPicPr>
            <a:picLocks noChangeAspect="1"/>
          </p:cNvPicPr>
          <p:nvPr/>
        </p:nvPicPr>
        <p:blipFill>
          <a:blip r:embed="rId3"/>
          <a:stretch>
            <a:fillRect/>
          </a:stretch>
        </p:blipFill>
        <p:spPr>
          <a:xfrm>
            <a:off x="6763696" y="2374277"/>
            <a:ext cx="2054530" cy="1329043"/>
          </a:xfrm>
          <a:prstGeom prst="rect">
            <a:avLst/>
          </a:prstGeom>
        </p:spPr>
      </p:pic>
      <p:pic>
        <p:nvPicPr>
          <p:cNvPr id="5" name="Picture 4"/>
          <p:cNvPicPr>
            <a:picLocks noChangeAspect="1"/>
          </p:cNvPicPr>
          <p:nvPr/>
        </p:nvPicPr>
        <p:blipFill>
          <a:blip r:embed="rId4"/>
          <a:stretch>
            <a:fillRect/>
          </a:stretch>
        </p:blipFill>
        <p:spPr>
          <a:xfrm>
            <a:off x="3428999" y="4835072"/>
            <a:ext cx="1718161" cy="1731144"/>
          </a:xfrm>
          <a:prstGeom prst="rect">
            <a:avLst/>
          </a:prstGeom>
        </p:spPr>
      </p:pic>
    </p:spTree>
    <p:extLst>
      <p:ext uri="{BB962C8B-B14F-4D97-AF65-F5344CB8AC3E}">
        <p14:creationId xmlns:p14="http://schemas.microsoft.com/office/powerpoint/2010/main" val="25432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Interview affected employee(s) and witnesses as soon as possible.</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Interview at the accident scene, if possible.</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Keep the purpose of the investigation in mind. Make sure the interviewee understands as well.</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Ask for the interviewee’s suggestions.</a:t>
            </a:r>
          </a:p>
          <a:p>
            <a:endParaRPr lang="en-US" dirty="0"/>
          </a:p>
        </p:txBody>
      </p:sp>
      <p:sp>
        <p:nvSpPr>
          <p:cNvPr id="3" name="Title 2"/>
          <p:cNvSpPr>
            <a:spLocks noGrp="1"/>
          </p:cNvSpPr>
          <p:nvPr>
            <p:ph type="title"/>
          </p:nvPr>
        </p:nvSpPr>
        <p:spPr/>
        <p:txBody>
          <a:bodyPr>
            <a:normAutofit fontScale="90000"/>
          </a:bodyPr>
          <a:lstStyle/>
          <a:p>
            <a:r>
              <a:rPr lang="en-US" dirty="0"/>
              <a:t>3. </a:t>
            </a:r>
            <a:r>
              <a:rPr lang="en-US" dirty="0">
                <a:solidFill>
                  <a:schemeClr val="bg2"/>
                </a:solidFill>
              </a:rPr>
              <a:t>Collect Facts Through Interviews</a:t>
            </a:r>
          </a:p>
        </p:txBody>
      </p:sp>
      <p:pic>
        <p:nvPicPr>
          <p:cNvPr id="4" name="Picture 3"/>
          <p:cNvPicPr>
            <a:picLocks noChangeAspect="1"/>
          </p:cNvPicPr>
          <p:nvPr/>
        </p:nvPicPr>
        <p:blipFill>
          <a:blip r:embed="rId3"/>
          <a:stretch>
            <a:fillRect/>
          </a:stretch>
        </p:blipFill>
        <p:spPr>
          <a:xfrm>
            <a:off x="7397726" y="5030624"/>
            <a:ext cx="1746274" cy="1825952"/>
          </a:xfrm>
          <a:prstGeom prst="rect">
            <a:avLst/>
          </a:prstGeom>
        </p:spPr>
      </p:pic>
    </p:spTree>
    <p:extLst>
      <p:ext uri="{BB962C8B-B14F-4D97-AF65-F5344CB8AC3E}">
        <p14:creationId xmlns:p14="http://schemas.microsoft.com/office/powerpoint/2010/main" val="122444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solidFill>
              </a:rPr>
              <a:t>Interviewing Witnesses</a:t>
            </a:r>
          </a:p>
        </p:txBody>
      </p:sp>
      <p:sp>
        <p:nvSpPr>
          <p:cNvPr id="3" name="Content Placeholder 2"/>
          <p:cNvSpPr>
            <a:spLocks noGrp="1"/>
          </p:cNvSpPr>
          <p:nvPr>
            <p:ph idx="1"/>
          </p:nvPr>
        </p:nvSpPr>
        <p:spPr/>
        <p:txBody>
          <a:bodyPr/>
          <a:lstStyle/>
          <a:p>
            <a:pPr marL="0" indent="0">
              <a:buNone/>
            </a:pPr>
            <a:r>
              <a:rPr lang="en-US" dirty="0"/>
              <a:t>When interviewing, </a:t>
            </a:r>
            <a:r>
              <a:rPr lang="en-US" b="1" dirty="0"/>
              <a:t>DO NOT:</a:t>
            </a:r>
          </a:p>
          <a:p>
            <a:r>
              <a:rPr lang="en-US" dirty="0"/>
              <a:t>Attempt to intimidate</a:t>
            </a:r>
          </a:p>
          <a:p>
            <a:r>
              <a:rPr lang="en-US" dirty="0"/>
              <a:t>Interrupt</a:t>
            </a:r>
          </a:p>
          <a:p>
            <a:r>
              <a:rPr lang="en-US" dirty="0"/>
              <a:t>Prompt</a:t>
            </a:r>
          </a:p>
          <a:p>
            <a:r>
              <a:rPr lang="en-US" dirty="0"/>
              <a:t>Ask leading questions </a:t>
            </a:r>
          </a:p>
          <a:p>
            <a:r>
              <a:rPr lang="en-US" dirty="0"/>
              <a:t>Show your emotions</a:t>
            </a:r>
          </a:p>
          <a:p>
            <a:r>
              <a:rPr lang="en-US" dirty="0"/>
              <a:t>Make lengthy notes while the witness is talking</a:t>
            </a:r>
          </a:p>
          <a:p>
            <a:endParaRPr lang="en-US" dirty="0"/>
          </a:p>
        </p:txBody>
      </p:sp>
      <p:sp>
        <p:nvSpPr>
          <p:cNvPr id="4" name="Content Placeholder 3"/>
          <p:cNvSpPr>
            <a:spLocks noGrp="1"/>
          </p:cNvSpPr>
          <p:nvPr>
            <p:ph idx="13"/>
          </p:nvPr>
        </p:nvSpPr>
        <p:spPr/>
        <p:txBody>
          <a:bodyPr/>
          <a:lstStyle/>
          <a:p>
            <a:pPr marL="0" indent="0">
              <a:buNone/>
            </a:pPr>
            <a:r>
              <a:rPr lang="en-US" dirty="0"/>
              <a:t>Instead, </a:t>
            </a:r>
            <a:r>
              <a:rPr lang="en-US" b="1" dirty="0"/>
              <a:t>DO THIS</a:t>
            </a:r>
            <a:r>
              <a:rPr lang="en-US" dirty="0"/>
              <a:t>:</a:t>
            </a:r>
          </a:p>
          <a:p>
            <a:r>
              <a:rPr lang="en-US" dirty="0"/>
              <a:t>Ask open-ended questions.</a:t>
            </a:r>
          </a:p>
          <a:p>
            <a:r>
              <a:rPr lang="en-US" dirty="0"/>
              <a:t>Use probing questions to get more information.</a:t>
            </a:r>
          </a:p>
          <a:p>
            <a:r>
              <a:rPr lang="en-US" dirty="0"/>
              <a:t>Repeat witness’s answer back to them.</a:t>
            </a:r>
          </a:p>
          <a:p>
            <a:r>
              <a:rPr lang="en-US" dirty="0"/>
              <a:t>Have the witness write their statement and then sign, date, time (you also sign, date, time).</a:t>
            </a:r>
          </a:p>
          <a:p>
            <a:endParaRPr lang="en-US" dirty="0"/>
          </a:p>
          <a:p>
            <a:endParaRPr lang="en-US" dirty="0"/>
          </a:p>
        </p:txBody>
      </p:sp>
      <p:sp>
        <p:nvSpPr>
          <p:cNvPr id="5" name="Text Placeholder 4"/>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2339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additive="base">
                                        <p:cTn id="2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Learn simple tools that can be used to investigate simple and complex incidents.</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Learn the importance of root cause analysis.</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Walk away with resources and knowledge that can help minimize the occurrence of harmful contact incidents at your job sites. </a:t>
            </a:r>
          </a:p>
          <a:p>
            <a:endParaRPr lang="en-US" dirty="0"/>
          </a:p>
        </p:txBody>
      </p:sp>
      <p:sp>
        <p:nvSpPr>
          <p:cNvPr id="3" name="Title 2"/>
          <p:cNvSpPr>
            <a:spLocks noGrp="1"/>
          </p:cNvSpPr>
          <p:nvPr>
            <p:ph type="title"/>
          </p:nvPr>
        </p:nvSpPr>
        <p:spPr/>
        <p:txBody>
          <a:bodyPr/>
          <a:lstStyle/>
          <a:p>
            <a:r>
              <a:rPr lang="en-US" dirty="0">
                <a:solidFill>
                  <a:schemeClr val="bg2"/>
                </a:solidFill>
              </a:rPr>
              <a:t>Goals for this Training</a:t>
            </a:r>
          </a:p>
        </p:txBody>
      </p:sp>
    </p:spTree>
    <p:extLst>
      <p:ext uri="{BB962C8B-B14F-4D97-AF65-F5344CB8AC3E}">
        <p14:creationId xmlns:p14="http://schemas.microsoft.com/office/powerpoint/2010/main" val="17458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Analyze the accident by breaking down</a:t>
            </a:r>
          </a:p>
          <a:p>
            <a:pPr marL="742950" lvl="1" indent="-285750" fontAlgn="base">
              <a:spcBef>
                <a:spcPct val="20000"/>
              </a:spcBef>
              <a:spcAft>
                <a:spcPct val="0"/>
              </a:spcAft>
              <a:buClrTx/>
              <a:buFont typeface="Arial" charset="0"/>
              <a:buChar char="–"/>
            </a:pPr>
            <a:r>
              <a:rPr lang="en-US" sz="2800" dirty="0">
                <a:solidFill>
                  <a:prstClr val="black"/>
                </a:solidFill>
                <a:latin typeface="Calibri"/>
                <a:ea typeface="ＭＳ Ｐゴシック" charset="-128"/>
                <a:cs typeface="+mn-cs"/>
              </a:rPr>
              <a:t>Events prior to accident</a:t>
            </a:r>
          </a:p>
          <a:p>
            <a:pPr marL="742950" lvl="1" indent="-285750" fontAlgn="base">
              <a:spcBef>
                <a:spcPct val="20000"/>
              </a:spcBef>
              <a:spcAft>
                <a:spcPct val="0"/>
              </a:spcAft>
              <a:buClrTx/>
              <a:buFont typeface="Arial" charset="0"/>
              <a:buChar char="–"/>
            </a:pPr>
            <a:r>
              <a:rPr lang="en-US" sz="2800" dirty="0">
                <a:solidFill>
                  <a:prstClr val="black"/>
                </a:solidFill>
                <a:latin typeface="Calibri"/>
                <a:ea typeface="ＭＳ Ｐゴシック" charset="-128"/>
                <a:cs typeface="+mn-cs"/>
              </a:rPr>
              <a:t>Events during</a:t>
            </a:r>
          </a:p>
          <a:p>
            <a:pPr marL="742950" lvl="1" indent="-285750" fontAlgn="base">
              <a:spcBef>
                <a:spcPct val="20000"/>
              </a:spcBef>
              <a:spcAft>
                <a:spcPct val="0"/>
              </a:spcAft>
              <a:buClrTx/>
              <a:buFont typeface="Arial" charset="0"/>
              <a:buChar char="–"/>
            </a:pPr>
            <a:r>
              <a:rPr lang="en-US" sz="2800" dirty="0">
                <a:solidFill>
                  <a:prstClr val="black"/>
                </a:solidFill>
                <a:latin typeface="Calibri"/>
                <a:ea typeface="ＭＳ Ｐゴシック" charset="-128"/>
                <a:cs typeface="+mn-cs"/>
              </a:rPr>
              <a:t>Events immediately after</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Identify gaps in your timeline and gather additional facts and information as needed.</a:t>
            </a:r>
          </a:p>
          <a:p>
            <a:endParaRPr lang="en-US" dirty="0"/>
          </a:p>
        </p:txBody>
      </p:sp>
      <p:sp>
        <p:nvSpPr>
          <p:cNvPr id="3" name="Title 2"/>
          <p:cNvSpPr>
            <a:spLocks noGrp="1"/>
          </p:cNvSpPr>
          <p:nvPr>
            <p:ph type="title"/>
          </p:nvPr>
        </p:nvSpPr>
        <p:spPr>
          <a:xfrm>
            <a:off x="228599" y="182880"/>
            <a:ext cx="6770077" cy="1188720"/>
          </a:xfrm>
        </p:spPr>
        <p:txBody>
          <a:bodyPr>
            <a:normAutofit fontScale="90000"/>
          </a:bodyPr>
          <a:lstStyle/>
          <a:p>
            <a:r>
              <a:rPr lang="en-US" sz="4400" dirty="0">
                <a:solidFill>
                  <a:prstClr val="black"/>
                </a:solidFill>
                <a:latin typeface="Calibri"/>
                <a:ea typeface="ＭＳ Ｐゴシック" charset="-128"/>
              </a:rPr>
              <a:t>4. </a:t>
            </a:r>
            <a:r>
              <a:rPr lang="en-US" sz="4400" dirty="0">
                <a:solidFill>
                  <a:schemeClr val="bg2"/>
                </a:solidFill>
                <a:latin typeface="Calibri"/>
                <a:ea typeface="ＭＳ Ｐゴシック" charset="-128"/>
              </a:rPr>
              <a:t>Develop the Sequence of Events</a:t>
            </a:r>
            <a:endParaRPr lang="en-US" dirty="0">
              <a:solidFill>
                <a:schemeClr val="bg2"/>
              </a:solidFill>
            </a:endParaRPr>
          </a:p>
        </p:txBody>
      </p:sp>
    </p:spTree>
    <p:extLst>
      <p:ext uri="{BB962C8B-B14F-4D97-AF65-F5344CB8AC3E}">
        <p14:creationId xmlns:p14="http://schemas.microsoft.com/office/powerpoint/2010/main" val="381094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342900" lvl="0" indent="-342900" fontAlgn="base">
              <a:spcBef>
                <a:spcPct val="20000"/>
              </a:spcBef>
              <a:spcAft>
                <a:spcPct val="0"/>
              </a:spcAft>
              <a:buClrTx/>
              <a:buFont typeface="Arial" charset="0"/>
              <a:buChar char="•"/>
            </a:pPr>
            <a:r>
              <a:rPr lang="en-US" sz="3200" b="1" dirty="0">
                <a:solidFill>
                  <a:prstClr val="black"/>
                </a:solidFill>
                <a:latin typeface="Calibri"/>
                <a:ea typeface="ＭＳ Ｐゴシック" charset="-128"/>
                <a:cs typeface="+mn-cs"/>
              </a:rPr>
              <a:t>Direct Cause </a:t>
            </a:r>
            <a:r>
              <a:rPr lang="en-US" sz="3200" dirty="0">
                <a:solidFill>
                  <a:prstClr val="black"/>
                </a:solidFill>
                <a:latin typeface="Calibri"/>
                <a:ea typeface="ＭＳ Ｐゴシック" charset="-128"/>
                <a:cs typeface="+mn-cs"/>
              </a:rPr>
              <a:t>– The immediate source of the accident, often quickly identified</a:t>
            </a:r>
          </a:p>
          <a:p>
            <a:pPr marL="342900" lvl="0" indent="-342900" fontAlgn="base">
              <a:spcBef>
                <a:spcPct val="20000"/>
              </a:spcBef>
              <a:spcAft>
                <a:spcPct val="0"/>
              </a:spcAft>
              <a:buClrTx/>
              <a:buFont typeface="Arial" charset="0"/>
              <a:buChar char="•"/>
            </a:pPr>
            <a:r>
              <a:rPr lang="en-US" sz="3200" b="1" dirty="0">
                <a:solidFill>
                  <a:prstClr val="black"/>
                </a:solidFill>
                <a:latin typeface="Calibri"/>
                <a:ea typeface="ＭＳ Ｐゴシック" charset="-128"/>
                <a:cs typeface="+mn-cs"/>
              </a:rPr>
              <a:t>Indirect Cause </a:t>
            </a:r>
            <a:r>
              <a:rPr lang="en-US" sz="3200" dirty="0">
                <a:solidFill>
                  <a:prstClr val="black"/>
                </a:solidFill>
                <a:latin typeface="Calibri"/>
                <a:ea typeface="ＭＳ Ｐゴシック" charset="-128"/>
                <a:cs typeface="+mn-cs"/>
              </a:rPr>
              <a:t>– An unsafe action or condition</a:t>
            </a:r>
          </a:p>
          <a:p>
            <a:pPr marL="342900" lvl="0" indent="-342900" fontAlgn="base">
              <a:spcBef>
                <a:spcPct val="20000"/>
              </a:spcBef>
              <a:spcAft>
                <a:spcPct val="0"/>
              </a:spcAft>
              <a:buClrTx/>
              <a:buFont typeface="Arial" charset="0"/>
              <a:buChar char="•"/>
            </a:pPr>
            <a:r>
              <a:rPr lang="en-US" sz="3200" b="1" dirty="0">
                <a:solidFill>
                  <a:prstClr val="black"/>
                </a:solidFill>
                <a:latin typeface="Calibri"/>
                <a:ea typeface="ＭＳ Ｐゴシック" charset="-128"/>
                <a:cs typeface="+mn-cs"/>
              </a:rPr>
              <a:t>Root Cause </a:t>
            </a:r>
            <a:r>
              <a:rPr lang="en-US" sz="3200" dirty="0">
                <a:solidFill>
                  <a:prstClr val="black"/>
                </a:solidFill>
                <a:latin typeface="Calibri"/>
                <a:ea typeface="ＭＳ Ｐゴシック" charset="-128"/>
                <a:cs typeface="+mn-cs"/>
              </a:rPr>
              <a:t>– Policies, decisions, environmental or personal factors</a:t>
            </a:r>
          </a:p>
          <a:p>
            <a:pPr marL="0" lvl="0" indent="0" fontAlgn="base">
              <a:spcBef>
                <a:spcPct val="20000"/>
              </a:spcBef>
              <a:spcAft>
                <a:spcPct val="0"/>
              </a:spcAft>
              <a:buClrTx/>
              <a:buNone/>
            </a:pPr>
            <a:endParaRPr lang="en-US" sz="3200" dirty="0">
              <a:solidFill>
                <a:prstClr val="black"/>
              </a:solidFill>
              <a:latin typeface="Calibri"/>
              <a:ea typeface="ＭＳ Ｐゴシック" charset="-128"/>
              <a:cs typeface="+mn-cs"/>
            </a:endParaRPr>
          </a:p>
          <a:p>
            <a:pPr marL="0" lvl="0" indent="0" defTabSz="914400">
              <a:spcAft>
                <a:spcPts val="0"/>
              </a:spcAft>
              <a:buClrTx/>
              <a:buNone/>
            </a:pPr>
            <a:r>
              <a:rPr lang="en-US" sz="1500" dirty="0">
                <a:solidFill>
                  <a:prstClr val="black"/>
                </a:solidFill>
                <a:latin typeface="Calibri"/>
                <a:cs typeface="+mn-cs"/>
              </a:rPr>
              <a:t>“Accidents usually result from multiple and interacting causal factors that may have organizational, cultural, technical or operational systems origins. If accident investigations do not relate to actual casual factors, corrective actions taken will be misdirected and ineffective.”  (</a:t>
            </a:r>
            <a:r>
              <a:rPr lang="en-US" sz="1500" dirty="0" err="1">
                <a:solidFill>
                  <a:prstClr val="black"/>
                </a:solidFill>
                <a:latin typeface="Calibri"/>
                <a:cs typeface="+mn-cs"/>
              </a:rPr>
              <a:t>Manuele</a:t>
            </a:r>
            <a:r>
              <a:rPr lang="en-US" sz="1500" dirty="0">
                <a:solidFill>
                  <a:prstClr val="black"/>
                </a:solidFill>
                <a:latin typeface="Calibri"/>
                <a:cs typeface="+mn-cs"/>
              </a:rPr>
              <a:t>, 2011)</a:t>
            </a:r>
          </a:p>
          <a:p>
            <a:endParaRPr lang="en-US" dirty="0"/>
          </a:p>
        </p:txBody>
      </p:sp>
      <p:sp>
        <p:nvSpPr>
          <p:cNvPr id="3" name="Title 2"/>
          <p:cNvSpPr>
            <a:spLocks noGrp="1"/>
          </p:cNvSpPr>
          <p:nvPr>
            <p:ph type="title"/>
          </p:nvPr>
        </p:nvSpPr>
        <p:spPr/>
        <p:txBody>
          <a:bodyPr/>
          <a:lstStyle/>
          <a:p>
            <a:r>
              <a:rPr lang="en-US" sz="4400" dirty="0">
                <a:solidFill>
                  <a:prstClr val="black"/>
                </a:solidFill>
                <a:latin typeface="Calibri"/>
                <a:ea typeface="ＭＳ Ｐゴシック" charset="-128"/>
              </a:rPr>
              <a:t>6. </a:t>
            </a:r>
            <a:r>
              <a:rPr lang="en-US" sz="4400" dirty="0">
                <a:solidFill>
                  <a:schemeClr val="bg2"/>
                </a:solidFill>
                <a:latin typeface="Calibri"/>
                <a:ea typeface="ＭＳ Ｐゴシック" charset="-128"/>
              </a:rPr>
              <a:t>Determine the Causes</a:t>
            </a:r>
            <a:endParaRPr lang="en-US" dirty="0">
              <a:solidFill>
                <a:schemeClr val="bg2"/>
              </a:solidFill>
            </a:endParaRPr>
          </a:p>
        </p:txBody>
      </p:sp>
    </p:spTree>
    <p:extLst>
      <p:ext uri="{BB962C8B-B14F-4D97-AF65-F5344CB8AC3E}">
        <p14:creationId xmlns:p14="http://schemas.microsoft.com/office/powerpoint/2010/main" val="341778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0"/>
            <a:ext cx="9144000" cy="6858000"/>
          </a:xfrm>
          <a:prstGeom prst="rect">
            <a:avLst/>
          </a:prstGeom>
          <a:solidFill>
            <a:schemeClr val="accent3">
              <a:lumMod val="85000"/>
            </a:schemeClr>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54275" name="Text Box 3"/>
          <p:cNvSpPr txBox="1">
            <a:spLocks noChangeArrowheads="1"/>
          </p:cNvSpPr>
          <p:nvPr/>
        </p:nvSpPr>
        <p:spPr bwMode="auto">
          <a:xfrm>
            <a:off x="0" y="57150"/>
            <a:ext cx="4038600" cy="584200"/>
          </a:xfrm>
          <a:prstGeom prst="rect">
            <a:avLst/>
          </a:prstGeom>
          <a:noFill/>
          <a:ln w="9525">
            <a:noFill/>
            <a:miter lim="800000"/>
            <a:headEnd/>
            <a:tailEnd/>
          </a:ln>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Arial" charset="0"/>
              </a:rPr>
              <a:t>WEED OUT THE CAUSES OF INJURIES AND ILLNESSES </a:t>
            </a:r>
            <a:endParaRPr kumimoji="0" lang="en-US" sz="1600" b="1" i="1"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31748" name="Rectangle 4"/>
          <p:cNvSpPr>
            <a:spLocks noChangeArrowheads="1"/>
          </p:cNvSpPr>
          <p:nvPr/>
        </p:nvSpPr>
        <p:spPr bwMode="auto">
          <a:xfrm>
            <a:off x="0" y="4114800"/>
            <a:ext cx="9142413" cy="2457450"/>
          </a:xfrm>
          <a:prstGeom prst="rect">
            <a:avLst/>
          </a:prstGeom>
          <a:solidFill>
            <a:schemeClr val="bg2"/>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3174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838200"/>
            <a:ext cx="12763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800" y="685800"/>
            <a:ext cx="1165225"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Freeform 7"/>
          <p:cNvSpPr>
            <a:spLocks/>
          </p:cNvSpPr>
          <p:nvPr/>
        </p:nvSpPr>
        <p:spPr bwMode="auto">
          <a:xfrm>
            <a:off x="4294188" y="1876425"/>
            <a:ext cx="609600" cy="447675"/>
          </a:xfrm>
          <a:custGeom>
            <a:avLst/>
            <a:gdLst>
              <a:gd name="T0" fmla="*/ 2147483647 w 575"/>
              <a:gd name="T1" fmla="*/ 0 h 753"/>
              <a:gd name="T2" fmla="*/ 2147483647 w 575"/>
              <a:gd name="T3" fmla="*/ 2147483647 h 753"/>
              <a:gd name="T4" fmla="*/ 2147483647 w 575"/>
              <a:gd name="T5" fmla="*/ 2147483647 h 753"/>
              <a:gd name="T6" fmla="*/ 2147483647 w 575"/>
              <a:gd name="T7" fmla="*/ 2147483647 h 753"/>
              <a:gd name="T8" fmla="*/ 2147483647 w 575"/>
              <a:gd name="T9" fmla="*/ 2147483647 h 753"/>
              <a:gd name="T10" fmla="*/ 2147483647 w 575"/>
              <a:gd name="T11" fmla="*/ 2147483647 h 753"/>
              <a:gd name="T12" fmla="*/ 2147483647 w 575"/>
              <a:gd name="T13" fmla="*/ 2147483647 h 753"/>
              <a:gd name="T14" fmla="*/ 2147483647 w 575"/>
              <a:gd name="T15" fmla="*/ 2147483647 h 753"/>
              <a:gd name="T16" fmla="*/ 2147483647 w 575"/>
              <a:gd name="T17" fmla="*/ 2147483647 h 753"/>
              <a:gd name="T18" fmla="*/ 2147483647 w 575"/>
              <a:gd name="T19" fmla="*/ 2147483647 h 753"/>
              <a:gd name="T20" fmla="*/ 2147483647 w 575"/>
              <a:gd name="T21" fmla="*/ 2147483647 h 753"/>
              <a:gd name="T22" fmla="*/ 2147483647 w 575"/>
              <a:gd name="T23" fmla="*/ 2147483647 h 753"/>
              <a:gd name="T24" fmla="*/ 2147483647 w 575"/>
              <a:gd name="T25" fmla="*/ 2147483647 h 753"/>
              <a:gd name="T26" fmla="*/ 2147483647 w 575"/>
              <a:gd name="T27" fmla="*/ 2147483647 h 753"/>
              <a:gd name="T28" fmla="*/ 2147483647 w 575"/>
              <a:gd name="T29" fmla="*/ 2147483647 h 753"/>
              <a:gd name="T30" fmla="*/ 2147483647 w 575"/>
              <a:gd name="T31" fmla="*/ 2147483647 h 753"/>
              <a:gd name="T32" fmla="*/ 0 w 575"/>
              <a:gd name="T33" fmla="*/ 2147483647 h 7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5"/>
              <a:gd name="T52" fmla="*/ 0 h 753"/>
              <a:gd name="T53" fmla="*/ 575 w 575"/>
              <a:gd name="T54" fmla="*/ 753 h 7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5" h="753">
                <a:moveTo>
                  <a:pt x="575" y="0"/>
                </a:moveTo>
                <a:lnTo>
                  <a:pt x="516" y="24"/>
                </a:lnTo>
                <a:lnTo>
                  <a:pt x="458" y="54"/>
                </a:lnTo>
                <a:lnTo>
                  <a:pt x="402" y="86"/>
                </a:lnTo>
                <a:lnTo>
                  <a:pt x="349" y="121"/>
                </a:lnTo>
                <a:lnTo>
                  <a:pt x="301" y="161"/>
                </a:lnTo>
                <a:lnTo>
                  <a:pt x="254" y="202"/>
                </a:lnTo>
                <a:lnTo>
                  <a:pt x="213" y="247"/>
                </a:lnTo>
                <a:lnTo>
                  <a:pt x="174" y="295"/>
                </a:lnTo>
                <a:lnTo>
                  <a:pt x="136" y="346"/>
                </a:lnTo>
                <a:lnTo>
                  <a:pt x="105" y="398"/>
                </a:lnTo>
                <a:lnTo>
                  <a:pt x="76" y="452"/>
                </a:lnTo>
                <a:lnTo>
                  <a:pt x="52" y="510"/>
                </a:lnTo>
                <a:lnTo>
                  <a:pt x="34" y="568"/>
                </a:lnTo>
                <a:lnTo>
                  <a:pt x="17" y="628"/>
                </a:lnTo>
                <a:lnTo>
                  <a:pt x="7" y="689"/>
                </a:lnTo>
                <a:lnTo>
                  <a:pt x="0" y="753"/>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2" name="Freeform 8"/>
          <p:cNvSpPr>
            <a:spLocks/>
          </p:cNvSpPr>
          <p:nvPr/>
        </p:nvSpPr>
        <p:spPr bwMode="auto">
          <a:xfrm>
            <a:off x="4233863" y="3860800"/>
            <a:ext cx="604837" cy="223838"/>
          </a:xfrm>
          <a:custGeom>
            <a:avLst/>
            <a:gdLst>
              <a:gd name="T0" fmla="*/ 2147483647 w 572"/>
              <a:gd name="T1" fmla="*/ 2147483647 h 375"/>
              <a:gd name="T2" fmla="*/ 2147483647 w 572"/>
              <a:gd name="T3" fmla="*/ 2147483647 h 375"/>
              <a:gd name="T4" fmla="*/ 2147483647 w 572"/>
              <a:gd name="T5" fmla="*/ 0 h 375"/>
              <a:gd name="T6" fmla="*/ 2147483647 w 572"/>
              <a:gd name="T7" fmla="*/ 2147483647 h 375"/>
              <a:gd name="T8" fmla="*/ 2147483647 w 572"/>
              <a:gd name="T9" fmla="*/ 2147483647 h 375"/>
              <a:gd name="T10" fmla="*/ 2147483647 w 572"/>
              <a:gd name="T11" fmla="*/ 2147483647 h 375"/>
              <a:gd name="T12" fmla="*/ 2147483647 w 572"/>
              <a:gd name="T13" fmla="*/ 2147483647 h 375"/>
              <a:gd name="T14" fmla="*/ 2147483647 w 572"/>
              <a:gd name="T15" fmla="*/ 2147483647 h 375"/>
              <a:gd name="T16" fmla="*/ 2147483647 w 572"/>
              <a:gd name="T17" fmla="*/ 2147483647 h 375"/>
              <a:gd name="T18" fmla="*/ 2147483647 w 572"/>
              <a:gd name="T19" fmla="*/ 2147483647 h 375"/>
              <a:gd name="T20" fmla="*/ 2147483647 w 572"/>
              <a:gd name="T21" fmla="*/ 2147483647 h 375"/>
              <a:gd name="T22" fmla="*/ 2147483647 w 572"/>
              <a:gd name="T23" fmla="*/ 2147483647 h 375"/>
              <a:gd name="T24" fmla="*/ 2147483647 w 572"/>
              <a:gd name="T25" fmla="*/ 2147483647 h 375"/>
              <a:gd name="T26" fmla="*/ 2147483647 w 572"/>
              <a:gd name="T27" fmla="*/ 2147483647 h 375"/>
              <a:gd name="T28" fmla="*/ 2147483647 w 572"/>
              <a:gd name="T29" fmla="*/ 2147483647 h 375"/>
              <a:gd name="T30" fmla="*/ 2147483647 w 572"/>
              <a:gd name="T31" fmla="*/ 2147483647 h 375"/>
              <a:gd name="T32" fmla="*/ 2147483647 w 572"/>
              <a:gd name="T33" fmla="*/ 2147483647 h 375"/>
              <a:gd name="T34" fmla="*/ 2147483647 w 572"/>
              <a:gd name="T35" fmla="*/ 2147483647 h 375"/>
              <a:gd name="T36" fmla="*/ 0 w 572"/>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2"/>
              <a:gd name="T58" fmla="*/ 0 h 375"/>
              <a:gd name="T59" fmla="*/ 572 w 572"/>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2" h="375">
                <a:moveTo>
                  <a:pt x="572" y="9"/>
                </a:moveTo>
                <a:lnTo>
                  <a:pt x="519" y="2"/>
                </a:lnTo>
                <a:lnTo>
                  <a:pt x="467" y="0"/>
                </a:lnTo>
                <a:lnTo>
                  <a:pt x="422" y="2"/>
                </a:lnTo>
                <a:lnTo>
                  <a:pt x="377" y="7"/>
                </a:lnTo>
                <a:lnTo>
                  <a:pt x="334" y="16"/>
                </a:lnTo>
                <a:lnTo>
                  <a:pt x="291" y="30"/>
                </a:lnTo>
                <a:lnTo>
                  <a:pt x="252" y="44"/>
                </a:lnTo>
                <a:lnTo>
                  <a:pt x="215" y="63"/>
                </a:lnTo>
                <a:lnTo>
                  <a:pt x="179" y="84"/>
                </a:lnTo>
                <a:lnTo>
                  <a:pt x="148" y="108"/>
                </a:lnTo>
                <a:lnTo>
                  <a:pt x="116" y="134"/>
                </a:lnTo>
                <a:lnTo>
                  <a:pt x="90" y="164"/>
                </a:lnTo>
                <a:lnTo>
                  <a:pt x="65" y="194"/>
                </a:lnTo>
                <a:lnTo>
                  <a:pt x="45" y="228"/>
                </a:lnTo>
                <a:lnTo>
                  <a:pt x="28" y="263"/>
                </a:lnTo>
                <a:lnTo>
                  <a:pt x="15" y="298"/>
                </a:lnTo>
                <a:lnTo>
                  <a:pt x="6" y="336"/>
                </a:lnTo>
                <a:lnTo>
                  <a:pt x="0" y="375"/>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3" name="Freeform 9"/>
          <p:cNvSpPr>
            <a:spLocks/>
          </p:cNvSpPr>
          <p:nvPr/>
        </p:nvSpPr>
        <p:spPr bwMode="auto">
          <a:xfrm>
            <a:off x="3535363" y="1984375"/>
            <a:ext cx="693737" cy="222250"/>
          </a:xfrm>
          <a:custGeom>
            <a:avLst/>
            <a:gdLst>
              <a:gd name="T0" fmla="*/ 0 w 656"/>
              <a:gd name="T1" fmla="*/ 2147483647 h 376"/>
              <a:gd name="T2" fmla="*/ 2147483647 w 656"/>
              <a:gd name="T3" fmla="*/ 2147483647 h 376"/>
              <a:gd name="T4" fmla="*/ 2147483647 w 656"/>
              <a:gd name="T5" fmla="*/ 0 h 376"/>
              <a:gd name="T6" fmla="*/ 2147483647 w 656"/>
              <a:gd name="T7" fmla="*/ 2147483647 h 376"/>
              <a:gd name="T8" fmla="*/ 2147483647 w 656"/>
              <a:gd name="T9" fmla="*/ 2147483647 h 376"/>
              <a:gd name="T10" fmla="*/ 2147483647 w 656"/>
              <a:gd name="T11" fmla="*/ 2147483647 h 376"/>
              <a:gd name="T12" fmla="*/ 2147483647 w 656"/>
              <a:gd name="T13" fmla="*/ 2147483647 h 376"/>
              <a:gd name="T14" fmla="*/ 2147483647 w 656"/>
              <a:gd name="T15" fmla="*/ 2147483647 h 376"/>
              <a:gd name="T16" fmla="*/ 2147483647 w 656"/>
              <a:gd name="T17" fmla="*/ 2147483647 h 376"/>
              <a:gd name="T18" fmla="*/ 2147483647 w 656"/>
              <a:gd name="T19" fmla="*/ 2147483647 h 376"/>
              <a:gd name="T20" fmla="*/ 2147483647 w 656"/>
              <a:gd name="T21" fmla="*/ 2147483647 h 376"/>
              <a:gd name="T22" fmla="*/ 2147483647 w 656"/>
              <a:gd name="T23" fmla="*/ 2147483647 h 376"/>
              <a:gd name="T24" fmla="*/ 2147483647 w 656"/>
              <a:gd name="T25" fmla="*/ 2147483647 h 376"/>
              <a:gd name="T26" fmla="*/ 2147483647 w 656"/>
              <a:gd name="T27" fmla="*/ 2147483647 h 376"/>
              <a:gd name="T28" fmla="*/ 2147483647 w 656"/>
              <a:gd name="T29" fmla="*/ 2147483647 h 376"/>
              <a:gd name="T30" fmla="*/ 2147483647 w 656"/>
              <a:gd name="T31" fmla="*/ 2147483647 h 376"/>
              <a:gd name="T32" fmla="*/ 2147483647 w 656"/>
              <a:gd name="T33" fmla="*/ 2147483647 h 376"/>
              <a:gd name="T34" fmla="*/ 2147483647 w 656"/>
              <a:gd name="T35" fmla="*/ 2147483647 h 376"/>
              <a:gd name="T36" fmla="*/ 2147483647 w 656"/>
              <a:gd name="T37" fmla="*/ 2147483647 h 3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6"/>
              <a:gd name="T58" fmla="*/ 0 h 376"/>
              <a:gd name="T59" fmla="*/ 656 w 656"/>
              <a:gd name="T60" fmla="*/ 376 h 3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6" h="376">
                <a:moveTo>
                  <a:pt x="0" y="12"/>
                </a:moveTo>
                <a:lnTo>
                  <a:pt x="66" y="4"/>
                </a:lnTo>
                <a:lnTo>
                  <a:pt x="129" y="0"/>
                </a:lnTo>
                <a:lnTo>
                  <a:pt x="182" y="2"/>
                </a:lnTo>
                <a:lnTo>
                  <a:pt x="232" y="8"/>
                </a:lnTo>
                <a:lnTo>
                  <a:pt x="281" y="17"/>
                </a:lnTo>
                <a:lnTo>
                  <a:pt x="327" y="30"/>
                </a:lnTo>
                <a:lnTo>
                  <a:pt x="372" y="45"/>
                </a:lnTo>
                <a:lnTo>
                  <a:pt x="413" y="64"/>
                </a:lnTo>
                <a:lnTo>
                  <a:pt x="454" y="84"/>
                </a:lnTo>
                <a:lnTo>
                  <a:pt x="492" y="109"/>
                </a:lnTo>
                <a:lnTo>
                  <a:pt x="525" y="135"/>
                </a:lnTo>
                <a:lnTo>
                  <a:pt x="555" y="165"/>
                </a:lnTo>
                <a:lnTo>
                  <a:pt x="583" y="195"/>
                </a:lnTo>
                <a:lnTo>
                  <a:pt x="606" y="228"/>
                </a:lnTo>
                <a:lnTo>
                  <a:pt x="624" y="264"/>
                </a:lnTo>
                <a:lnTo>
                  <a:pt x="639" y="299"/>
                </a:lnTo>
                <a:lnTo>
                  <a:pt x="651" y="337"/>
                </a:lnTo>
                <a:lnTo>
                  <a:pt x="656" y="376"/>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4" name="Freeform 10"/>
          <p:cNvSpPr>
            <a:spLocks/>
          </p:cNvSpPr>
          <p:nvPr/>
        </p:nvSpPr>
        <p:spPr bwMode="auto">
          <a:xfrm>
            <a:off x="1982788" y="1636713"/>
            <a:ext cx="1712912" cy="517525"/>
          </a:xfrm>
          <a:custGeom>
            <a:avLst/>
            <a:gdLst>
              <a:gd name="T0" fmla="*/ 2147483647 w 1619"/>
              <a:gd name="T1" fmla="*/ 2147483647 h 870"/>
              <a:gd name="T2" fmla="*/ 2147483647 w 1619"/>
              <a:gd name="T3" fmla="*/ 2147483647 h 870"/>
              <a:gd name="T4" fmla="*/ 2147483647 w 1619"/>
              <a:gd name="T5" fmla="*/ 2147483647 h 870"/>
              <a:gd name="T6" fmla="*/ 2147483647 w 1619"/>
              <a:gd name="T7" fmla="*/ 2147483647 h 870"/>
              <a:gd name="T8" fmla="*/ 2147483647 w 1619"/>
              <a:gd name="T9" fmla="*/ 2147483647 h 870"/>
              <a:gd name="T10" fmla="*/ 2147483647 w 1619"/>
              <a:gd name="T11" fmla="*/ 0 h 870"/>
              <a:gd name="T12" fmla="*/ 2147483647 w 1619"/>
              <a:gd name="T13" fmla="*/ 2147483647 h 870"/>
              <a:gd name="T14" fmla="*/ 0 w 1619"/>
              <a:gd name="T15" fmla="*/ 2147483647 h 870"/>
              <a:gd name="T16" fmla="*/ 2147483647 w 1619"/>
              <a:gd name="T17" fmla="*/ 2147483647 h 870"/>
              <a:gd name="T18" fmla="*/ 2147483647 w 1619"/>
              <a:gd name="T19" fmla="*/ 2147483647 h 870"/>
              <a:gd name="T20" fmla="*/ 2147483647 w 1619"/>
              <a:gd name="T21" fmla="*/ 2147483647 h 870"/>
              <a:gd name="T22" fmla="*/ 2147483647 w 1619"/>
              <a:gd name="T23" fmla="*/ 2147483647 h 870"/>
              <a:gd name="T24" fmla="*/ 2147483647 w 1619"/>
              <a:gd name="T25" fmla="*/ 2147483647 h 870"/>
              <a:gd name="T26" fmla="*/ 2147483647 w 1619"/>
              <a:gd name="T27" fmla="*/ 2147483647 h 870"/>
              <a:gd name="T28" fmla="*/ 2147483647 w 1619"/>
              <a:gd name="T29" fmla="*/ 2147483647 h 870"/>
              <a:gd name="T30" fmla="*/ 2147483647 w 1619"/>
              <a:gd name="T31" fmla="*/ 2147483647 h 870"/>
              <a:gd name="T32" fmla="*/ 2147483647 w 1619"/>
              <a:gd name="T33" fmla="*/ 2147483647 h 8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19"/>
              <a:gd name="T52" fmla="*/ 0 h 870"/>
              <a:gd name="T53" fmla="*/ 1619 w 1619"/>
              <a:gd name="T54" fmla="*/ 870 h 8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19" h="870">
                <a:moveTo>
                  <a:pt x="1473" y="440"/>
                </a:moveTo>
                <a:lnTo>
                  <a:pt x="1312" y="315"/>
                </a:lnTo>
                <a:lnTo>
                  <a:pt x="1297" y="412"/>
                </a:lnTo>
                <a:lnTo>
                  <a:pt x="972" y="166"/>
                </a:lnTo>
                <a:lnTo>
                  <a:pt x="957" y="259"/>
                </a:lnTo>
                <a:lnTo>
                  <a:pt x="548" y="0"/>
                </a:lnTo>
                <a:lnTo>
                  <a:pt x="531" y="97"/>
                </a:lnTo>
                <a:lnTo>
                  <a:pt x="0" y="11"/>
                </a:lnTo>
                <a:lnTo>
                  <a:pt x="383" y="457"/>
                </a:lnTo>
                <a:lnTo>
                  <a:pt x="279" y="539"/>
                </a:lnTo>
                <a:lnTo>
                  <a:pt x="808" y="625"/>
                </a:lnTo>
                <a:lnTo>
                  <a:pt x="707" y="704"/>
                </a:lnTo>
                <a:lnTo>
                  <a:pt x="1148" y="775"/>
                </a:lnTo>
                <a:lnTo>
                  <a:pt x="1133" y="870"/>
                </a:lnTo>
                <a:lnTo>
                  <a:pt x="1413" y="818"/>
                </a:lnTo>
                <a:lnTo>
                  <a:pt x="1619" y="657"/>
                </a:lnTo>
                <a:lnTo>
                  <a:pt x="1473" y="440"/>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5" name="Freeform 11"/>
          <p:cNvSpPr>
            <a:spLocks/>
          </p:cNvSpPr>
          <p:nvPr/>
        </p:nvSpPr>
        <p:spPr bwMode="auto">
          <a:xfrm>
            <a:off x="1858963" y="2174875"/>
            <a:ext cx="1762125" cy="490538"/>
          </a:xfrm>
          <a:custGeom>
            <a:avLst/>
            <a:gdLst>
              <a:gd name="T0" fmla="*/ 2147483647 w 1667"/>
              <a:gd name="T1" fmla="*/ 2147483647 h 823"/>
              <a:gd name="T2" fmla="*/ 2147483647 w 1667"/>
              <a:gd name="T3" fmla="*/ 2147483647 h 823"/>
              <a:gd name="T4" fmla="*/ 2147483647 w 1667"/>
              <a:gd name="T5" fmla="*/ 2147483647 h 823"/>
              <a:gd name="T6" fmla="*/ 2147483647 w 1667"/>
              <a:gd name="T7" fmla="*/ 2147483647 h 823"/>
              <a:gd name="T8" fmla="*/ 2147483647 w 1667"/>
              <a:gd name="T9" fmla="*/ 2147483647 h 823"/>
              <a:gd name="T10" fmla="*/ 2147483647 w 1667"/>
              <a:gd name="T11" fmla="*/ 2147483647 h 823"/>
              <a:gd name="T12" fmla="*/ 2147483647 w 1667"/>
              <a:gd name="T13" fmla="*/ 2147483647 h 823"/>
              <a:gd name="T14" fmla="*/ 0 w 1667"/>
              <a:gd name="T15" fmla="*/ 2147483647 h 823"/>
              <a:gd name="T16" fmla="*/ 2147483647 w 1667"/>
              <a:gd name="T17" fmla="*/ 2147483647 h 823"/>
              <a:gd name="T18" fmla="*/ 2147483647 w 1667"/>
              <a:gd name="T19" fmla="*/ 0 h 823"/>
              <a:gd name="T20" fmla="*/ 2147483647 w 1667"/>
              <a:gd name="T21" fmla="*/ 2147483647 h 823"/>
              <a:gd name="T22" fmla="*/ 2147483647 w 1667"/>
              <a:gd name="T23" fmla="*/ 2147483647 h 823"/>
              <a:gd name="T24" fmla="*/ 2147483647 w 1667"/>
              <a:gd name="T25" fmla="*/ 2147483647 h 823"/>
              <a:gd name="T26" fmla="*/ 2147483647 w 1667"/>
              <a:gd name="T27" fmla="*/ 2147483647 h 823"/>
              <a:gd name="T28" fmla="*/ 2147483647 w 1667"/>
              <a:gd name="T29" fmla="*/ 2147483647 h 823"/>
              <a:gd name="T30" fmla="*/ 2147483647 w 1667"/>
              <a:gd name="T31" fmla="*/ 2147483647 h 823"/>
              <a:gd name="T32" fmla="*/ 2147483647 w 1667"/>
              <a:gd name="T33" fmla="*/ 2147483647 h 8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67"/>
              <a:gd name="T52" fmla="*/ 0 h 823"/>
              <a:gd name="T53" fmla="*/ 1667 w 1667"/>
              <a:gd name="T54" fmla="*/ 823 h 8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67" h="823">
                <a:moveTo>
                  <a:pt x="1418" y="823"/>
                </a:moveTo>
                <a:lnTo>
                  <a:pt x="1214" y="819"/>
                </a:lnTo>
                <a:lnTo>
                  <a:pt x="1263" y="735"/>
                </a:lnTo>
                <a:lnTo>
                  <a:pt x="856" y="724"/>
                </a:lnTo>
                <a:lnTo>
                  <a:pt x="902" y="642"/>
                </a:lnTo>
                <a:lnTo>
                  <a:pt x="420" y="588"/>
                </a:lnTo>
                <a:lnTo>
                  <a:pt x="467" y="504"/>
                </a:lnTo>
                <a:lnTo>
                  <a:pt x="0" y="239"/>
                </a:lnTo>
                <a:lnTo>
                  <a:pt x="577" y="128"/>
                </a:lnTo>
                <a:lnTo>
                  <a:pt x="547" y="0"/>
                </a:lnTo>
                <a:lnTo>
                  <a:pt x="1014" y="265"/>
                </a:lnTo>
                <a:lnTo>
                  <a:pt x="984" y="138"/>
                </a:lnTo>
                <a:lnTo>
                  <a:pt x="1373" y="358"/>
                </a:lnTo>
                <a:lnTo>
                  <a:pt x="1420" y="276"/>
                </a:lnTo>
                <a:lnTo>
                  <a:pt x="1607" y="491"/>
                </a:lnTo>
                <a:lnTo>
                  <a:pt x="1667" y="747"/>
                </a:lnTo>
                <a:lnTo>
                  <a:pt x="1418" y="823"/>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6" name="Freeform 12"/>
          <p:cNvSpPr>
            <a:spLocks/>
          </p:cNvSpPr>
          <p:nvPr/>
        </p:nvSpPr>
        <p:spPr bwMode="auto">
          <a:xfrm>
            <a:off x="1676400" y="3200400"/>
            <a:ext cx="1373188" cy="455613"/>
          </a:xfrm>
          <a:custGeom>
            <a:avLst/>
            <a:gdLst>
              <a:gd name="T0" fmla="*/ 2147483647 w 1297"/>
              <a:gd name="T1" fmla="*/ 2147483647 h 766"/>
              <a:gd name="T2" fmla="*/ 2147483647 w 1297"/>
              <a:gd name="T3" fmla="*/ 2147483647 h 766"/>
              <a:gd name="T4" fmla="*/ 2147483647 w 1297"/>
              <a:gd name="T5" fmla="*/ 2147483647 h 766"/>
              <a:gd name="T6" fmla="*/ 2147483647 w 1297"/>
              <a:gd name="T7" fmla="*/ 2147483647 h 766"/>
              <a:gd name="T8" fmla="*/ 2147483647 w 1297"/>
              <a:gd name="T9" fmla="*/ 2147483647 h 766"/>
              <a:gd name="T10" fmla="*/ 2147483647 w 1297"/>
              <a:gd name="T11" fmla="*/ 0 h 766"/>
              <a:gd name="T12" fmla="*/ 2147483647 w 1297"/>
              <a:gd name="T13" fmla="*/ 2147483647 h 766"/>
              <a:gd name="T14" fmla="*/ 0 w 1297"/>
              <a:gd name="T15" fmla="*/ 2147483647 h 766"/>
              <a:gd name="T16" fmla="*/ 2147483647 w 1297"/>
              <a:gd name="T17" fmla="*/ 2147483647 h 766"/>
              <a:gd name="T18" fmla="*/ 2147483647 w 1297"/>
              <a:gd name="T19" fmla="*/ 2147483647 h 766"/>
              <a:gd name="T20" fmla="*/ 2147483647 w 1297"/>
              <a:gd name="T21" fmla="*/ 2147483647 h 766"/>
              <a:gd name="T22" fmla="*/ 2147483647 w 1297"/>
              <a:gd name="T23" fmla="*/ 2147483647 h 766"/>
              <a:gd name="T24" fmla="*/ 2147483647 w 1297"/>
              <a:gd name="T25" fmla="*/ 2147483647 h 766"/>
              <a:gd name="T26" fmla="*/ 2147483647 w 1297"/>
              <a:gd name="T27" fmla="*/ 2147483647 h 766"/>
              <a:gd name="T28" fmla="*/ 2147483647 w 1297"/>
              <a:gd name="T29" fmla="*/ 2147483647 h 766"/>
              <a:gd name="T30" fmla="*/ 2147483647 w 1297"/>
              <a:gd name="T31" fmla="*/ 2147483647 h 766"/>
              <a:gd name="T32" fmla="*/ 2147483647 w 1297"/>
              <a:gd name="T33" fmla="*/ 2147483647 h 7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97"/>
              <a:gd name="T52" fmla="*/ 0 h 766"/>
              <a:gd name="T53" fmla="*/ 1297 w 1297"/>
              <a:gd name="T54" fmla="*/ 766 h 7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97" h="766">
                <a:moveTo>
                  <a:pt x="1163" y="288"/>
                </a:moveTo>
                <a:lnTo>
                  <a:pt x="1024" y="191"/>
                </a:lnTo>
                <a:lnTo>
                  <a:pt x="1024" y="288"/>
                </a:lnTo>
                <a:lnTo>
                  <a:pt x="751" y="97"/>
                </a:lnTo>
                <a:lnTo>
                  <a:pt x="751" y="191"/>
                </a:lnTo>
                <a:lnTo>
                  <a:pt x="409" y="0"/>
                </a:lnTo>
                <a:lnTo>
                  <a:pt x="409" y="97"/>
                </a:lnTo>
                <a:lnTo>
                  <a:pt x="0" y="97"/>
                </a:lnTo>
                <a:lnTo>
                  <a:pt x="342" y="478"/>
                </a:lnTo>
                <a:lnTo>
                  <a:pt x="273" y="575"/>
                </a:lnTo>
                <a:lnTo>
                  <a:pt x="682" y="575"/>
                </a:lnTo>
                <a:lnTo>
                  <a:pt x="615" y="671"/>
                </a:lnTo>
                <a:lnTo>
                  <a:pt x="957" y="671"/>
                </a:lnTo>
                <a:lnTo>
                  <a:pt x="957" y="766"/>
                </a:lnTo>
                <a:lnTo>
                  <a:pt x="1163" y="671"/>
                </a:lnTo>
                <a:lnTo>
                  <a:pt x="1297" y="478"/>
                </a:lnTo>
                <a:lnTo>
                  <a:pt x="1163" y="28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7" name="Freeform 13"/>
          <p:cNvSpPr>
            <a:spLocks/>
          </p:cNvSpPr>
          <p:nvPr/>
        </p:nvSpPr>
        <p:spPr bwMode="auto">
          <a:xfrm>
            <a:off x="5187950" y="2093913"/>
            <a:ext cx="1752600" cy="417512"/>
          </a:xfrm>
          <a:custGeom>
            <a:avLst/>
            <a:gdLst>
              <a:gd name="T0" fmla="*/ 2147483647 w 1655"/>
              <a:gd name="T1" fmla="*/ 2147483647 h 702"/>
              <a:gd name="T2" fmla="*/ 2147483647 w 1655"/>
              <a:gd name="T3" fmla="*/ 2147483647 h 702"/>
              <a:gd name="T4" fmla="*/ 2147483647 w 1655"/>
              <a:gd name="T5" fmla="*/ 2147483647 h 702"/>
              <a:gd name="T6" fmla="*/ 2147483647 w 1655"/>
              <a:gd name="T7" fmla="*/ 2147483647 h 702"/>
              <a:gd name="T8" fmla="*/ 2147483647 w 1655"/>
              <a:gd name="T9" fmla="*/ 2147483647 h 702"/>
              <a:gd name="T10" fmla="*/ 2147483647 w 1655"/>
              <a:gd name="T11" fmla="*/ 2147483647 h 702"/>
              <a:gd name="T12" fmla="*/ 2147483647 w 1655"/>
              <a:gd name="T13" fmla="*/ 2147483647 h 702"/>
              <a:gd name="T14" fmla="*/ 2147483647 w 1655"/>
              <a:gd name="T15" fmla="*/ 2147483647 h 702"/>
              <a:gd name="T16" fmla="*/ 2147483647 w 1655"/>
              <a:gd name="T17" fmla="*/ 2147483647 h 702"/>
              <a:gd name="T18" fmla="*/ 2147483647 w 1655"/>
              <a:gd name="T19" fmla="*/ 0 h 702"/>
              <a:gd name="T20" fmla="*/ 2147483647 w 1655"/>
              <a:gd name="T21" fmla="*/ 2147483647 h 702"/>
              <a:gd name="T22" fmla="*/ 2147483647 w 1655"/>
              <a:gd name="T23" fmla="*/ 2147483647 h 702"/>
              <a:gd name="T24" fmla="*/ 2147483647 w 1655"/>
              <a:gd name="T25" fmla="*/ 2147483647 h 702"/>
              <a:gd name="T26" fmla="*/ 2147483647 w 1655"/>
              <a:gd name="T27" fmla="*/ 2147483647 h 702"/>
              <a:gd name="T28" fmla="*/ 2147483647 w 1655"/>
              <a:gd name="T29" fmla="*/ 2147483647 h 702"/>
              <a:gd name="T30" fmla="*/ 0 w 1655"/>
              <a:gd name="T31" fmla="*/ 2147483647 h 702"/>
              <a:gd name="T32" fmla="*/ 2147483647 w 1655"/>
              <a:gd name="T33" fmla="*/ 2147483647 h 7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55"/>
              <a:gd name="T52" fmla="*/ 0 h 702"/>
              <a:gd name="T53" fmla="*/ 1655 w 1655"/>
              <a:gd name="T54" fmla="*/ 702 h 7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55" h="702">
                <a:moveTo>
                  <a:pt x="227" y="674"/>
                </a:moveTo>
                <a:lnTo>
                  <a:pt x="424" y="702"/>
                </a:lnTo>
                <a:lnTo>
                  <a:pt x="388" y="613"/>
                </a:lnTo>
                <a:lnTo>
                  <a:pt x="777" y="665"/>
                </a:lnTo>
                <a:lnTo>
                  <a:pt x="743" y="577"/>
                </a:lnTo>
                <a:lnTo>
                  <a:pt x="1210" y="600"/>
                </a:lnTo>
                <a:lnTo>
                  <a:pt x="1175" y="508"/>
                </a:lnTo>
                <a:lnTo>
                  <a:pt x="1655" y="321"/>
                </a:lnTo>
                <a:lnTo>
                  <a:pt x="1115" y="123"/>
                </a:lnTo>
                <a:lnTo>
                  <a:pt x="1160" y="0"/>
                </a:lnTo>
                <a:lnTo>
                  <a:pt x="682" y="189"/>
                </a:lnTo>
                <a:lnTo>
                  <a:pt x="726" y="69"/>
                </a:lnTo>
                <a:lnTo>
                  <a:pt x="328" y="224"/>
                </a:lnTo>
                <a:lnTo>
                  <a:pt x="293" y="137"/>
                </a:lnTo>
                <a:lnTo>
                  <a:pt x="87" y="318"/>
                </a:lnTo>
                <a:lnTo>
                  <a:pt x="0" y="561"/>
                </a:lnTo>
                <a:lnTo>
                  <a:pt x="227" y="674"/>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8" name="Freeform 14"/>
          <p:cNvSpPr>
            <a:spLocks/>
          </p:cNvSpPr>
          <p:nvPr/>
        </p:nvSpPr>
        <p:spPr bwMode="auto">
          <a:xfrm>
            <a:off x="5243513" y="2817813"/>
            <a:ext cx="1800225" cy="457200"/>
          </a:xfrm>
          <a:custGeom>
            <a:avLst/>
            <a:gdLst>
              <a:gd name="T0" fmla="*/ 2147483647 w 1700"/>
              <a:gd name="T1" fmla="*/ 2147483647 h 766"/>
              <a:gd name="T2" fmla="*/ 2147483647 w 1700"/>
              <a:gd name="T3" fmla="*/ 2147483647 h 766"/>
              <a:gd name="T4" fmla="*/ 2147483647 w 1700"/>
              <a:gd name="T5" fmla="*/ 2147483647 h 766"/>
              <a:gd name="T6" fmla="*/ 2147483647 w 1700"/>
              <a:gd name="T7" fmla="*/ 2147483647 h 766"/>
              <a:gd name="T8" fmla="*/ 2147483647 w 1700"/>
              <a:gd name="T9" fmla="*/ 2147483647 h 766"/>
              <a:gd name="T10" fmla="*/ 2147483647 w 1700"/>
              <a:gd name="T11" fmla="*/ 0 h 766"/>
              <a:gd name="T12" fmla="*/ 2147483647 w 1700"/>
              <a:gd name="T13" fmla="*/ 2147483647 h 766"/>
              <a:gd name="T14" fmla="*/ 2147483647 w 1700"/>
              <a:gd name="T15" fmla="*/ 2147483647 h 766"/>
              <a:gd name="T16" fmla="*/ 2147483647 w 1700"/>
              <a:gd name="T17" fmla="*/ 2147483647 h 766"/>
              <a:gd name="T18" fmla="*/ 2147483647 w 1700"/>
              <a:gd name="T19" fmla="*/ 2147483647 h 766"/>
              <a:gd name="T20" fmla="*/ 2147483647 w 1700"/>
              <a:gd name="T21" fmla="*/ 2147483647 h 766"/>
              <a:gd name="T22" fmla="*/ 2147483647 w 1700"/>
              <a:gd name="T23" fmla="*/ 2147483647 h 766"/>
              <a:gd name="T24" fmla="*/ 2147483647 w 1700"/>
              <a:gd name="T25" fmla="*/ 2147483647 h 766"/>
              <a:gd name="T26" fmla="*/ 2147483647 w 1700"/>
              <a:gd name="T27" fmla="*/ 2147483647 h 766"/>
              <a:gd name="T28" fmla="*/ 2147483647 w 1700"/>
              <a:gd name="T29" fmla="*/ 2147483647 h 766"/>
              <a:gd name="T30" fmla="*/ 0 w 1700"/>
              <a:gd name="T31" fmla="*/ 2147483647 h 766"/>
              <a:gd name="T32" fmla="*/ 2147483647 w 1700"/>
              <a:gd name="T33" fmla="*/ 2147483647 h 7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00"/>
              <a:gd name="T52" fmla="*/ 0 h 766"/>
              <a:gd name="T53" fmla="*/ 1700 w 1700"/>
              <a:gd name="T54" fmla="*/ 766 h 7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00" h="766">
                <a:moveTo>
                  <a:pt x="177" y="287"/>
                </a:moveTo>
                <a:lnTo>
                  <a:pt x="357" y="190"/>
                </a:lnTo>
                <a:lnTo>
                  <a:pt x="357" y="287"/>
                </a:lnTo>
                <a:lnTo>
                  <a:pt x="716" y="97"/>
                </a:lnTo>
                <a:lnTo>
                  <a:pt x="716" y="190"/>
                </a:lnTo>
                <a:lnTo>
                  <a:pt x="1162" y="0"/>
                </a:lnTo>
                <a:lnTo>
                  <a:pt x="1162" y="97"/>
                </a:lnTo>
                <a:lnTo>
                  <a:pt x="1700" y="97"/>
                </a:lnTo>
                <a:lnTo>
                  <a:pt x="1252" y="478"/>
                </a:lnTo>
                <a:lnTo>
                  <a:pt x="1342" y="575"/>
                </a:lnTo>
                <a:lnTo>
                  <a:pt x="805" y="575"/>
                </a:lnTo>
                <a:lnTo>
                  <a:pt x="893" y="670"/>
                </a:lnTo>
                <a:lnTo>
                  <a:pt x="446" y="670"/>
                </a:lnTo>
                <a:lnTo>
                  <a:pt x="446" y="766"/>
                </a:lnTo>
                <a:lnTo>
                  <a:pt x="177" y="670"/>
                </a:lnTo>
                <a:lnTo>
                  <a:pt x="0" y="478"/>
                </a:lnTo>
                <a:lnTo>
                  <a:pt x="177" y="287"/>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59" name="Freeform 15"/>
          <p:cNvSpPr>
            <a:spLocks/>
          </p:cNvSpPr>
          <p:nvPr/>
        </p:nvSpPr>
        <p:spPr bwMode="auto">
          <a:xfrm>
            <a:off x="4198938" y="2303463"/>
            <a:ext cx="652462" cy="223837"/>
          </a:xfrm>
          <a:custGeom>
            <a:avLst/>
            <a:gdLst>
              <a:gd name="T0" fmla="*/ 2147483647 w 617"/>
              <a:gd name="T1" fmla="*/ 2147483647 h 376"/>
              <a:gd name="T2" fmla="*/ 2147483647 w 617"/>
              <a:gd name="T3" fmla="*/ 2147483647 h 376"/>
              <a:gd name="T4" fmla="*/ 2147483647 w 617"/>
              <a:gd name="T5" fmla="*/ 0 h 376"/>
              <a:gd name="T6" fmla="*/ 2147483647 w 617"/>
              <a:gd name="T7" fmla="*/ 2147483647 h 376"/>
              <a:gd name="T8" fmla="*/ 2147483647 w 617"/>
              <a:gd name="T9" fmla="*/ 2147483647 h 376"/>
              <a:gd name="T10" fmla="*/ 2147483647 w 617"/>
              <a:gd name="T11" fmla="*/ 2147483647 h 376"/>
              <a:gd name="T12" fmla="*/ 2147483647 w 617"/>
              <a:gd name="T13" fmla="*/ 2147483647 h 376"/>
              <a:gd name="T14" fmla="*/ 2147483647 w 617"/>
              <a:gd name="T15" fmla="*/ 2147483647 h 376"/>
              <a:gd name="T16" fmla="*/ 2147483647 w 617"/>
              <a:gd name="T17" fmla="*/ 2147483647 h 376"/>
              <a:gd name="T18" fmla="*/ 2147483647 w 617"/>
              <a:gd name="T19" fmla="*/ 2147483647 h 376"/>
              <a:gd name="T20" fmla="*/ 2147483647 w 617"/>
              <a:gd name="T21" fmla="*/ 2147483647 h 376"/>
              <a:gd name="T22" fmla="*/ 2147483647 w 617"/>
              <a:gd name="T23" fmla="*/ 2147483647 h 376"/>
              <a:gd name="T24" fmla="*/ 2147483647 w 617"/>
              <a:gd name="T25" fmla="*/ 2147483647 h 376"/>
              <a:gd name="T26" fmla="*/ 2147483647 w 617"/>
              <a:gd name="T27" fmla="*/ 2147483647 h 376"/>
              <a:gd name="T28" fmla="*/ 2147483647 w 617"/>
              <a:gd name="T29" fmla="*/ 2147483647 h 376"/>
              <a:gd name="T30" fmla="*/ 2147483647 w 617"/>
              <a:gd name="T31" fmla="*/ 2147483647 h 376"/>
              <a:gd name="T32" fmla="*/ 2147483647 w 617"/>
              <a:gd name="T33" fmla="*/ 2147483647 h 376"/>
              <a:gd name="T34" fmla="*/ 2147483647 w 617"/>
              <a:gd name="T35" fmla="*/ 2147483647 h 376"/>
              <a:gd name="T36" fmla="*/ 0 w 617"/>
              <a:gd name="T37" fmla="*/ 2147483647 h 3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7"/>
              <a:gd name="T58" fmla="*/ 0 h 376"/>
              <a:gd name="T59" fmla="*/ 617 w 617"/>
              <a:gd name="T60" fmla="*/ 376 h 3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7" h="376">
                <a:moveTo>
                  <a:pt x="617" y="11"/>
                </a:moveTo>
                <a:lnTo>
                  <a:pt x="557" y="4"/>
                </a:lnTo>
                <a:lnTo>
                  <a:pt x="495" y="0"/>
                </a:lnTo>
                <a:lnTo>
                  <a:pt x="447" y="2"/>
                </a:lnTo>
                <a:lnTo>
                  <a:pt x="400" y="8"/>
                </a:lnTo>
                <a:lnTo>
                  <a:pt x="353" y="17"/>
                </a:lnTo>
                <a:lnTo>
                  <a:pt x="310" y="30"/>
                </a:lnTo>
                <a:lnTo>
                  <a:pt x="267" y="45"/>
                </a:lnTo>
                <a:lnTo>
                  <a:pt x="228" y="64"/>
                </a:lnTo>
                <a:lnTo>
                  <a:pt x="191" y="84"/>
                </a:lnTo>
                <a:lnTo>
                  <a:pt x="155" y="109"/>
                </a:lnTo>
                <a:lnTo>
                  <a:pt x="124" y="135"/>
                </a:lnTo>
                <a:lnTo>
                  <a:pt x="95" y="165"/>
                </a:lnTo>
                <a:lnTo>
                  <a:pt x="69" y="194"/>
                </a:lnTo>
                <a:lnTo>
                  <a:pt x="49" y="228"/>
                </a:lnTo>
                <a:lnTo>
                  <a:pt x="30" y="264"/>
                </a:lnTo>
                <a:lnTo>
                  <a:pt x="15" y="299"/>
                </a:lnTo>
                <a:lnTo>
                  <a:pt x="6" y="336"/>
                </a:lnTo>
                <a:lnTo>
                  <a:pt x="0" y="376"/>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60" name="Freeform 16"/>
          <p:cNvSpPr>
            <a:spLocks/>
          </p:cNvSpPr>
          <p:nvPr/>
        </p:nvSpPr>
        <p:spPr bwMode="auto">
          <a:xfrm>
            <a:off x="4216400" y="2563813"/>
            <a:ext cx="557213" cy="223837"/>
          </a:xfrm>
          <a:custGeom>
            <a:avLst/>
            <a:gdLst>
              <a:gd name="T0" fmla="*/ 2147483647 w 527"/>
              <a:gd name="T1" fmla="*/ 2147483647 h 376"/>
              <a:gd name="T2" fmla="*/ 2147483647 w 527"/>
              <a:gd name="T3" fmla="*/ 2147483647 h 376"/>
              <a:gd name="T4" fmla="*/ 2147483647 w 527"/>
              <a:gd name="T5" fmla="*/ 0 h 376"/>
              <a:gd name="T6" fmla="*/ 2147483647 w 527"/>
              <a:gd name="T7" fmla="*/ 2147483647 h 376"/>
              <a:gd name="T8" fmla="*/ 2147483647 w 527"/>
              <a:gd name="T9" fmla="*/ 2147483647 h 376"/>
              <a:gd name="T10" fmla="*/ 2147483647 w 527"/>
              <a:gd name="T11" fmla="*/ 2147483647 h 376"/>
              <a:gd name="T12" fmla="*/ 2147483647 w 527"/>
              <a:gd name="T13" fmla="*/ 2147483647 h 376"/>
              <a:gd name="T14" fmla="*/ 2147483647 w 527"/>
              <a:gd name="T15" fmla="*/ 2147483647 h 376"/>
              <a:gd name="T16" fmla="*/ 2147483647 w 527"/>
              <a:gd name="T17" fmla="*/ 2147483647 h 376"/>
              <a:gd name="T18" fmla="*/ 2147483647 w 527"/>
              <a:gd name="T19" fmla="*/ 2147483647 h 376"/>
              <a:gd name="T20" fmla="*/ 2147483647 w 527"/>
              <a:gd name="T21" fmla="*/ 2147483647 h 376"/>
              <a:gd name="T22" fmla="*/ 2147483647 w 527"/>
              <a:gd name="T23" fmla="*/ 2147483647 h 376"/>
              <a:gd name="T24" fmla="*/ 2147483647 w 527"/>
              <a:gd name="T25" fmla="*/ 2147483647 h 376"/>
              <a:gd name="T26" fmla="*/ 2147483647 w 527"/>
              <a:gd name="T27" fmla="*/ 2147483647 h 376"/>
              <a:gd name="T28" fmla="*/ 2147483647 w 527"/>
              <a:gd name="T29" fmla="*/ 2147483647 h 376"/>
              <a:gd name="T30" fmla="*/ 2147483647 w 527"/>
              <a:gd name="T31" fmla="*/ 2147483647 h 376"/>
              <a:gd name="T32" fmla="*/ 2147483647 w 527"/>
              <a:gd name="T33" fmla="*/ 2147483647 h 376"/>
              <a:gd name="T34" fmla="*/ 2147483647 w 527"/>
              <a:gd name="T35" fmla="*/ 2147483647 h 376"/>
              <a:gd name="T36" fmla="*/ 0 w 527"/>
              <a:gd name="T37" fmla="*/ 2147483647 h 3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7"/>
              <a:gd name="T58" fmla="*/ 0 h 376"/>
              <a:gd name="T59" fmla="*/ 527 w 527"/>
              <a:gd name="T60" fmla="*/ 376 h 3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7" h="376">
                <a:moveTo>
                  <a:pt x="527" y="11"/>
                </a:moveTo>
                <a:lnTo>
                  <a:pt x="475" y="4"/>
                </a:lnTo>
                <a:lnTo>
                  <a:pt x="422" y="0"/>
                </a:lnTo>
                <a:lnTo>
                  <a:pt x="381" y="2"/>
                </a:lnTo>
                <a:lnTo>
                  <a:pt x="340" y="8"/>
                </a:lnTo>
                <a:lnTo>
                  <a:pt x="303" y="17"/>
                </a:lnTo>
                <a:lnTo>
                  <a:pt x="265" y="30"/>
                </a:lnTo>
                <a:lnTo>
                  <a:pt x="228" y="45"/>
                </a:lnTo>
                <a:lnTo>
                  <a:pt x="194" y="64"/>
                </a:lnTo>
                <a:lnTo>
                  <a:pt x="163" y="84"/>
                </a:lnTo>
                <a:lnTo>
                  <a:pt x="133" y="109"/>
                </a:lnTo>
                <a:lnTo>
                  <a:pt x="105" y="135"/>
                </a:lnTo>
                <a:lnTo>
                  <a:pt x="80" y="165"/>
                </a:lnTo>
                <a:lnTo>
                  <a:pt x="60" y="194"/>
                </a:lnTo>
                <a:lnTo>
                  <a:pt x="41" y="228"/>
                </a:lnTo>
                <a:lnTo>
                  <a:pt x="24" y="264"/>
                </a:lnTo>
                <a:lnTo>
                  <a:pt x="13" y="299"/>
                </a:lnTo>
                <a:lnTo>
                  <a:pt x="4" y="336"/>
                </a:lnTo>
                <a:lnTo>
                  <a:pt x="0" y="376"/>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61" name="Freeform 17"/>
          <p:cNvSpPr>
            <a:spLocks/>
          </p:cNvSpPr>
          <p:nvPr/>
        </p:nvSpPr>
        <p:spPr bwMode="auto">
          <a:xfrm>
            <a:off x="4230688" y="2935288"/>
            <a:ext cx="811212" cy="223837"/>
          </a:xfrm>
          <a:custGeom>
            <a:avLst/>
            <a:gdLst>
              <a:gd name="T0" fmla="*/ 2147483647 w 766"/>
              <a:gd name="T1" fmla="*/ 2147483647 h 375"/>
              <a:gd name="T2" fmla="*/ 2147483647 w 766"/>
              <a:gd name="T3" fmla="*/ 2147483647 h 375"/>
              <a:gd name="T4" fmla="*/ 2147483647 w 766"/>
              <a:gd name="T5" fmla="*/ 0 h 375"/>
              <a:gd name="T6" fmla="*/ 2147483647 w 766"/>
              <a:gd name="T7" fmla="*/ 2147483647 h 375"/>
              <a:gd name="T8" fmla="*/ 2147483647 w 766"/>
              <a:gd name="T9" fmla="*/ 2147483647 h 375"/>
              <a:gd name="T10" fmla="*/ 2147483647 w 766"/>
              <a:gd name="T11" fmla="*/ 2147483647 h 375"/>
              <a:gd name="T12" fmla="*/ 2147483647 w 766"/>
              <a:gd name="T13" fmla="*/ 2147483647 h 375"/>
              <a:gd name="T14" fmla="*/ 2147483647 w 766"/>
              <a:gd name="T15" fmla="*/ 2147483647 h 375"/>
              <a:gd name="T16" fmla="*/ 2147483647 w 766"/>
              <a:gd name="T17" fmla="*/ 2147483647 h 375"/>
              <a:gd name="T18" fmla="*/ 2147483647 w 766"/>
              <a:gd name="T19" fmla="*/ 2147483647 h 375"/>
              <a:gd name="T20" fmla="*/ 2147483647 w 766"/>
              <a:gd name="T21" fmla="*/ 2147483647 h 375"/>
              <a:gd name="T22" fmla="*/ 2147483647 w 766"/>
              <a:gd name="T23" fmla="*/ 2147483647 h 375"/>
              <a:gd name="T24" fmla="*/ 2147483647 w 766"/>
              <a:gd name="T25" fmla="*/ 2147483647 h 375"/>
              <a:gd name="T26" fmla="*/ 2147483647 w 766"/>
              <a:gd name="T27" fmla="*/ 2147483647 h 375"/>
              <a:gd name="T28" fmla="*/ 2147483647 w 766"/>
              <a:gd name="T29" fmla="*/ 2147483647 h 375"/>
              <a:gd name="T30" fmla="*/ 2147483647 w 766"/>
              <a:gd name="T31" fmla="*/ 2147483647 h 375"/>
              <a:gd name="T32" fmla="*/ 2147483647 w 766"/>
              <a:gd name="T33" fmla="*/ 2147483647 h 375"/>
              <a:gd name="T34" fmla="*/ 2147483647 w 766"/>
              <a:gd name="T35" fmla="*/ 2147483647 h 375"/>
              <a:gd name="T36" fmla="*/ 0 w 766"/>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6"/>
              <a:gd name="T58" fmla="*/ 0 h 375"/>
              <a:gd name="T59" fmla="*/ 766 w 766"/>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6" h="375">
                <a:moveTo>
                  <a:pt x="766" y="11"/>
                </a:moveTo>
                <a:lnTo>
                  <a:pt x="691" y="4"/>
                </a:lnTo>
                <a:lnTo>
                  <a:pt x="615" y="0"/>
                </a:lnTo>
                <a:lnTo>
                  <a:pt x="555" y="2"/>
                </a:lnTo>
                <a:lnTo>
                  <a:pt x="495" y="7"/>
                </a:lnTo>
                <a:lnTo>
                  <a:pt x="439" y="17"/>
                </a:lnTo>
                <a:lnTo>
                  <a:pt x="385" y="30"/>
                </a:lnTo>
                <a:lnTo>
                  <a:pt x="333" y="45"/>
                </a:lnTo>
                <a:lnTo>
                  <a:pt x="282" y="63"/>
                </a:lnTo>
                <a:lnTo>
                  <a:pt x="237" y="84"/>
                </a:lnTo>
                <a:lnTo>
                  <a:pt x="193" y="108"/>
                </a:lnTo>
                <a:lnTo>
                  <a:pt x="153" y="134"/>
                </a:lnTo>
                <a:lnTo>
                  <a:pt x="118" y="164"/>
                </a:lnTo>
                <a:lnTo>
                  <a:pt x="86" y="194"/>
                </a:lnTo>
                <a:lnTo>
                  <a:pt x="60" y="228"/>
                </a:lnTo>
                <a:lnTo>
                  <a:pt x="37" y="263"/>
                </a:lnTo>
                <a:lnTo>
                  <a:pt x="19" y="299"/>
                </a:lnTo>
                <a:lnTo>
                  <a:pt x="8" y="336"/>
                </a:lnTo>
                <a:lnTo>
                  <a:pt x="0" y="375"/>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62" name="Freeform 18"/>
          <p:cNvSpPr>
            <a:spLocks/>
          </p:cNvSpPr>
          <p:nvPr/>
        </p:nvSpPr>
        <p:spPr bwMode="auto">
          <a:xfrm>
            <a:off x="4184650" y="3579813"/>
            <a:ext cx="588963" cy="222250"/>
          </a:xfrm>
          <a:custGeom>
            <a:avLst/>
            <a:gdLst>
              <a:gd name="T0" fmla="*/ 2147483647 w 557"/>
              <a:gd name="T1" fmla="*/ 2147483647 h 376"/>
              <a:gd name="T2" fmla="*/ 2147483647 w 557"/>
              <a:gd name="T3" fmla="*/ 2147483647 h 376"/>
              <a:gd name="T4" fmla="*/ 2147483647 w 557"/>
              <a:gd name="T5" fmla="*/ 0 h 376"/>
              <a:gd name="T6" fmla="*/ 2147483647 w 557"/>
              <a:gd name="T7" fmla="*/ 2147483647 h 376"/>
              <a:gd name="T8" fmla="*/ 2147483647 w 557"/>
              <a:gd name="T9" fmla="*/ 2147483647 h 376"/>
              <a:gd name="T10" fmla="*/ 2147483647 w 557"/>
              <a:gd name="T11" fmla="*/ 2147483647 h 376"/>
              <a:gd name="T12" fmla="*/ 2147483647 w 557"/>
              <a:gd name="T13" fmla="*/ 2147483647 h 376"/>
              <a:gd name="T14" fmla="*/ 2147483647 w 557"/>
              <a:gd name="T15" fmla="*/ 2147483647 h 376"/>
              <a:gd name="T16" fmla="*/ 2147483647 w 557"/>
              <a:gd name="T17" fmla="*/ 2147483647 h 376"/>
              <a:gd name="T18" fmla="*/ 2147483647 w 557"/>
              <a:gd name="T19" fmla="*/ 2147483647 h 376"/>
              <a:gd name="T20" fmla="*/ 2147483647 w 557"/>
              <a:gd name="T21" fmla="*/ 2147483647 h 376"/>
              <a:gd name="T22" fmla="*/ 2147483647 w 557"/>
              <a:gd name="T23" fmla="*/ 2147483647 h 376"/>
              <a:gd name="T24" fmla="*/ 2147483647 w 557"/>
              <a:gd name="T25" fmla="*/ 2147483647 h 376"/>
              <a:gd name="T26" fmla="*/ 2147483647 w 557"/>
              <a:gd name="T27" fmla="*/ 2147483647 h 376"/>
              <a:gd name="T28" fmla="*/ 2147483647 w 557"/>
              <a:gd name="T29" fmla="*/ 2147483647 h 376"/>
              <a:gd name="T30" fmla="*/ 2147483647 w 557"/>
              <a:gd name="T31" fmla="*/ 2147483647 h 376"/>
              <a:gd name="T32" fmla="*/ 2147483647 w 557"/>
              <a:gd name="T33" fmla="*/ 2147483647 h 376"/>
              <a:gd name="T34" fmla="*/ 2147483647 w 557"/>
              <a:gd name="T35" fmla="*/ 2147483647 h 376"/>
              <a:gd name="T36" fmla="*/ 0 w 557"/>
              <a:gd name="T37" fmla="*/ 2147483647 h 3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7"/>
              <a:gd name="T58" fmla="*/ 0 h 376"/>
              <a:gd name="T59" fmla="*/ 557 w 557"/>
              <a:gd name="T60" fmla="*/ 376 h 3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7" h="376">
                <a:moveTo>
                  <a:pt x="557" y="12"/>
                </a:moveTo>
                <a:lnTo>
                  <a:pt x="503" y="4"/>
                </a:lnTo>
                <a:lnTo>
                  <a:pt x="447" y="0"/>
                </a:lnTo>
                <a:lnTo>
                  <a:pt x="404" y="2"/>
                </a:lnTo>
                <a:lnTo>
                  <a:pt x="361" y="8"/>
                </a:lnTo>
                <a:lnTo>
                  <a:pt x="320" y="17"/>
                </a:lnTo>
                <a:lnTo>
                  <a:pt x="281" y="30"/>
                </a:lnTo>
                <a:lnTo>
                  <a:pt x="241" y="45"/>
                </a:lnTo>
                <a:lnTo>
                  <a:pt x="206" y="64"/>
                </a:lnTo>
                <a:lnTo>
                  <a:pt x="172" y="84"/>
                </a:lnTo>
                <a:lnTo>
                  <a:pt x="140" y="109"/>
                </a:lnTo>
                <a:lnTo>
                  <a:pt x="112" y="135"/>
                </a:lnTo>
                <a:lnTo>
                  <a:pt x="86" y="165"/>
                </a:lnTo>
                <a:lnTo>
                  <a:pt x="64" y="195"/>
                </a:lnTo>
                <a:lnTo>
                  <a:pt x="43" y="228"/>
                </a:lnTo>
                <a:lnTo>
                  <a:pt x="26" y="264"/>
                </a:lnTo>
                <a:lnTo>
                  <a:pt x="13" y="299"/>
                </a:lnTo>
                <a:lnTo>
                  <a:pt x="6" y="336"/>
                </a:lnTo>
                <a:lnTo>
                  <a:pt x="0" y="376"/>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63" name="Freeform 19"/>
          <p:cNvSpPr>
            <a:spLocks/>
          </p:cNvSpPr>
          <p:nvPr/>
        </p:nvSpPr>
        <p:spPr bwMode="auto">
          <a:xfrm>
            <a:off x="4216400" y="3198813"/>
            <a:ext cx="922338" cy="223837"/>
          </a:xfrm>
          <a:custGeom>
            <a:avLst/>
            <a:gdLst>
              <a:gd name="T0" fmla="*/ 2147483647 w 871"/>
              <a:gd name="T1" fmla="*/ 2147483647 h 375"/>
              <a:gd name="T2" fmla="*/ 2147483647 w 871"/>
              <a:gd name="T3" fmla="*/ 2147483647 h 375"/>
              <a:gd name="T4" fmla="*/ 2147483647 w 871"/>
              <a:gd name="T5" fmla="*/ 0 h 375"/>
              <a:gd name="T6" fmla="*/ 2147483647 w 871"/>
              <a:gd name="T7" fmla="*/ 2147483647 h 375"/>
              <a:gd name="T8" fmla="*/ 2147483647 w 871"/>
              <a:gd name="T9" fmla="*/ 2147483647 h 375"/>
              <a:gd name="T10" fmla="*/ 2147483647 w 871"/>
              <a:gd name="T11" fmla="*/ 2147483647 h 375"/>
              <a:gd name="T12" fmla="*/ 2147483647 w 871"/>
              <a:gd name="T13" fmla="*/ 2147483647 h 375"/>
              <a:gd name="T14" fmla="*/ 2147483647 w 871"/>
              <a:gd name="T15" fmla="*/ 2147483647 h 375"/>
              <a:gd name="T16" fmla="*/ 2147483647 w 871"/>
              <a:gd name="T17" fmla="*/ 2147483647 h 375"/>
              <a:gd name="T18" fmla="*/ 2147483647 w 871"/>
              <a:gd name="T19" fmla="*/ 2147483647 h 375"/>
              <a:gd name="T20" fmla="*/ 2147483647 w 871"/>
              <a:gd name="T21" fmla="*/ 2147483647 h 375"/>
              <a:gd name="T22" fmla="*/ 2147483647 w 871"/>
              <a:gd name="T23" fmla="*/ 2147483647 h 375"/>
              <a:gd name="T24" fmla="*/ 2147483647 w 871"/>
              <a:gd name="T25" fmla="*/ 2147483647 h 375"/>
              <a:gd name="T26" fmla="*/ 2147483647 w 871"/>
              <a:gd name="T27" fmla="*/ 2147483647 h 375"/>
              <a:gd name="T28" fmla="*/ 2147483647 w 871"/>
              <a:gd name="T29" fmla="*/ 2147483647 h 375"/>
              <a:gd name="T30" fmla="*/ 2147483647 w 871"/>
              <a:gd name="T31" fmla="*/ 2147483647 h 375"/>
              <a:gd name="T32" fmla="*/ 2147483647 w 871"/>
              <a:gd name="T33" fmla="*/ 2147483647 h 375"/>
              <a:gd name="T34" fmla="*/ 2147483647 w 871"/>
              <a:gd name="T35" fmla="*/ 2147483647 h 375"/>
              <a:gd name="T36" fmla="*/ 0 w 871"/>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1"/>
              <a:gd name="T58" fmla="*/ 0 h 375"/>
              <a:gd name="T59" fmla="*/ 871 w 871"/>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1" h="375">
                <a:moveTo>
                  <a:pt x="871" y="11"/>
                </a:moveTo>
                <a:lnTo>
                  <a:pt x="785" y="3"/>
                </a:lnTo>
                <a:lnTo>
                  <a:pt x="699" y="0"/>
                </a:lnTo>
                <a:lnTo>
                  <a:pt x="630" y="1"/>
                </a:lnTo>
                <a:lnTo>
                  <a:pt x="564" y="7"/>
                </a:lnTo>
                <a:lnTo>
                  <a:pt x="499" y="16"/>
                </a:lnTo>
                <a:lnTo>
                  <a:pt x="437" y="29"/>
                </a:lnTo>
                <a:lnTo>
                  <a:pt x="377" y="44"/>
                </a:lnTo>
                <a:lnTo>
                  <a:pt x="321" y="63"/>
                </a:lnTo>
                <a:lnTo>
                  <a:pt x="269" y="84"/>
                </a:lnTo>
                <a:lnTo>
                  <a:pt x="219" y="108"/>
                </a:lnTo>
                <a:lnTo>
                  <a:pt x="174" y="134"/>
                </a:lnTo>
                <a:lnTo>
                  <a:pt x="133" y="164"/>
                </a:lnTo>
                <a:lnTo>
                  <a:pt x="97" y="194"/>
                </a:lnTo>
                <a:lnTo>
                  <a:pt x="67" y="227"/>
                </a:lnTo>
                <a:lnTo>
                  <a:pt x="41" y="263"/>
                </a:lnTo>
                <a:lnTo>
                  <a:pt x="21" y="298"/>
                </a:lnTo>
                <a:lnTo>
                  <a:pt x="7" y="336"/>
                </a:lnTo>
                <a:lnTo>
                  <a:pt x="0" y="375"/>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nvGrpSpPr>
          <p:cNvPr id="31764" name="Group 20"/>
          <p:cNvGrpSpPr>
            <a:grpSpLocks/>
          </p:cNvGrpSpPr>
          <p:nvPr/>
        </p:nvGrpSpPr>
        <p:grpSpPr bwMode="auto">
          <a:xfrm>
            <a:off x="4814888" y="2943225"/>
            <a:ext cx="2054225" cy="498475"/>
            <a:chOff x="2496" y="2495"/>
            <a:chExt cx="970" cy="418"/>
          </a:xfrm>
        </p:grpSpPr>
        <p:sp>
          <p:nvSpPr>
            <p:cNvPr id="31876" name="Freeform 21"/>
            <p:cNvSpPr>
              <a:spLocks/>
            </p:cNvSpPr>
            <p:nvPr/>
          </p:nvSpPr>
          <p:spPr bwMode="auto">
            <a:xfrm>
              <a:off x="2496" y="2495"/>
              <a:ext cx="970" cy="418"/>
            </a:xfrm>
            <a:custGeom>
              <a:avLst/>
              <a:gdLst>
                <a:gd name="T0" fmla="*/ 1 w 1940"/>
                <a:gd name="T1" fmla="*/ 0 h 837"/>
                <a:gd name="T2" fmla="*/ 1 w 1940"/>
                <a:gd name="T3" fmla="*/ 0 h 837"/>
                <a:gd name="T4" fmla="*/ 1 w 1940"/>
                <a:gd name="T5" fmla="*/ 0 h 837"/>
                <a:gd name="T6" fmla="*/ 1 w 1940"/>
                <a:gd name="T7" fmla="*/ 0 h 837"/>
                <a:gd name="T8" fmla="*/ 1 w 1940"/>
                <a:gd name="T9" fmla="*/ 0 h 837"/>
                <a:gd name="T10" fmla="*/ 1 w 1940"/>
                <a:gd name="T11" fmla="*/ 0 h 837"/>
                <a:gd name="T12" fmla="*/ 1 w 1940"/>
                <a:gd name="T13" fmla="*/ 0 h 837"/>
                <a:gd name="T14" fmla="*/ 1 w 1940"/>
                <a:gd name="T15" fmla="*/ 0 h 837"/>
                <a:gd name="T16" fmla="*/ 1 w 1940"/>
                <a:gd name="T17" fmla="*/ 0 h 837"/>
                <a:gd name="T18" fmla="*/ 1 w 1940"/>
                <a:gd name="T19" fmla="*/ 0 h 837"/>
                <a:gd name="T20" fmla="*/ 1 w 1940"/>
                <a:gd name="T21" fmla="*/ 0 h 837"/>
                <a:gd name="T22" fmla="*/ 1 w 1940"/>
                <a:gd name="T23" fmla="*/ 0 h 837"/>
                <a:gd name="T24" fmla="*/ 1 w 1940"/>
                <a:gd name="T25" fmla="*/ 0 h 837"/>
                <a:gd name="T26" fmla="*/ 1 w 1940"/>
                <a:gd name="T27" fmla="*/ 0 h 837"/>
                <a:gd name="T28" fmla="*/ 1 w 1940"/>
                <a:gd name="T29" fmla="*/ 0 h 837"/>
                <a:gd name="T30" fmla="*/ 0 w 1940"/>
                <a:gd name="T31" fmla="*/ 0 h 837"/>
                <a:gd name="T32" fmla="*/ 1 w 1940"/>
                <a:gd name="T33" fmla="*/ 0 h 8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0"/>
                <a:gd name="T52" fmla="*/ 0 h 837"/>
                <a:gd name="T53" fmla="*/ 1940 w 1940"/>
                <a:gd name="T54" fmla="*/ 837 h 8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0" h="837">
                  <a:moveTo>
                    <a:pt x="163" y="280"/>
                  </a:moveTo>
                  <a:lnTo>
                    <a:pt x="335" y="170"/>
                  </a:lnTo>
                  <a:lnTo>
                    <a:pt x="395" y="215"/>
                  </a:lnTo>
                  <a:lnTo>
                    <a:pt x="684" y="50"/>
                  </a:lnTo>
                  <a:lnTo>
                    <a:pt x="884" y="220"/>
                  </a:lnTo>
                  <a:lnTo>
                    <a:pt x="1422" y="0"/>
                  </a:lnTo>
                  <a:lnTo>
                    <a:pt x="1383" y="256"/>
                  </a:lnTo>
                  <a:lnTo>
                    <a:pt x="1940" y="306"/>
                  </a:lnTo>
                  <a:lnTo>
                    <a:pt x="1521" y="501"/>
                  </a:lnTo>
                  <a:lnTo>
                    <a:pt x="1434" y="712"/>
                  </a:lnTo>
                  <a:lnTo>
                    <a:pt x="946" y="544"/>
                  </a:lnTo>
                  <a:lnTo>
                    <a:pt x="880" y="837"/>
                  </a:lnTo>
                  <a:lnTo>
                    <a:pt x="460" y="642"/>
                  </a:lnTo>
                  <a:lnTo>
                    <a:pt x="467" y="738"/>
                  </a:lnTo>
                  <a:lnTo>
                    <a:pt x="191" y="663"/>
                  </a:lnTo>
                  <a:lnTo>
                    <a:pt x="0" y="484"/>
                  </a:lnTo>
                  <a:lnTo>
                    <a:pt x="163" y="280"/>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77" name="Freeform 22"/>
            <p:cNvSpPr>
              <a:spLocks/>
            </p:cNvSpPr>
            <p:nvPr/>
          </p:nvSpPr>
          <p:spPr bwMode="auto">
            <a:xfrm>
              <a:off x="2496" y="2495"/>
              <a:ext cx="970" cy="418"/>
            </a:xfrm>
            <a:custGeom>
              <a:avLst/>
              <a:gdLst>
                <a:gd name="T0" fmla="*/ 1 w 1940"/>
                <a:gd name="T1" fmla="*/ 0 h 837"/>
                <a:gd name="T2" fmla="*/ 1 w 1940"/>
                <a:gd name="T3" fmla="*/ 0 h 837"/>
                <a:gd name="T4" fmla="*/ 1 w 1940"/>
                <a:gd name="T5" fmla="*/ 0 h 837"/>
                <a:gd name="T6" fmla="*/ 1 w 1940"/>
                <a:gd name="T7" fmla="*/ 0 h 837"/>
                <a:gd name="T8" fmla="*/ 1 w 1940"/>
                <a:gd name="T9" fmla="*/ 0 h 837"/>
                <a:gd name="T10" fmla="*/ 1 w 1940"/>
                <a:gd name="T11" fmla="*/ 0 h 837"/>
                <a:gd name="T12" fmla="*/ 1 w 1940"/>
                <a:gd name="T13" fmla="*/ 0 h 837"/>
                <a:gd name="T14" fmla="*/ 1 w 1940"/>
                <a:gd name="T15" fmla="*/ 0 h 837"/>
                <a:gd name="T16" fmla="*/ 1 w 1940"/>
                <a:gd name="T17" fmla="*/ 0 h 837"/>
                <a:gd name="T18" fmla="*/ 1 w 1940"/>
                <a:gd name="T19" fmla="*/ 0 h 837"/>
                <a:gd name="T20" fmla="*/ 1 w 1940"/>
                <a:gd name="T21" fmla="*/ 0 h 837"/>
                <a:gd name="T22" fmla="*/ 1 w 1940"/>
                <a:gd name="T23" fmla="*/ 0 h 837"/>
                <a:gd name="T24" fmla="*/ 1 w 1940"/>
                <a:gd name="T25" fmla="*/ 0 h 837"/>
                <a:gd name="T26" fmla="*/ 1 w 1940"/>
                <a:gd name="T27" fmla="*/ 0 h 837"/>
                <a:gd name="T28" fmla="*/ 1 w 1940"/>
                <a:gd name="T29" fmla="*/ 0 h 837"/>
                <a:gd name="T30" fmla="*/ 0 w 1940"/>
                <a:gd name="T31" fmla="*/ 0 h 837"/>
                <a:gd name="T32" fmla="*/ 1 w 1940"/>
                <a:gd name="T33" fmla="*/ 0 h 8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0"/>
                <a:gd name="T52" fmla="*/ 0 h 837"/>
                <a:gd name="T53" fmla="*/ 1940 w 1940"/>
                <a:gd name="T54" fmla="*/ 837 h 8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0" h="837">
                  <a:moveTo>
                    <a:pt x="163" y="280"/>
                  </a:moveTo>
                  <a:lnTo>
                    <a:pt x="335" y="170"/>
                  </a:lnTo>
                  <a:lnTo>
                    <a:pt x="395" y="215"/>
                  </a:lnTo>
                  <a:lnTo>
                    <a:pt x="684" y="50"/>
                  </a:lnTo>
                  <a:lnTo>
                    <a:pt x="884" y="220"/>
                  </a:lnTo>
                  <a:lnTo>
                    <a:pt x="1422" y="0"/>
                  </a:lnTo>
                  <a:lnTo>
                    <a:pt x="1383" y="256"/>
                  </a:lnTo>
                  <a:lnTo>
                    <a:pt x="1940" y="306"/>
                  </a:lnTo>
                  <a:lnTo>
                    <a:pt x="1521" y="501"/>
                  </a:lnTo>
                  <a:lnTo>
                    <a:pt x="1434" y="712"/>
                  </a:lnTo>
                  <a:lnTo>
                    <a:pt x="946" y="544"/>
                  </a:lnTo>
                  <a:lnTo>
                    <a:pt x="880" y="837"/>
                  </a:lnTo>
                  <a:lnTo>
                    <a:pt x="460" y="642"/>
                  </a:lnTo>
                  <a:lnTo>
                    <a:pt x="467" y="738"/>
                  </a:lnTo>
                  <a:lnTo>
                    <a:pt x="191" y="663"/>
                  </a:lnTo>
                  <a:lnTo>
                    <a:pt x="0" y="484"/>
                  </a:lnTo>
                  <a:lnTo>
                    <a:pt x="163" y="280"/>
                  </a:lnTo>
                </a:path>
              </a:pathLst>
            </a:custGeom>
            <a:solidFill>
              <a:srgbClr val="99CC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31765" name="Rectangle 23"/>
          <p:cNvSpPr>
            <a:spLocks noChangeArrowheads="1"/>
          </p:cNvSpPr>
          <p:nvPr/>
        </p:nvSpPr>
        <p:spPr bwMode="auto">
          <a:xfrm rot="-180000">
            <a:off x="4986338" y="3092450"/>
            <a:ext cx="1246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Fail to inspect</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766" name="Freeform 24"/>
          <p:cNvSpPr>
            <a:spLocks/>
          </p:cNvSpPr>
          <p:nvPr/>
        </p:nvSpPr>
        <p:spPr bwMode="auto">
          <a:xfrm>
            <a:off x="3594100" y="3600450"/>
            <a:ext cx="590550" cy="223838"/>
          </a:xfrm>
          <a:custGeom>
            <a:avLst/>
            <a:gdLst>
              <a:gd name="T0" fmla="*/ 0 w 557"/>
              <a:gd name="T1" fmla="*/ 2147483647 h 375"/>
              <a:gd name="T2" fmla="*/ 2147483647 w 557"/>
              <a:gd name="T3" fmla="*/ 2147483647 h 375"/>
              <a:gd name="T4" fmla="*/ 2147483647 w 557"/>
              <a:gd name="T5" fmla="*/ 0 h 375"/>
              <a:gd name="T6" fmla="*/ 2147483647 w 557"/>
              <a:gd name="T7" fmla="*/ 2147483647 h 375"/>
              <a:gd name="T8" fmla="*/ 2147483647 w 557"/>
              <a:gd name="T9" fmla="*/ 2147483647 h 375"/>
              <a:gd name="T10" fmla="*/ 2147483647 w 557"/>
              <a:gd name="T11" fmla="*/ 2147483647 h 375"/>
              <a:gd name="T12" fmla="*/ 2147483647 w 557"/>
              <a:gd name="T13" fmla="*/ 2147483647 h 375"/>
              <a:gd name="T14" fmla="*/ 2147483647 w 557"/>
              <a:gd name="T15" fmla="*/ 2147483647 h 375"/>
              <a:gd name="T16" fmla="*/ 2147483647 w 557"/>
              <a:gd name="T17" fmla="*/ 2147483647 h 375"/>
              <a:gd name="T18" fmla="*/ 2147483647 w 557"/>
              <a:gd name="T19" fmla="*/ 2147483647 h 375"/>
              <a:gd name="T20" fmla="*/ 2147483647 w 557"/>
              <a:gd name="T21" fmla="*/ 2147483647 h 375"/>
              <a:gd name="T22" fmla="*/ 2147483647 w 557"/>
              <a:gd name="T23" fmla="*/ 2147483647 h 375"/>
              <a:gd name="T24" fmla="*/ 2147483647 w 557"/>
              <a:gd name="T25" fmla="*/ 2147483647 h 375"/>
              <a:gd name="T26" fmla="*/ 2147483647 w 557"/>
              <a:gd name="T27" fmla="*/ 2147483647 h 375"/>
              <a:gd name="T28" fmla="*/ 2147483647 w 557"/>
              <a:gd name="T29" fmla="*/ 2147483647 h 375"/>
              <a:gd name="T30" fmla="*/ 2147483647 w 557"/>
              <a:gd name="T31" fmla="*/ 2147483647 h 375"/>
              <a:gd name="T32" fmla="*/ 2147483647 w 557"/>
              <a:gd name="T33" fmla="*/ 2147483647 h 375"/>
              <a:gd name="T34" fmla="*/ 2147483647 w 557"/>
              <a:gd name="T35" fmla="*/ 2147483647 h 375"/>
              <a:gd name="T36" fmla="*/ 2147483647 w 557"/>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7"/>
              <a:gd name="T58" fmla="*/ 0 h 375"/>
              <a:gd name="T59" fmla="*/ 557 w 557"/>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7" h="375">
                <a:moveTo>
                  <a:pt x="0" y="11"/>
                </a:moveTo>
                <a:lnTo>
                  <a:pt x="55" y="3"/>
                </a:lnTo>
                <a:lnTo>
                  <a:pt x="111" y="0"/>
                </a:lnTo>
                <a:lnTo>
                  <a:pt x="154" y="2"/>
                </a:lnTo>
                <a:lnTo>
                  <a:pt x="197" y="7"/>
                </a:lnTo>
                <a:lnTo>
                  <a:pt x="238" y="16"/>
                </a:lnTo>
                <a:lnTo>
                  <a:pt x="277" y="30"/>
                </a:lnTo>
                <a:lnTo>
                  <a:pt x="316" y="44"/>
                </a:lnTo>
                <a:lnTo>
                  <a:pt x="352" y="63"/>
                </a:lnTo>
                <a:lnTo>
                  <a:pt x="385" y="84"/>
                </a:lnTo>
                <a:lnTo>
                  <a:pt x="417" y="108"/>
                </a:lnTo>
                <a:lnTo>
                  <a:pt x="445" y="134"/>
                </a:lnTo>
                <a:lnTo>
                  <a:pt x="471" y="164"/>
                </a:lnTo>
                <a:lnTo>
                  <a:pt x="494" y="194"/>
                </a:lnTo>
                <a:lnTo>
                  <a:pt x="514" y="227"/>
                </a:lnTo>
                <a:lnTo>
                  <a:pt x="531" y="263"/>
                </a:lnTo>
                <a:lnTo>
                  <a:pt x="544" y="298"/>
                </a:lnTo>
                <a:lnTo>
                  <a:pt x="552" y="336"/>
                </a:lnTo>
                <a:lnTo>
                  <a:pt x="557" y="375"/>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67" name="Freeform 25"/>
          <p:cNvSpPr>
            <a:spLocks/>
          </p:cNvSpPr>
          <p:nvPr/>
        </p:nvSpPr>
        <p:spPr bwMode="auto">
          <a:xfrm>
            <a:off x="3759200" y="2314575"/>
            <a:ext cx="433388" cy="417513"/>
          </a:xfrm>
          <a:custGeom>
            <a:avLst/>
            <a:gdLst>
              <a:gd name="T0" fmla="*/ 0 w 412"/>
              <a:gd name="T1" fmla="*/ 2147483647 h 702"/>
              <a:gd name="T2" fmla="*/ 2147483647 w 412"/>
              <a:gd name="T3" fmla="*/ 2147483647 h 702"/>
              <a:gd name="T4" fmla="*/ 2147483647 w 412"/>
              <a:gd name="T5" fmla="*/ 0 h 702"/>
              <a:gd name="T6" fmla="*/ 2147483647 w 412"/>
              <a:gd name="T7" fmla="*/ 2147483647 h 702"/>
              <a:gd name="T8" fmla="*/ 2147483647 w 412"/>
              <a:gd name="T9" fmla="*/ 2147483647 h 702"/>
              <a:gd name="T10" fmla="*/ 2147483647 w 412"/>
              <a:gd name="T11" fmla="*/ 2147483647 h 702"/>
              <a:gd name="T12" fmla="*/ 2147483647 w 412"/>
              <a:gd name="T13" fmla="*/ 2147483647 h 702"/>
              <a:gd name="T14" fmla="*/ 2147483647 w 412"/>
              <a:gd name="T15" fmla="*/ 2147483647 h 702"/>
              <a:gd name="T16" fmla="*/ 2147483647 w 412"/>
              <a:gd name="T17" fmla="*/ 2147483647 h 702"/>
              <a:gd name="T18" fmla="*/ 2147483647 w 412"/>
              <a:gd name="T19" fmla="*/ 2147483647 h 702"/>
              <a:gd name="T20" fmla="*/ 2147483647 w 412"/>
              <a:gd name="T21" fmla="*/ 2147483647 h 702"/>
              <a:gd name="T22" fmla="*/ 2147483647 w 412"/>
              <a:gd name="T23" fmla="*/ 2147483647 h 702"/>
              <a:gd name="T24" fmla="*/ 2147483647 w 412"/>
              <a:gd name="T25" fmla="*/ 2147483647 h 702"/>
              <a:gd name="T26" fmla="*/ 2147483647 w 412"/>
              <a:gd name="T27" fmla="*/ 2147483647 h 702"/>
              <a:gd name="T28" fmla="*/ 2147483647 w 412"/>
              <a:gd name="T29" fmla="*/ 2147483647 h 702"/>
              <a:gd name="T30" fmla="*/ 2147483647 w 412"/>
              <a:gd name="T31" fmla="*/ 2147483647 h 702"/>
              <a:gd name="T32" fmla="*/ 2147483647 w 412"/>
              <a:gd name="T33" fmla="*/ 2147483647 h 702"/>
              <a:gd name="T34" fmla="*/ 2147483647 w 412"/>
              <a:gd name="T35" fmla="*/ 2147483647 h 702"/>
              <a:gd name="T36" fmla="*/ 2147483647 w 412"/>
              <a:gd name="T37" fmla="*/ 2147483647 h 702"/>
              <a:gd name="T38" fmla="*/ 2147483647 w 412"/>
              <a:gd name="T39" fmla="*/ 2147483647 h 702"/>
              <a:gd name="T40" fmla="*/ 2147483647 w 412"/>
              <a:gd name="T41" fmla="*/ 2147483647 h 7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2"/>
              <a:gd name="T64" fmla="*/ 0 h 702"/>
              <a:gd name="T65" fmla="*/ 412 w 412"/>
              <a:gd name="T66" fmla="*/ 702 h 7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2" h="702">
                <a:moveTo>
                  <a:pt x="0" y="5"/>
                </a:moveTo>
                <a:lnTo>
                  <a:pt x="27" y="2"/>
                </a:lnTo>
                <a:lnTo>
                  <a:pt x="53" y="0"/>
                </a:lnTo>
                <a:lnTo>
                  <a:pt x="79" y="2"/>
                </a:lnTo>
                <a:lnTo>
                  <a:pt x="105" y="5"/>
                </a:lnTo>
                <a:lnTo>
                  <a:pt x="146" y="17"/>
                </a:lnTo>
                <a:lnTo>
                  <a:pt x="184" y="33"/>
                </a:lnTo>
                <a:lnTo>
                  <a:pt x="219" y="56"/>
                </a:lnTo>
                <a:lnTo>
                  <a:pt x="253" y="84"/>
                </a:lnTo>
                <a:lnTo>
                  <a:pt x="283" y="116"/>
                </a:lnTo>
                <a:lnTo>
                  <a:pt x="311" y="153"/>
                </a:lnTo>
                <a:lnTo>
                  <a:pt x="335" y="194"/>
                </a:lnTo>
                <a:lnTo>
                  <a:pt x="356" y="239"/>
                </a:lnTo>
                <a:lnTo>
                  <a:pt x="374" y="287"/>
                </a:lnTo>
                <a:lnTo>
                  <a:pt x="389" y="340"/>
                </a:lnTo>
                <a:lnTo>
                  <a:pt x="400" y="394"/>
                </a:lnTo>
                <a:lnTo>
                  <a:pt x="408" y="452"/>
                </a:lnTo>
                <a:lnTo>
                  <a:pt x="412" y="512"/>
                </a:lnTo>
                <a:lnTo>
                  <a:pt x="412" y="573"/>
                </a:lnTo>
                <a:lnTo>
                  <a:pt x="408" y="637"/>
                </a:lnTo>
                <a:lnTo>
                  <a:pt x="400" y="702"/>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68" name="Freeform 26"/>
          <p:cNvSpPr>
            <a:spLocks/>
          </p:cNvSpPr>
          <p:nvPr/>
        </p:nvSpPr>
        <p:spPr bwMode="auto">
          <a:xfrm>
            <a:off x="3251200" y="3263900"/>
            <a:ext cx="920750" cy="223838"/>
          </a:xfrm>
          <a:custGeom>
            <a:avLst/>
            <a:gdLst>
              <a:gd name="T0" fmla="*/ 0 w 871"/>
              <a:gd name="T1" fmla="*/ 2147483647 h 375"/>
              <a:gd name="T2" fmla="*/ 2147483647 w 871"/>
              <a:gd name="T3" fmla="*/ 2147483647 h 375"/>
              <a:gd name="T4" fmla="*/ 2147483647 w 871"/>
              <a:gd name="T5" fmla="*/ 0 h 375"/>
              <a:gd name="T6" fmla="*/ 2147483647 w 871"/>
              <a:gd name="T7" fmla="*/ 2147483647 h 375"/>
              <a:gd name="T8" fmla="*/ 2147483647 w 871"/>
              <a:gd name="T9" fmla="*/ 2147483647 h 375"/>
              <a:gd name="T10" fmla="*/ 2147483647 w 871"/>
              <a:gd name="T11" fmla="*/ 2147483647 h 375"/>
              <a:gd name="T12" fmla="*/ 2147483647 w 871"/>
              <a:gd name="T13" fmla="*/ 2147483647 h 375"/>
              <a:gd name="T14" fmla="*/ 2147483647 w 871"/>
              <a:gd name="T15" fmla="*/ 2147483647 h 375"/>
              <a:gd name="T16" fmla="*/ 2147483647 w 871"/>
              <a:gd name="T17" fmla="*/ 2147483647 h 375"/>
              <a:gd name="T18" fmla="*/ 2147483647 w 871"/>
              <a:gd name="T19" fmla="*/ 2147483647 h 375"/>
              <a:gd name="T20" fmla="*/ 2147483647 w 871"/>
              <a:gd name="T21" fmla="*/ 2147483647 h 375"/>
              <a:gd name="T22" fmla="*/ 2147483647 w 871"/>
              <a:gd name="T23" fmla="*/ 2147483647 h 375"/>
              <a:gd name="T24" fmla="*/ 2147483647 w 871"/>
              <a:gd name="T25" fmla="*/ 2147483647 h 375"/>
              <a:gd name="T26" fmla="*/ 2147483647 w 871"/>
              <a:gd name="T27" fmla="*/ 2147483647 h 375"/>
              <a:gd name="T28" fmla="*/ 2147483647 w 871"/>
              <a:gd name="T29" fmla="*/ 2147483647 h 375"/>
              <a:gd name="T30" fmla="*/ 2147483647 w 871"/>
              <a:gd name="T31" fmla="*/ 2147483647 h 375"/>
              <a:gd name="T32" fmla="*/ 2147483647 w 871"/>
              <a:gd name="T33" fmla="*/ 2147483647 h 375"/>
              <a:gd name="T34" fmla="*/ 2147483647 w 871"/>
              <a:gd name="T35" fmla="*/ 2147483647 h 375"/>
              <a:gd name="T36" fmla="*/ 2147483647 w 871"/>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1"/>
              <a:gd name="T58" fmla="*/ 0 h 375"/>
              <a:gd name="T59" fmla="*/ 871 w 871"/>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1" h="375">
                <a:moveTo>
                  <a:pt x="0" y="11"/>
                </a:moveTo>
                <a:lnTo>
                  <a:pt x="86" y="4"/>
                </a:lnTo>
                <a:lnTo>
                  <a:pt x="172" y="0"/>
                </a:lnTo>
                <a:lnTo>
                  <a:pt x="241" y="2"/>
                </a:lnTo>
                <a:lnTo>
                  <a:pt x="307" y="7"/>
                </a:lnTo>
                <a:lnTo>
                  <a:pt x="372" y="17"/>
                </a:lnTo>
                <a:lnTo>
                  <a:pt x="434" y="30"/>
                </a:lnTo>
                <a:lnTo>
                  <a:pt x="494" y="45"/>
                </a:lnTo>
                <a:lnTo>
                  <a:pt x="550" y="63"/>
                </a:lnTo>
                <a:lnTo>
                  <a:pt x="604" y="84"/>
                </a:lnTo>
                <a:lnTo>
                  <a:pt x="652" y="108"/>
                </a:lnTo>
                <a:lnTo>
                  <a:pt x="697" y="134"/>
                </a:lnTo>
                <a:lnTo>
                  <a:pt x="738" y="164"/>
                </a:lnTo>
                <a:lnTo>
                  <a:pt x="774" y="194"/>
                </a:lnTo>
                <a:lnTo>
                  <a:pt x="804" y="228"/>
                </a:lnTo>
                <a:lnTo>
                  <a:pt x="830" y="263"/>
                </a:lnTo>
                <a:lnTo>
                  <a:pt x="850" y="299"/>
                </a:lnTo>
                <a:lnTo>
                  <a:pt x="864" y="336"/>
                </a:lnTo>
                <a:lnTo>
                  <a:pt x="871" y="375"/>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69" name="Freeform 27"/>
          <p:cNvSpPr>
            <a:spLocks/>
          </p:cNvSpPr>
          <p:nvPr/>
        </p:nvSpPr>
        <p:spPr bwMode="auto">
          <a:xfrm>
            <a:off x="3389313" y="2989263"/>
            <a:ext cx="809625" cy="223837"/>
          </a:xfrm>
          <a:custGeom>
            <a:avLst/>
            <a:gdLst>
              <a:gd name="T0" fmla="*/ 0 w 766"/>
              <a:gd name="T1" fmla="*/ 2147483647 h 375"/>
              <a:gd name="T2" fmla="*/ 2147483647 w 766"/>
              <a:gd name="T3" fmla="*/ 2147483647 h 375"/>
              <a:gd name="T4" fmla="*/ 2147483647 w 766"/>
              <a:gd name="T5" fmla="*/ 0 h 375"/>
              <a:gd name="T6" fmla="*/ 2147483647 w 766"/>
              <a:gd name="T7" fmla="*/ 2147483647 h 375"/>
              <a:gd name="T8" fmla="*/ 2147483647 w 766"/>
              <a:gd name="T9" fmla="*/ 2147483647 h 375"/>
              <a:gd name="T10" fmla="*/ 2147483647 w 766"/>
              <a:gd name="T11" fmla="*/ 2147483647 h 375"/>
              <a:gd name="T12" fmla="*/ 2147483647 w 766"/>
              <a:gd name="T13" fmla="*/ 2147483647 h 375"/>
              <a:gd name="T14" fmla="*/ 2147483647 w 766"/>
              <a:gd name="T15" fmla="*/ 2147483647 h 375"/>
              <a:gd name="T16" fmla="*/ 2147483647 w 766"/>
              <a:gd name="T17" fmla="*/ 2147483647 h 375"/>
              <a:gd name="T18" fmla="*/ 2147483647 w 766"/>
              <a:gd name="T19" fmla="*/ 2147483647 h 375"/>
              <a:gd name="T20" fmla="*/ 2147483647 w 766"/>
              <a:gd name="T21" fmla="*/ 2147483647 h 375"/>
              <a:gd name="T22" fmla="*/ 2147483647 w 766"/>
              <a:gd name="T23" fmla="*/ 2147483647 h 375"/>
              <a:gd name="T24" fmla="*/ 2147483647 w 766"/>
              <a:gd name="T25" fmla="*/ 2147483647 h 375"/>
              <a:gd name="T26" fmla="*/ 2147483647 w 766"/>
              <a:gd name="T27" fmla="*/ 2147483647 h 375"/>
              <a:gd name="T28" fmla="*/ 2147483647 w 766"/>
              <a:gd name="T29" fmla="*/ 2147483647 h 375"/>
              <a:gd name="T30" fmla="*/ 2147483647 w 766"/>
              <a:gd name="T31" fmla="*/ 2147483647 h 375"/>
              <a:gd name="T32" fmla="*/ 2147483647 w 766"/>
              <a:gd name="T33" fmla="*/ 2147483647 h 375"/>
              <a:gd name="T34" fmla="*/ 2147483647 w 766"/>
              <a:gd name="T35" fmla="*/ 2147483647 h 375"/>
              <a:gd name="T36" fmla="*/ 2147483647 w 766"/>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6"/>
              <a:gd name="T58" fmla="*/ 0 h 375"/>
              <a:gd name="T59" fmla="*/ 766 w 766"/>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6" h="375">
                <a:moveTo>
                  <a:pt x="0" y="11"/>
                </a:moveTo>
                <a:lnTo>
                  <a:pt x="75" y="3"/>
                </a:lnTo>
                <a:lnTo>
                  <a:pt x="151" y="0"/>
                </a:lnTo>
                <a:lnTo>
                  <a:pt x="211" y="1"/>
                </a:lnTo>
                <a:lnTo>
                  <a:pt x="271" y="7"/>
                </a:lnTo>
                <a:lnTo>
                  <a:pt x="327" y="16"/>
                </a:lnTo>
                <a:lnTo>
                  <a:pt x="381" y="30"/>
                </a:lnTo>
                <a:lnTo>
                  <a:pt x="434" y="44"/>
                </a:lnTo>
                <a:lnTo>
                  <a:pt x="484" y="63"/>
                </a:lnTo>
                <a:lnTo>
                  <a:pt x="531" y="84"/>
                </a:lnTo>
                <a:lnTo>
                  <a:pt x="574" y="108"/>
                </a:lnTo>
                <a:lnTo>
                  <a:pt x="613" y="134"/>
                </a:lnTo>
                <a:lnTo>
                  <a:pt x="648" y="164"/>
                </a:lnTo>
                <a:lnTo>
                  <a:pt x="680" y="194"/>
                </a:lnTo>
                <a:lnTo>
                  <a:pt x="706" y="227"/>
                </a:lnTo>
                <a:lnTo>
                  <a:pt x="729" y="263"/>
                </a:lnTo>
                <a:lnTo>
                  <a:pt x="747" y="298"/>
                </a:lnTo>
                <a:lnTo>
                  <a:pt x="759" y="336"/>
                </a:lnTo>
                <a:lnTo>
                  <a:pt x="766" y="375"/>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0" name="Freeform 28"/>
          <p:cNvSpPr>
            <a:spLocks/>
          </p:cNvSpPr>
          <p:nvPr/>
        </p:nvSpPr>
        <p:spPr bwMode="auto">
          <a:xfrm>
            <a:off x="3200400" y="3873500"/>
            <a:ext cx="1016000" cy="223838"/>
          </a:xfrm>
          <a:custGeom>
            <a:avLst/>
            <a:gdLst>
              <a:gd name="T0" fmla="*/ 0 w 961"/>
              <a:gd name="T1" fmla="*/ 2147483647 h 376"/>
              <a:gd name="T2" fmla="*/ 2147483647 w 961"/>
              <a:gd name="T3" fmla="*/ 2147483647 h 376"/>
              <a:gd name="T4" fmla="*/ 2147483647 w 961"/>
              <a:gd name="T5" fmla="*/ 0 h 376"/>
              <a:gd name="T6" fmla="*/ 2147483647 w 961"/>
              <a:gd name="T7" fmla="*/ 2147483647 h 376"/>
              <a:gd name="T8" fmla="*/ 2147483647 w 961"/>
              <a:gd name="T9" fmla="*/ 2147483647 h 376"/>
              <a:gd name="T10" fmla="*/ 2147483647 w 961"/>
              <a:gd name="T11" fmla="*/ 2147483647 h 376"/>
              <a:gd name="T12" fmla="*/ 2147483647 w 961"/>
              <a:gd name="T13" fmla="*/ 2147483647 h 376"/>
              <a:gd name="T14" fmla="*/ 2147483647 w 961"/>
              <a:gd name="T15" fmla="*/ 2147483647 h 376"/>
              <a:gd name="T16" fmla="*/ 2147483647 w 961"/>
              <a:gd name="T17" fmla="*/ 2147483647 h 376"/>
              <a:gd name="T18" fmla="*/ 2147483647 w 961"/>
              <a:gd name="T19" fmla="*/ 2147483647 h 376"/>
              <a:gd name="T20" fmla="*/ 2147483647 w 961"/>
              <a:gd name="T21" fmla="*/ 2147483647 h 376"/>
              <a:gd name="T22" fmla="*/ 2147483647 w 961"/>
              <a:gd name="T23" fmla="*/ 2147483647 h 376"/>
              <a:gd name="T24" fmla="*/ 2147483647 w 961"/>
              <a:gd name="T25" fmla="*/ 2147483647 h 376"/>
              <a:gd name="T26" fmla="*/ 2147483647 w 961"/>
              <a:gd name="T27" fmla="*/ 2147483647 h 376"/>
              <a:gd name="T28" fmla="*/ 2147483647 w 961"/>
              <a:gd name="T29" fmla="*/ 2147483647 h 376"/>
              <a:gd name="T30" fmla="*/ 2147483647 w 961"/>
              <a:gd name="T31" fmla="*/ 2147483647 h 376"/>
              <a:gd name="T32" fmla="*/ 2147483647 w 961"/>
              <a:gd name="T33" fmla="*/ 2147483647 h 376"/>
              <a:gd name="T34" fmla="*/ 2147483647 w 961"/>
              <a:gd name="T35" fmla="*/ 2147483647 h 376"/>
              <a:gd name="T36" fmla="*/ 2147483647 w 961"/>
              <a:gd name="T37" fmla="*/ 2147483647 h 3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61"/>
              <a:gd name="T58" fmla="*/ 0 h 376"/>
              <a:gd name="T59" fmla="*/ 961 w 961"/>
              <a:gd name="T60" fmla="*/ 376 h 3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61" h="376">
                <a:moveTo>
                  <a:pt x="0" y="10"/>
                </a:moveTo>
                <a:lnTo>
                  <a:pt x="88" y="2"/>
                </a:lnTo>
                <a:lnTo>
                  <a:pt x="178" y="0"/>
                </a:lnTo>
                <a:lnTo>
                  <a:pt x="255" y="2"/>
                </a:lnTo>
                <a:lnTo>
                  <a:pt x="329" y="8"/>
                </a:lnTo>
                <a:lnTo>
                  <a:pt x="402" y="17"/>
                </a:lnTo>
                <a:lnTo>
                  <a:pt x="471" y="30"/>
                </a:lnTo>
                <a:lnTo>
                  <a:pt x="539" y="45"/>
                </a:lnTo>
                <a:lnTo>
                  <a:pt x="600" y="64"/>
                </a:lnTo>
                <a:lnTo>
                  <a:pt x="660" y="84"/>
                </a:lnTo>
                <a:lnTo>
                  <a:pt x="716" y="109"/>
                </a:lnTo>
                <a:lnTo>
                  <a:pt x="765" y="135"/>
                </a:lnTo>
                <a:lnTo>
                  <a:pt x="811" y="165"/>
                </a:lnTo>
                <a:lnTo>
                  <a:pt x="851" y="194"/>
                </a:lnTo>
                <a:lnTo>
                  <a:pt x="886" y="228"/>
                </a:lnTo>
                <a:lnTo>
                  <a:pt x="914" y="264"/>
                </a:lnTo>
                <a:lnTo>
                  <a:pt x="937" y="299"/>
                </a:lnTo>
                <a:lnTo>
                  <a:pt x="952" y="336"/>
                </a:lnTo>
                <a:lnTo>
                  <a:pt x="961" y="376"/>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1" name="Freeform 29"/>
          <p:cNvSpPr>
            <a:spLocks/>
          </p:cNvSpPr>
          <p:nvPr/>
        </p:nvSpPr>
        <p:spPr bwMode="auto">
          <a:xfrm>
            <a:off x="852488" y="5037138"/>
            <a:ext cx="3370262" cy="328612"/>
          </a:xfrm>
          <a:custGeom>
            <a:avLst/>
            <a:gdLst>
              <a:gd name="T0" fmla="*/ 2147483647 w 2830"/>
              <a:gd name="T1" fmla="*/ 2147483647 h 552"/>
              <a:gd name="T2" fmla="*/ 2147483647 w 2830"/>
              <a:gd name="T3" fmla="*/ 2147483647 h 552"/>
              <a:gd name="T4" fmla="*/ 2147483647 w 2830"/>
              <a:gd name="T5" fmla="*/ 2147483647 h 552"/>
              <a:gd name="T6" fmla="*/ 2147483647 w 2830"/>
              <a:gd name="T7" fmla="*/ 2147483647 h 552"/>
              <a:gd name="T8" fmla="*/ 2147483647 w 2830"/>
              <a:gd name="T9" fmla="*/ 2147483647 h 552"/>
              <a:gd name="T10" fmla="*/ 2147483647 w 2830"/>
              <a:gd name="T11" fmla="*/ 2147483647 h 552"/>
              <a:gd name="T12" fmla="*/ 2147483647 w 2830"/>
              <a:gd name="T13" fmla="*/ 2147483647 h 552"/>
              <a:gd name="T14" fmla="*/ 2147483647 w 2830"/>
              <a:gd name="T15" fmla="*/ 2147483647 h 552"/>
              <a:gd name="T16" fmla="*/ 2147483647 w 2830"/>
              <a:gd name="T17" fmla="*/ 2147483647 h 552"/>
              <a:gd name="T18" fmla="*/ 2147483647 w 2830"/>
              <a:gd name="T19" fmla="*/ 2147483647 h 552"/>
              <a:gd name="T20" fmla="*/ 2147483647 w 2830"/>
              <a:gd name="T21" fmla="*/ 2147483647 h 552"/>
              <a:gd name="T22" fmla="*/ 2147483647 w 2830"/>
              <a:gd name="T23" fmla="*/ 2147483647 h 552"/>
              <a:gd name="T24" fmla="*/ 2147483647 w 2830"/>
              <a:gd name="T25" fmla="*/ 2147483647 h 552"/>
              <a:gd name="T26" fmla="*/ 2147483647 w 2830"/>
              <a:gd name="T27" fmla="*/ 2147483647 h 552"/>
              <a:gd name="T28" fmla="*/ 2147483647 w 2830"/>
              <a:gd name="T29" fmla="*/ 2147483647 h 552"/>
              <a:gd name="T30" fmla="*/ 2147483647 w 2830"/>
              <a:gd name="T31" fmla="*/ 2147483647 h 552"/>
              <a:gd name="T32" fmla="*/ 2147483647 w 2830"/>
              <a:gd name="T33" fmla="*/ 2147483647 h 552"/>
              <a:gd name="T34" fmla="*/ 2147483647 w 2830"/>
              <a:gd name="T35" fmla="*/ 2147483647 h 552"/>
              <a:gd name="T36" fmla="*/ 2147483647 w 2830"/>
              <a:gd name="T37" fmla="*/ 2147483647 h 552"/>
              <a:gd name="T38" fmla="*/ 2147483647 w 2830"/>
              <a:gd name="T39" fmla="*/ 2147483647 h 552"/>
              <a:gd name="T40" fmla="*/ 2147483647 w 2830"/>
              <a:gd name="T41" fmla="*/ 2147483647 h 552"/>
              <a:gd name="T42" fmla="*/ 2147483647 w 2830"/>
              <a:gd name="T43" fmla="*/ 2147483647 h 552"/>
              <a:gd name="T44" fmla="*/ 2147483647 w 2830"/>
              <a:gd name="T45" fmla="*/ 2147483647 h 552"/>
              <a:gd name="T46" fmla="*/ 2147483647 w 2830"/>
              <a:gd name="T47" fmla="*/ 2147483647 h 552"/>
              <a:gd name="T48" fmla="*/ 2147483647 w 2830"/>
              <a:gd name="T49" fmla="*/ 2147483647 h 552"/>
              <a:gd name="T50" fmla="*/ 2147483647 w 2830"/>
              <a:gd name="T51" fmla="*/ 2147483647 h 552"/>
              <a:gd name="T52" fmla="*/ 2147483647 w 2830"/>
              <a:gd name="T53" fmla="*/ 2147483647 h 552"/>
              <a:gd name="T54" fmla="*/ 2147483647 w 2830"/>
              <a:gd name="T55" fmla="*/ 2147483647 h 552"/>
              <a:gd name="T56" fmla="*/ 2147483647 w 2830"/>
              <a:gd name="T57" fmla="*/ 2147483647 h 552"/>
              <a:gd name="T58" fmla="*/ 2147483647 w 2830"/>
              <a:gd name="T59" fmla="*/ 2147483647 h 552"/>
              <a:gd name="T60" fmla="*/ 2147483647 w 2830"/>
              <a:gd name="T61" fmla="*/ 2147483647 h 552"/>
              <a:gd name="T62" fmla="*/ 2147483647 w 2830"/>
              <a:gd name="T63" fmla="*/ 2147483647 h 552"/>
              <a:gd name="T64" fmla="*/ 2147483647 w 2830"/>
              <a:gd name="T65" fmla="*/ 2147483647 h 552"/>
              <a:gd name="T66" fmla="*/ 2147483647 w 2830"/>
              <a:gd name="T67" fmla="*/ 2147483647 h 552"/>
              <a:gd name="T68" fmla="*/ 2147483647 w 2830"/>
              <a:gd name="T69" fmla="*/ 2147483647 h 552"/>
              <a:gd name="T70" fmla="*/ 2147483647 w 2830"/>
              <a:gd name="T71" fmla="*/ 2147483647 h 552"/>
              <a:gd name="T72" fmla="*/ 2147483647 w 2830"/>
              <a:gd name="T73" fmla="*/ 2147483647 h 552"/>
              <a:gd name="T74" fmla="*/ 2147483647 w 2830"/>
              <a:gd name="T75" fmla="*/ 2147483647 h 552"/>
              <a:gd name="T76" fmla="*/ 2147483647 w 2830"/>
              <a:gd name="T77" fmla="*/ 2147483647 h 552"/>
              <a:gd name="T78" fmla="*/ 2147483647 w 2830"/>
              <a:gd name="T79" fmla="*/ 2147483647 h 552"/>
              <a:gd name="T80" fmla="*/ 2147483647 w 2830"/>
              <a:gd name="T81" fmla="*/ 2147483647 h 552"/>
              <a:gd name="T82" fmla="*/ 2147483647 w 2830"/>
              <a:gd name="T83" fmla="*/ 2147483647 h 552"/>
              <a:gd name="T84" fmla="*/ 2147483647 w 2830"/>
              <a:gd name="T85" fmla="*/ 2147483647 h 552"/>
              <a:gd name="T86" fmla="*/ 2147483647 w 2830"/>
              <a:gd name="T87" fmla="*/ 2147483647 h 552"/>
              <a:gd name="T88" fmla="*/ 2147483647 w 2830"/>
              <a:gd name="T89" fmla="*/ 2147483647 h 5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30"/>
              <a:gd name="T136" fmla="*/ 0 h 552"/>
              <a:gd name="T137" fmla="*/ 2830 w 2830"/>
              <a:gd name="T138" fmla="*/ 552 h 55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30" h="552">
                <a:moveTo>
                  <a:pt x="2830" y="0"/>
                </a:moveTo>
                <a:lnTo>
                  <a:pt x="2775" y="46"/>
                </a:lnTo>
                <a:lnTo>
                  <a:pt x="2717" y="69"/>
                </a:lnTo>
                <a:lnTo>
                  <a:pt x="2663" y="91"/>
                </a:lnTo>
                <a:lnTo>
                  <a:pt x="2607" y="115"/>
                </a:lnTo>
                <a:lnTo>
                  <a:pt x="2553" y="138"/>
                </a:lnTo>
                <a:lnTo>
                  <a:pt x="2499" y="162"/>
                </a:lnTo>
                <a:lnTo>
                  <a:pt x="2445" y="185"/>
                </a:lnTo>
                <a:lnTo>
                  <a:pt x="2389" y="185"/>
                </a:lnTo>
                <a:lnTo>
                  <a:pt x="2334" y="207"/>
                </a:lnTo>
                <a:lnTo>
                  <a:pt x="2278" y="231"/>
                </a:lnTo>
                <a:lnTo>
                  <a:pt x="2205" y="231"/>
                </a:lnTo>
                <a:lnTo>
                  <a:pt x="2151" y="254"/>
                </a:lnTo>
                <a:lnTo>
                  <a:pt x="2095" y="254"/>
                </a:lnTo>
                <a:lnTo>
                  <a:pt x="2035" y="282"/>
                </a:lnTo>
                <a:lnTo>
                  <a:pt x="1976" y="300"/>
                </a:lnTo>
                <a:lnTo>
                  <a:pt x="1890" y="289"/>
                </a:lnTo>
                <a:lnTo>
                  <a:pt x="1792" y="289"/>
                </a:lnTo>
                <a:lnTo>
                  <a:pt x="1744" y="282"/>
                </a:lnTo>
                <a:lnTo>
                  <a:pt x="1675" y="289"/>
                </a:lnTo>
                <a:lnTo>
                  <a:pt x="1622" y="289"/>
                </a:lnTo>
                <a:lnTo>
                  <a:pt x="1565" y="289"/>
                </a:lnTo>
                <a:lnTo>
                  <a:pt x="1514" y="295"/>
                </a:lnTo>
                <a:lnTo>
                  <a:pt x="1424" y="295"/>
                </a:lnTo>
                <a:lnTo>
                  <a:pt x="1325" y="295"/>
                </a:lnTo>
                <a:lnTo>
                  <a:pt x="1258" y="304"/>
                </a:lnTo>
                <a:lnTo>
                  <a:pt x="1198" y="300"/>
                </a:lnTo>
                <a:lnTo>
                  <a:pt x="1142" y="304"/>
                </a:lnTo>
                <a:lnTo>
                  <a:pt x="1088" y="300"/>
                </a:lnTo>
                <a:lnTo>
                  <a:pt x="1002" y="313"/>
                </a:lnTo>
                <a:lnTo>
                  <a:pt x="967" y="317"/>
                </a:lnTo>
                <a:lnTo>
                  <a:pt x="897" y="313"/>
                </a:lnTo>
                <a:lnTo>
                  <a:pt x="828" y="312"/>
                </a:lnTo>
                <a:lnTo>
                  <a:pt x="763" y="312"/>
                </a:lnTo>
                <a:lnTo>
                  <a:pt x="690" y="300"/>
                </a:lnTo>
                <a:lnTo>
                  <a:pt x="610" y="280"/>
                </a:lnTo>
                <a:lnTo>
                  <a:pt x="576" y="287"/>
                </a:lnTo>
                <a:lnTo>
                  <a:pt x="512" y="313"/>
                </a:lnTo>
                <a:lnTo>
                  <a:pt x="400" y="325"/>
                </a:lnTo>
                <a:lnTo>
                  <a:pt x="385" y="332"/>
                </a:lnTo>
                <a:lnTo>
                  <a:pt x="363" y="347"/>
                </a:lnTo>
                <a:lnTo>
                  <a:pt x="314" y="355"/>
                </a:lnTo>
                <a:lnTo>
                  <a:pt x="264" y="368"/>
                </a:lnTo>
                <a:lnTo>
                  <a:pt x="189" y="368"/>
                </a:lnTo>
                <a:lnTo>
                  <a:pt x="0" y="418"/>
                </a:lnTo>
                <a:lnTo>
                  <a:pt x="189" y="459"/>
                </a:lnTo>
                <a:lnTo>
                  <a:pt x="264" y="459"/>
                </a:lnTo>
                <a:lnTo>
                  <a:pt x="374" y="478"/>
                </a:lnTo>
                <a:lnTo>
                  <a:pt x="426" y="472"/>
                </a:lnTo>
                <a:lnTo>
                  <a:pt x="484" y="483"/>
                </a:lnTo>
                <a:lnTo>
                  <a:pt x="542" y="504"/>
                </a:lnTo>
                <a:lnTo>
                  <a:pt x="595" y="496"/>
                </a:lnTo>
                <a:lnTo>
                  <a:pt x="656" y="496"/>
                </a:lnTo>
                <a:lnTo>
                  <a:pt x="675" y="495"/>
                </a:lnTo>
                <a:lnTo>
                  <a:pt x="767" y="500"/>
                </a:lnTo>
                <a:lnTo>
                  <a:pt x="828" y="506"/>
                </a:lnTo>
                <a:lnTo>
                  <a:pt x="881" y="530"/>
                </a:lnTo>
                <a:lnTo>
                  <a:pt x="950" y="536"/>
                </a:lnTo>
                <a:lnTo>
                  <a:pt x="1006" y="536"/>
                </a:lnTo>
                <a:lnTo>
                  <a:pt x="1069" y="552"/>
                </a:lnTo>
                <a:lnTo>
                  <a:pt x="1125" y="552"/>
                </a:lnTo>
                <a:lnTo>
                  <a:pt x="1198" y="552"/>
                </a:lnTo>
                <a:lnTo>
                  <a:pt x="1271" y="552"/>
                </a:lnTo>
                <a:lnTo>
                  <a:pt x="1344" y="552"/>
                </a:lnTo>
                <a:lnTo>
                  <a:pt x="1400" y="552"/>
                </a:lnTo>
                <a:lnTo>
                  <a:pt x="1473" y="552"/>
                </a:lnTo>
                <a:lnTo>
                  <a:pt x="1621" y="552"/>
                </a:lnTo>
                <a:lnTo>
                  <a:pt x="1652" y="547"/>
                </a:lnTo>
                <a:lnTo>
                  <a:pt x="1701" y="547"/>
                </a:lnTo>
                <a:lnTo>
                  <a:pt x="1729" y="547"/>
                </a:lnTo>
                <a:lnTo>
                  <a:pt x="1781" y="547"/>
                </a:lnTo>
                <a:lnTo>
                  <a:pt x="1849" y="552"/>
                </a:lnTo>
                <a:lnTo>
                  <a:pt x="1882" y="539"/>
                </a:lnTo>
                <a:lnTo>
                  <a:pt x="1994" y="530"/>
                </a:lnTo>
                <a:lnTo>
                  <a:pt x="2045" y="536"/>
                </a:lnTo>
                <a:lnTo>
                  <a:pt x="2082" y="524"/>
                </a:lnTo>
                <a:lnTo>
                  <a:pt x="2196" y="513"/>
                </a:lnTo>
                <a:lnTo>
                  <a:pt x="2269" y="506"/>
                </a:lnTo>
                <a:lnTo>
                  <a:pt x="2370" y="483"/>
                </a:lnTo>
                <a:lnTo>
                  <a:pt x="2424" y="483"/>
                </a:lnTo>
                <a:lnTo>
                  <a:pt x="2480" y="459"/>
                </a:lnTo>
                <a:lnTo>
                  <a:pt x="2536" y="414"/>
                </a:lnTo>
                <a:lnTo>
                  <a:pt x="2590" y="392"/>
                </a:lnTo>
                <a:lnTo>
                  <a:pt x="2645" y="345"/>
                </a:lnTo>
                <a:lnTo>
                  <a:pt x="2699" y="345"/>
                </a:lnTo>
                <a:lnTo>
                  <a:pt x="2755" y="323"/>
                </a:lnTo>
                <a:lnTo>
                  <a:pt x="2809" y="300"/>
                </a:lnTo>
                <a:lnTo>
                  <a:pt x="2830" y="231"/>
                </a:lnTo>
                <a:lnTo>
                  <a:pt x="2830" y="162"/>
                </a:lnTo>
                <a:lnTo>
                  <a:pt x="2830" y="91"/>
                </a:lnTo>
                <a:lnTo>
                  <a:pt x="2830"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2" name="Freeform 30"/>
          <p:cNvSpPr>
            <a:spLocks/>
          </p:cNvSpPr>
          <p:nvPr/>
        </p:nvSpPr>
        <p:spPr bwMode="auto">
          <a:xfrm>
            <a:off x="1416050" y="4129088"/>
            <a:ext cx="2779713" cy="328612"/>
          </a:xfrm>
          <a:custGeom>
            <a:avLst/>
            <a:gdLst>
              <a:gd name="T0" fmla="*/ 2147483647 w 2625"/>
              <a:gd name="T1" fmla="*/ 2147483647 h 553"/>
              <a:gd name="T2" fmla="*/ 2147483647 w 2625"/>
              <a:gd name="T3" fmla="*/ 2147483647 h 553"/>
              <a:gd name="T4" fmla="*/ 2147483647 w 2625"/>
              <a:gd name="T5" fmla="*/ 2147483647 h 553"/>
              <a:gd name="T6" fmla="*/ 2147483647 w 2625"/>
              <a:gd name="T7" fmla="*/ 2147483647 h 553"/>
              <a:gd name="T8" fmla="*/ 2147483647 w 2625"/>
              <a:gd name="T9" fmla="*/ 2147483647 h 553"/>
              <a:gd name="T10" fmla="*/ 2147483647 w 2625"/>
              <a:gd name="T11" fmla="*/ 2147483647 h 553"/>
              <a:gd name="T12" fmla="*/ 2147483647 w 2625"/>
              <a:gd name="T13" fmla="*/ 2147483647 h 553"/>
              <a:gd name="T14" fmla="*/ 2147483647 w 2625"/>
              <a:gd name="T15" fmla="*/ 2147483647 h 553"/>
              <a:gd name="T16" fmla="*/ 2147483647 w 2625"/>
              <a:gd name="T17" fmla="*/ 2147483647 h 553"/>
              <a:gd name="T18" fmla="*/ 2147483647 w 2625"/>
              <a:gd name="T19" fmla="*/ 2147483647 h 553"/>
              <a:gd name="T20" fmla="*/ 2147483647 w 2625"/>
              <a:gd name="T21" fmla="*/ 2147483647 h 553"/>
              <a:gd name="T22" fmla="*/ 2147483647 w 2625"/>
              <a:gd name="T23" fmla="*/ 2147483647 h 553"/>
              <a:gd name="T24" fmla="*/ 2147483647 w 2625"/>
              <a:gd name="T25" fmla="*/ 2147483647 h 553"/>
              <a:gd name="T26" fmla="*/ 2147483647 w 2625"/>
              <a:gd name="T27" fmla="*/ 2147483647 h 553"/>
              <a:gd name="T28" fmla="*/ 2147483647 w 2625"/>
              <a:gd name="T29" fmla="*/ 2147483647 h 553"/>
              <a:gd name="T30" fmla="*/ 2147483647 w 2625"/>
              <a:gd name="T31" fmla="*/ 2147483647 h 553"/>
              <a:gd name="T32" fmla="*/ 2147483647 w 2625"/>
              <a:gd name="T33" fmla="*/ 2147483647 h 553"/>
              <a:gd name="T34" fmla="*/ 2147483647 w 2625"/>
              <a:gd name="T35" fmla="*/ 2147483647 h 553"/>
              <a:gd name="T36" fmla="*/ 2147483647 w 2625"/>
              <a:gd name="T37" fmla="*/ 2147483647 h 553"/>
              <a:gd name="T38" fmla="*/ 2147483647 w 2625"/>
              <a:gd name="T39" fmla="*/ 2147483647 h 553"/>
              <a:gd name="T40" fmla="*/ 2147483647 w 2625"/>
              <a:gd name="T41" fmla="*/ 2147483647 h 553"/>
              <a:gd name="T42" fmla="*/ 2147483647 w 2625"/>
              <a:gd name="T43" fmla="*/ 2147483647 h 553"/>
              <a:gd name="T44" fmla="*/ 2147483647 w 2625"/>
              <a:gd name="T45" fmla="*/ 2147483647 h 553"/>
              <a:gd name="T46" fmla="*/ 2147483647 w 2625"/>
              <a:gd name="T47" fmla="*/ 2147483647 h 553"/>
              <a:gd name="T48" fmla="*/ 2147483647 w 2625"/>
              <a:gd name="T49" fmla="*/ 2147483647 h 553"/>
              <a:gd name="T50" fmla="*/ 2147483647 w 2625"/>
              <a:gd name="T51" fmla="*/ 2147483647 h 553"/>
              <a:gd name="T52" fmla="*/ 2147483647 w 2625"/>
              <a:gd name="T53" fmla="*/ 2147483647 h 553"/>
              <a:gd name="T54" fmla="*/ 2147483647 w 2625"/>
              <a:gd name="T55" fmla="*/ 2147483647 h 553"/>
              <a:gd name="T56" fmla="*/ 2147483647 w 2625"/>
              <a:gd name="T57" fmla="*/ 2147483647 h 553"/>
              <a:gd name="T58" fmla="*/ 2147483647 w 2625"/>
              <a:gd name="T59" fmla="*/ 2147483647 h 553"/>
              <a:gd name="T60" fmla="*/ 2147483647 w 2625"/>
              <a:gd name="T61" fmla="*/ 2147483647 h 553"/>
              <a:gd name="T62" fmla="*/ 2147483647 w 2625"/>
              <a:gd name="T63" fmla="*/ 2147483647 h 553"/>
              <a:gd name="T64" fmla="*/ 2147483647 w 2625"/>
              <a:gd name="T65" fmla="*/ 2147483647 h 553"/>
              <a:gd name="T66" fmla="*/ 2147483647 w 2625"/>
              <a:gd name="T67" fmla="*/ 2147483647 h 553"/>
              <a:gd name="T68" fmla="*/ 2147483647 w 2625"/>
              <a:gd name="T69" fmla="*/ 2147483647 h 553"/>
              <a:gd name="T70" fmla="*/ 2147483647 w 2625"/>
              <a:gd name="T71" fmla="*/ 2147483647 h 553"/>
              <a:gd name="T72" fmla="*/ 2147483647 w 2625"/>
              <a:gd name="T73" fmla="*/ 2147483647 h 553"/>
              <a:gd name="T74" fmla="*/ 2147483647 w 2625"/>
              <a:gd name="T75" fmla="*/ 2147483647 h 553"/>
              <a:gd name="T76" fmla="*/ 2147483647 w 2625"/>
              <a:gd name="T77" fmla="*/ 2147483647 h 553"/>
              <a:gd name="T78" fmla="*/ 2147483647 w 2625"/>
              <a:gd name="T79" fmla="*/ 2147483647 h 553"/>
              <a:gd name="T80" fmla="*/ 2147483647 w 2625"/>
              <a:gd name="T81" fmla="*/ 2147483647 h 553"/>
              <a:gd name="T82" fmla="*/ 2147483647 w 2625"/>
              <a:gd name="T83" fmla="*/ 2147483647 h 553"/>
              <a:gd name="T84" fmla="*/ 2147483647 w 2625"/>
              <a:gd name="T85" fmla="*/ 2147483647 h 553"/>
              <a:gd name="T86" fmla="*/ 2147483647 w 2625"/>
              <a:gd name="T87" fmla="*/ 2147483647 h 553"/>
              <a:gd name="T88" fmla="*/ 2147483647 w 2625"/>
              <a:gd name="T89" fmla="*/ 2147483647 h 5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25"/>
              <a:gd name="T136" fmla="*/ 0 h 553"/>
              <a:gd name="T137" fmla="*/ 2625 w 2625"/>
              <a:gd name="T138" fmla="*/ 553 h 5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25" h="553">
                <a:moveTo>
                  <a:pt x="2625" y="0"/>
                </a:moveTo>
                <a:lnTo>
                  <a:pt x="2575" y="46"/>
                </a:lnTo>
                <a:lnTo>
                  <a:pt x="2523" y="69"/>
                </a:lnTo>
                <a:lnTo>
                  <a:pt x="2470" y="91"/>
                </a:lnTo>
                <a:lnTo>
                  <a:pt x="2420" y="116"/>
                </a:lnTo>
                <a:lnTo>
                  <a:pt x="2369" y="138"/>
                </a:lnTo>
                <a:lnTo>
                  <a:pt x="2319" y="162"/>
                </a:lnTo>
                <a:lnTo>
                  <a:pt x="2269" y="185"/>
                </a:lnTo>
                <a:lnTo>
                  <a:pt x="2216" y="185"/>
                </a:lnTo>
                <a:lnTo>
                  <a:pt x="2166" y="207"/>
                </a:lnTo>
                <a:lnTo>
                  <a:pt x="2113" y="231"/>
                </a:lnTo>
                <a:lnTo>
                  <a:pt x="2046" y="231"/>
                </a:lnTo>
                <a:lnTo>
                  <a:pt x="1996" y="254"/>
                </a:lnTo>
                <a:lnTo>
                  <a:pt x="1943" y="254"/>
                </a:lnTo>
                <a:lnTo>
                  <a:pt x="1889" y="282"/>
                </a:lnTo>
                <a:lnTo>
                  <a:pt x="1833" y="300"/>
                </a:lnTo>
                <a:lnTo>
                  <a:pt x="1753" y="289"/>
                </a:lnTo>
                <a:lnTo>
                  <a:pt x="1663" y="289"/>
                </a:lnTo>
                <a:lnTo>
                  <a:pt x="1618" y="282"/>
                </a:lnTo>
                <a:lnTo>
                  <a:pt x="1555" y="289"/>
                </a:lnTo>
                <a:lnTo>
                  <a:pt x="1506" y="289"/>
                </a:lnTo>
                <a:lnTo>
                  <a:pt x="1452" y="289"/>
                </a:lnTo>
                <a:lnTo>
                  <a:pt x="1405" y="295"/>
                </a:lnTo>
                <a:lnTo>
                  <a:pt x="1321" y="295"/>
                </a:lnTo>
                <a:lnTo>
                  <a:pt x="1230" y="295"/>
                </a:lnTo>
                <a:lnTo>
                  <a:pt x="1166" y="304"/>
                </a:lnTo>
                <a:lnTo>
                  <a:pt x="1112" y="300"/>
                </a:lnTo>
                <a:lnTo>
                  <a:pt x="1059" y="304"/>
                </a:lnTo>
                <a:lnTo>
                  <a:pt x="1009" y="300"/>
                </a:lnTo>
                <a:lnTo>
                  <a:pt x="929" y="313"/>
                </a:lnTo>
                <a:lnTo>
                  <a:pt x="897" y="317"/>
                </a:lnTo>
                <a:lnTo>
                  <a:pt x="833" y="313"/>
                </a:lnTo>
                <a:lnTo>
                  <a:pt x="768" y="312"/>
                </a:lnTo>
                <a:lnTo>
                  <a:pt x="708" y="312"/>
                </a:lnTo>
                <a:lnTo>
                  <a:pt x="639" y="300"/>
                </a:lnTo>
                <a:lnTo>
                  <a:pt x="589" y="323"/>
                </a:lnTo>
                <a:lnTo>
                  <a:pt x="538" y="323"/>
                </a:lnTo>
                <a:lnTo>
                  <a:pt x="495" y="340"/>
                </a:lnTo>
                <a:lnTo>
                  <a:pt x="465" y="362"/>
                </a:lnTo>
                <a:lnTo>
                  <a:pt x="432" y="368"/>
                </a:lnTo>
                <a:lnTo>
                  <a:pt x="379" y="368"/>
                </a:lnTo>
                <a:lnTo>
                  <a:pt x="329" y="368"/>
                </a:lnTo>
                <a:lnTo>
                  <a:pt x="243" y="368"/>
                </a:lnTo>
                <a:lnTo>
                  <a:pt x="176" y="368"/>
                </a:lnTo>
                <a:lnTo>
                  <a:pt x="0" y="418"/>
                </a:lnTo>
                <a:lnTo>
                  <a:pt x="176" y="459"/>
                </a:lnTo>
                <a:lnTo>
                  <a:pt x="243" y="459"/>
                </a:lnTo>
                <a:lnTo>
                  <a:pt x="348" y="478"/>
                </a:lnTo>
                <a:lnTo>
                  <a:pt x="396" y="472"/>
                </a:lnTo>
                <a:lnTo>
                  <a:pt x="450" y="483"/>
                </a:lnTo>
                <a:lnTo>
                  <a:pt x="503" y="504"/>
                </a:lnTo>
                <a:lnTo>
                  <a:pt x="551" y="497"/>
                </a:lnTo>
                <a:lnTo>
                  <a:pt x="609" y="497"/>
                </a:lnTo>
                <a:lnTo>
                  <a:pt x="626" y="495"/>
                </a:lnTo>
                <a:lnTo>
                  <a:pt x="710" y="500"/>
                </a:lnTo>
                <a:lnTo>
                  <a:pt x="768" y="506"/>
                </a:lnTo>
                <a:lnTo>
                  <a:pt x="817" y="530"/>
                </a:lnTo>
                <a:lnTo>
                  <a:pt x="880" y="536"/>
                </a:lnTo>
                <a:lnTo>
                  <a:pt x="932" y="536"/>
                </a:lnTo>
                <a:lnTo>
                  <a:pt x="992" y="553"/>
                </a:lnTo>
                <a:lnTo>
                  <a:pt x="1045" y="553"/>
                </a:lnTo>
                <a:lnTo>
                  <a:pt x="1112" y="553"/>
                </a:lnTo>
                <a:lnTo>
                  <a:pt x="1179" y="553"/>
                </a:lnTo>
                <a:lnTo>
                  <a:pt x="1246" y="553"/>
                </a:lnTo>
                <a:lnTo>
                  <a:pt x="1299" y="553"/>
                </a:lnTo>
                <a:lnTo>
                  <a:pt x="1366" y="553"/>
                </a:lnTo>
                <a:lnTo>
                  <a:pt x="1502" y="553"/>
                </a:lnTo>
                <a:lnTo>
                  <a:pt x="1532" y="547"/>
                </a:lnTo>
                <a:lnTo>
                  <a:pt x="1577" y="547"/>
                </a:lnTo>
                <a:lnTo>
                  <a:pt x="1603" y="547"/>
                </a:lnTo>
                <a:lnTo>
                  <a:pt x="1652" y="547"/>
                </a:lnTo>
                <a:lnTo>
                  <a:pt x="1715" y="553"/>
                </a:lnTo>
                <a:lnTo>
                  <a:pt x="1745" y="539"/>
                </a:lnTo>
                <a:lnTo>
                  <a:pt x="1850" y="530"/>
                </a:lnTo>
                <a:lnTo>
                  <a:pt x="1897" y="536"/>
                </a:lnTo>
                <a:lnTo>
                  <a:pt x="1932" y="525"/>
                </a:lnTo>
                <a:lnTo>
                  <a:pt x="2039" y="513"/>
                </a:lnTo>
                <a:lnTo>
                  <a:pt x="2106" y="506"/>
                </a:lnTo>
                <a:lnTo>
                  <a:pt x="2199" y="483"/>
                </a:lnTo>
                <a:lnTo>
                  <a:pt x="2250" y="483"/>
                </a:lnTo>
                <a:lnTo>
                  <a:pt x="2302" y="459"/>
                </a:lnTo>
                <a:lnTo>
                  <a:pt x="2353" y="414"/>
                </a:lnTo>
                <a:lnTo>
                  <a:pt x="2405" y="392"/>
                </a:lnTo>
                <a:lnTo>
                  <a:pt x="2454" y="345"/>
                </a:lnTo>
                <a:lnTo>
                  <a:pt x="2504" y="345"/>
                </a:lnTo>
                <a:lnTo>
                  <a:pt x="2556" y="323"/>
                </a:lnTo>
                <a:lnTo>
                  <a:pt x="2607" y="300"/>
                </a:lnTo>
                <a:lnTo>
                  <a:pt x="2625" y="231"/>
                </a:lnTo>
                <a:lnTo>
                  <a:pt x="2625" y="162"/>
                </a:lnTo>
                <a:lnTo>
                  <a:pt x="2625" y="91"/>
                </a:lnTo>
                <a:lnTo>
                  <a:pt x="2625"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3" name="Freeform 31"/>
          <p:cNvSpPr>
            <a:spLocks/>
          </p:cNvSpPr>
          <p:nvPr/>
        </p:nvSpPr>
        <p:spPr bwMode="auto">
          <a:xfrm>
            <a:off x="685800" y="4452938"/>
            <a:ext cx="3598863" cy="358776"/>
          </a:xfrm>
          <a:custGeom>
            <a:avLst/>
            <a:gdLst>
              <a:gd name="T0" fmla="*/ 2147483647 w 3042"/>
              <a:gd name="T1" fmla="*/ 2147483647 h 530"/>
              <a:gd name="T2" fmla="*/ 2147483647 w 3042"/>
              <a:gd name="T3" fmla="*/ 2147483647 h 530"/>
              <a:gd name="T4" fmla="*/ 2147483647 w 3042"/>
              <a:gd name="T5" fmla="*/ 2147483647 h 530"/>
              <a:gd name="T6" fmla="*/ 2147483647 w 3042"/>
              <a:gd name="T7" fmla="*/ 2147483647 h 530"/>
              <a:gd name="T8" fmla="*/ 2147483647 w 3042"/>
              <a:gd name="T9" fmla="*/ 2147483647 h 530"/>
              <a:gd name="T10" fmla="*/ 2147483647 w 3042"/>
              <a:gd name="T11" fmla="*/ 2147483647 h 530"/>
              <a:gd name="T12" fmla="*/ 2147483647 w 3042"/>
              <a:gd name="T13" fmla="*/ 2147483647 h 530"/>
              <a:gd name="T14" fmla="*/ 2147483647 w 3042"/>
              <a:gd name="T15" fmla="*/ 2147483647 h 530"/>
              <a:gd name="T16" fmla="*/ 2147483647 w 3042"/>
              <a:gd name="T17" fmla="*/ 2147483647 h 530"/>
              <a:gd name="T18" fmla="*/ 2147483647 w 3042"/>
              <a:gd name="T19" fmla="*/ 2147483647 h 530"/>
              <a:gd name="T20" fmla="*/ 2147483647 w 3042"/>
              <a:gd name="T21" fmla="*/ 2147483647 h 530"/>
              <a:gd name="T22" fmla="*/ 2147483647 w 3042"/>
              <a:gd name="T23" fmla="*/ 2147483647 h 530"/>
              <a:gd name="T24" fmla="*/ 2147483647 w 3042"/>
              <a:gd name="T25" fmla="*/ 2147483647 h 530"/>
              <a:gd name="T26" fmla="*/ 2147483647 w 3042"/>
              <a:gd name="T27" fmla="*/ 2147483647 h 530"/>
              <a:gd name="T28" fmla="*/ 2147483647 w 3042"/>
              <a:gd name="T29" fmla="*/ 2147483647 h 530"/>
              <a:gd name="T30" fmla="*/ 0 w 3042"/>
              <a:gd name="T31" fmla="*/ 2147483647 h 530"/>
              <a:gd name="T32" fmla="*/ 2147483647 w 3042"/>
              <a:gd name="T33" fmla="*/ 2147483647 h 530"/>
              <a:gd name="T34" fmla="*/ 2147483647 w 3042"/>
              <a:gd name="T35" fmla="*/ 2147483647 h 530"/>
              <a:gd name="T36" fmla="*/ 2147483647 w 3042"/>
              <a:gd name="T37" fmla="*/ 2147483647 h 530"/>
              <a:gd name="T38" fmla="*/ 2147483647 w 3042"/>
              <a:gd name="T39" fmla="*/ 2147483647 h 530"/>
              <a:gd name="T40" fmla="*/ 2147483647 w 3042"/>
              <a:gd name="T41" fmla="*/ 2147483647 h 530"/>
              <a:gd name="T42" fmla="*/ 2147483647 w 3042"/>
              <a:gd name="T43" fmla="*/ 2147483647 h 530"/>
              <a:gd name="T44" fmla="*/ 2147483647 w 3042"/>
              <a:gd name="T45" fmla="*/ 2147483647 h 530"/>
              <a:gd name="T46" fmla="*/ 2147483647 w 3042"/>
              <a:gd name="T47" fmla="*/ 2147483647 h 530"/>
              <a:gd name="T48" fmla="*/ 2147483647 w 3042"/>
              <a:gd name="T49" fmla="*/ 2147483647 h 530"/>
              <a:gd name="T50" fmla="*/ 2147483647 w 3042"/>
              <a:gd name="T51" fmla="*/ 2147483647 h 530"/>
              <a:gd name="T52" fmla="*/ 2147483647 w 3042"/>
              <a:gd name="T53" fmla="*/ 2147483647 h 530"/>
              <a:gd name="T54" fmla="*/ 2147483647 w 3042"/>
              <a:gd name="T55" fmla="*/ 2147483647 h 530"/>
              <a:gd name="T56" fmla="*/ 2147483647 w 3042"/>
              <a:gd name="T57" fmla="*/ 2147483647 h 530"/>
              <a:gd name="T58" fmla="*/ 2147483647 w 3042"/>
              <a:gd name="T59" fmla="*/ 2147483647 h 530"/>
              <a:gd name="T60" fmla="*/ 2147483647 w 3042"/>
              <a:gd name="T61" fmla="*/ 2147483647 h 530"/>
              <a:gd name="T62" fmla="*/ 2147483647 w 3042"/>
              <a:gd name="T63" fmla="*/ 2147483647 h 530"/>
              <a:gd name="T64" fmla="*/ 2147483647 w 3042"/>
              <a:gd name="T65" fmla="*/ 2147483647 h 530"/>
              <a:gd name="T66" fmla="*/ 2147483647 w 3042"/>
              <a:gd name="T67" fmla="*/ 2147483647 h 530"/>
              <a:gd name="T68" fmla="*/ 2147483647 w 3042"/>
              <a:gd name="T69" fmla="*/ 2147483647 h 530"/>
              <a:gd name="T70" fmla="*/ 2147483647 w 3042"/>
              <a:gd name="T71" fmla="*/ 2147483647 h 530"/>
              <a:gd name="T72" fmla="*/ 2147483647 w 3042"/>
              <a:gd name="T73" fmla="*/ 2147483647 h 5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42"/>
              <a:gd name="T112" fmla="*/ 0 h 530"/>
              <a:gd name="T113" fmla="*/ 3042 w 3042"/>
              <a:gd name="T114" fmla="*/ 530 h 5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42" h="530">
                <a:moveTo>
                  <a:pt x="2997" y="87"/>
                </a:moveTo>
                <a:lnTo>
                  <a:pt x="2951" y="15"/>
                </a:lnTo>
                <a:lnTo>
                  <a:pt x="2966" y="0"/>
                </a:lnTo>
                <a:lnTo>
                  <a:pt x="2683" y="110"/>
                </a:lnTo>
                <a:lnTo>
                  <a:pt x="2594" y="134"/>
                </a:lnTo>
                <a:lnTo>
                  <a:pt x="2513" y="196"/>
                </a:lnTo>
                <a:lnTo>
                  <a:pt x="2409" y="214"/>
                </a:lnTo>
                <a:lnTo>
                  <a:pt x="2358" y="211"/>
                </a:lnTo>
                <a:lnTo>
                  <a:pt x="2293" y="239"/>
                </a:lnTo>
                <a:lnTo>
                  <a:pt x="2201" y="241"/>
                </a:lnTo>
                <a:lnTo>
                  <a:pt x="2108" y="254"/>
                </a:lnTo>
                <a:lnTo>
                  <a:pt x="1968" y="248"/>
                </a:lnTo>
                <a:lnTo>
                  <a:pt x="1889" y="242"/>
                </a:lnTo>
                <a:lnTo>
                  <a:pt x="1805" y="261"/>
                </a:lnTo>
                <a:lnTo>
                  <a:pt x="1727" y="265"/>
                </a:lnTo>
                <a:lnTo>
                  <a:pt x="1680" y="283"/>
                </a:lnTo>
                <a:lnTo>
                  <a:pt x="1609" y="278"/>
                </a:lnTo>
                <a:lnTo>
                  <a:pt x="1542" y="265"/>
                </a:lnTo>
                <a:lnTo>
                  <a:pt x="1407" y="265"/>
                </a:lnTo>
                <a:lnTo>
                  <a:pt x="1278" y="261"/>
                </a:lnTo>
                <a:lnTo>
                  <a:pt x="1235" y="261"/>
                </a:lnTo>
                <a:lnTo>
                  <a:pt x="1159" y="261"/>
                </a:lnTo>
                <a:lnTo>
                  <a:pt x="1112" y="265"/>
                </a:lnTo>
                <a:lnTo>
                  <a:pt x="1028" y="272"/>
                </a:lnTo>
                <a:lnTo>
                  <a:pt x="925" y="272"/>
                </a:lnTo>
                <a:lnTo>
                  <a:pt x="837" y="295"/>
                </a:lnTo>
                <a:lnTo>
                  <a:pt x="652" y="261"/>
                </a:lnTo>
                <a:lnTo>
                  <a:pt x="493" y="300"/>
                </a:lnTo>
                <a:lnTo>
                  <a:pt x="372" y="313"/>
                </a:lnTo>
                <a:lnTo>
                  <a:pt x="308" y="328"/>
                </a:lnTo>
                <a:lnTo>
                  <a:pt x="207" y="323"/>
                </a:lnTo>
                <a:lnTo>
                  <a:pt x="0" y="317"/>
                </a:lnTo>
                <a:lnTo>
                  <a:pt x="163" y="403"/>
                </a:lnTo>
                <a:lnTo>
                  <a:pt x="336" y="433"/>
                </a:lnTo>
                <a:lnTo>
                  <a:pt x="463" y="457"/>
                </a:lnTo>
                <a:lnTo>
                  <a:pt x="587" y="472"/>
                </a:lnTo>
                <a:lnTo>
                  <a:pt x="669" y="489"/>
                </a:lnTo>
                <a:lnTo>
                  <a:pt x="759" y="489"/>
                </a:lnTo>
                <a:lnTo>
                  <a:pt x="837" y="496"/>
                </a:lnTo>
                <a:lnTo>
                  <a:pt x="981" y="498"/>
                </a:lnTo>
                <a:lnTo>
                  <a:pt x="1101" y="508"/>
                </a:lnTo>
                <a:lnTo>
                  <a:pt x="1159" y="496"/>
                </a:lnTo>
                <a:lnTo>
                  <a:pt x="1220" y="496"/>
                </a:lnTo>
                <a:lnTo>
                  <a:pt x="1269" y="509"/>
                </a:lnTo>
                <a:lnTo>
                  <a:pt x="1338" y="502"/>
                </a:lnTo>
                <a:lnTo>
                  <a:pt x="1439" y="506"/>
                </a:lnTo>
                <a:lnTo>
                  <a:pt x="1489" y="506"/>
                </a:lnTo>
                <a:lnTo>
                  <a:pt x="1540" y="509"/>
                </a:lnTo>
                <a:lnTo>
                  <a:pt x="1615" y="511"/>
                </a:lnTo>
                <a:lnTo>
                  <a:pt x="1684" y="511"/>
                </a:lnTo>
                <a:lnTo>
                  <a:pt x="1740" y="528"/>
                </a:lnTo>
                <a:lnTo>
                  <a:pt x="1800" y="530"/>
                </a:lnTo>
                <a:lnTo>
                  <a:pt x="1932" y="530"/>
                </a:lnTo>
                <a:lnTo>
                  <a:pt x="2013" y="509"/>
                </a:lnTo>
                <a:lnTo>
                  <a:pt x="2063" y="519"/>
                </a:lnTo>
                <a:lnTo>
                  <a:pt x="2156" y="519"/>
                </a:lnTo>
                <a:lnTo>
                  <a:pt x="2213" y="508"/>
                </a:lnTo>
                <a:lnTo>
                  <a:pt x="2220" y="511"/>
                </a:lnTo>
                <a:lnTo>
                  <a:pt x="2246" y="515"/>
                </a:lnTo>
                <a:lnTo>
                  <a:pt x="2280" y="502"/>
                </a:lnTo>
                <a:lnTo>
                  <a:pt x="2392" y="489"/>
                </a:lnTo>
                <a:lnTo>
                  <a:pt x="2448" y="457"/>
                </a:lnTo>
                <a:lnTo>
                  <a:pt x="2526" y="410"/>
                </a:lnTo>
                <a:lnTo>
                  <a:pt x="2594" y="386"/>
                </a:lnTo>
                <a:lnTo>
                  <a:pt x="2661" y="366"/>
                </a:lnTo>
                <a:lnTo>
                  <a:pt x="2728" y="319"/>
                </a:lnTo>
                <a:lnTo>
                  <a:pt x="2796" y="295"/>
                </a:lnTo>
                <a:lnTo>
                  <a:pt x="2863" y="272"/>
                </a:lnTo>
                <a:lnTo>
                  <a:pt x="2930" y="272"/>
                </a:lnTo>
                <a:lnTo>
                  <a:pt x="2997" y="272"/>
                </a:lnTo>
                <a:lnTo>
                  <a:pt x="3042" y="201"/>
                </a:lnTo>
                <a:lnTo>
                  <a:pt x="3042" y="134"/>
                </a:lnTo>
                <a:lnTo>
                  <a:pt x="3042" y="65"/>
                </a:lnTo>
                <a:lnTo>
                  <a:pt x="2997" y="87"/>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4" name="Freeform 32"/>
          <p:cNvSpPr>
            <a:spLocks/>
          </p:cNvSpPr>
          <p:nvPr/>
        </p:nvSpPr>
        <p:spPr bwMode="auto">
          <a:xfrm>
            <a:off x="1274763" y="4800600"/>
            <a:ext cx="3038475" cy="271463"/>
          </a:xfrm>
          <a:custGeom>
            <a:avLst/>
            <a:gdLst>
              <a:gd name="T0" fmla="*/ 2147483647 w 2873"/>
              <a:gd name="T1" fmla="*/ 0 h 455"/>
              <a:gd name="T2" fmla="*/ 2147483647 w 2873"/>
              <a:gd name="T3" fmla="*/ 2147483647 h 455"/>
              <a:gd name="T4" fmla="*/ 2147483647 w 2873"/>
              <a:gd name="T5" fmla="*/ 2147483647 h 455"/>
              <a:gd name="T6" fmla="*/ 2147483647 w 2873"/>
              <a:gd name="T7" fmla="*/ 2147483647 h 455"/>
              <a:gd name="T8" fmla="*/ 2147483647 w 2873"/>
              <a:gd name="T9" fmla="*/ 2147483647 h 455"/>
              <a:gd name="T10" fmla="*/ 2147483647 w 2873"/>
              <a:gd name="T11" fmla="*/ 2147483647 h 455"/>
              <a:gd name="T12" fmla="*/ 2147483647 w 2873"/>
              <a:gd name="T13" fmla="*/ 2147483647 h 455"/>
              <a:gd name="T14" fmla="*/ 2147483647 w 2873"/>
              <a:gd name="T15" fmla="*/ 2147483647 h 455"/>
              <a:gd name="T16" fmla="*/ 2147483647 w 2873"/>
              <a:gd name="T17" fmla="*/ 2147483647 h 455"/>
              <a:gd name="T18" fmla="*/ 2147483647 w 2873"/>
              <a:gd name="T19" fmla="*/ 2147483647 h 455"/>
              <a:gd name="T20" fmla="*/ 2147483647 w 2873"/>
              <a:gd name="T21" fmla="*/ 2147483647 h 455"/>
              <a:gd name="T22" fmla="*/ 2147483647 w 2873"/>
              <a:gd name="T23" fmla="*/ 2147483647 h 455"/>
              <a:gd name="T24" fmla="*/ 2147483647 w 2873"/>
              <a:gd name="T25" fmla="*/ 2147483647 h 455"/>
              <a:gd name="T26" fmla="*/ 2147483647 w 2873"/>
              <a:gd name="T27" fmla="*/ 2147483647 h 455"/>
              <a:gd name="T28" fmla="*/ 2147483647 w 2873"/>
              <a:gd name="T29" fmla="*/ 2147483647 h 455"/>
              <a:gd name="T30" fmla="*/ 0 w 2873"/>
              <a:gd name="T31" fmla="*/ 2147483647 h 455"/>
              <a:gd name="T32" fmla="*/ 2147483647 w 2873"/>
              <a:gd name="T33" fmla="*/ 2147483647 h 455"/>
              <a:gd name="T34" fmla="*/ 2147483647 w 2873"/>
              <a:gd name="T35" fmla="*/ 2147483647 h 455"/>
              <a:gd name="T36" fmla="*/ 2147483647 w 2873"/>
              <a:gd name="T37" fmla="*/ 2147483647 h 455"/>
              <a:gd name="T38" fmla="*/ 2147483647 w 2873"/>
              <a:gd name="T39" fmla="*/ 2147483647 h 455"/>
              <a:gd name="T40" fmla="*/ 2147483647 w 2873"/>
              <a:gd name="T41" fmla="*/ 2147483647 h 455"/>
              <a:gd name="T42" fmla="*/ 2147483647 w 2873"/>
              <a:gd name="T43" fmla="*/ 2147483647 h 455"/>
              <a:gd name="T44" fmla="*/ 2147483647 w 2873"/>
              <a:gd name="T45" fmla="*/ 2147483647 h 455"/>
              <a:gd name="T46" fmla="*/ 2147483647 w 2873"/>
              <a:gd name="T47" fmla="*/ 2147483647 h 455"/>
              <a:gd name="T48" fmla="*/ 2147483647 w 2873"/>
              <a:gd name="T49" fmla="*/ 2147483647 h 455"/>
              <a:gd name="T50" fmla="*/ 2147483647 w 2873"/>
              <a:gd name="T51" fmla="*/ 2147483647 h 455"/>
              <a:gd name="T52" fmla="*/ 2147483647 w 2873"/>
              <a:gd name="T53" fmla="*/ 2147483647 h 455"/>
              <a:gd name="T54" fmla="*/ 2147483647 w 2873"/>
              <a:gd name="T55" fmla="*/ 2147483647 h 455"/>
              <a:gd name="T56" fmla="*/ 2147483647 w 2873"/>
              <a:gd name="T57" fmla="*/ 2147483647 h 455"/>
              <a:gd name="T58" fmla="*/ 2147483647 w 2873"/>
              <a:gd name="T59" fmla="*/ 2147483647 h 455"/>
              <a:gd name="T60" fmla="*/ 2147483647 w 2873"/>
              <a:gd name="T61" fmla="*/ 2147483647 h 455"/>
              <a:gd name="T62" fmla="*/ 2147483647 w 2873"/>
              <a:gd name="T63" fmla="*/ 2147483647 h 455"/>
              <a:gd name="T64" fmla="*/ 2147483647 w 2873"/>
              <a:gd name="T65" fmla="*/ 2147483647 h 455"/>
              <a:gd name="T66" fmla="*/ 2147483647 w 2873"/>
              <a:gd name="T67" fmla="*/ 2147483647 h 455"/>
              <a:gd name="T68" fmla="*/ 2147483647 w 2873"/>
              <a:gd name="T69" fmla="*/ 2147483647 h 455"/>
              <a:gd name="T70" fmla="*/ 2147483647 w 2873"/>
              <a:gd name="T71" fmla="*/ 2147483647 h 455"/>
              <a:gd name="T72" fmla="*/ 2147483647 w 2873"/>
              <a:gd name="T73" fmla="*/ 2147483647 h 45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73"/>
              <a:gd name="T112" fmla="*/ 0 h 455"/>
              <a:gd name="T113" fmla="*/ 2873 w 2873"/>
              <a:gd name="T114" fmla="*/ 455 h 45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73" h="455">
                <a:moveTo>
                  <a:pt x="2830" y="22"/>
                </a:moveTo>
                <a:lnTo>
                  <a:pt x="2766" y="0"/>
                </a:lnTo>
                <a:lnTo>
                  <a:pt x="2703" y="22"/>
                </a:lnTo>
                <a:lnTo>
                  <a:pt x="2531" y="46"/>
                </a:lnTo>
                <a:lnTo>
                  <a:pt x="2446" y="69"/>
                </a:lnTo>
                <a:lnTo>
                  <a:pt x="2318" y="69"/>
                </a:lnTo>
                <a:lnTo>
                  <a:pt x="2235" y="91"/>
                </a:lnTo>
                <a:lnTo>
                  <a:pt x="2168" y="91"/>
                </a:lnTo>
                <a:lnTo>
                  <a:pt x="2105" y="114"/>
                </a:lnTo>
                <a:lnTo>
                  <a:pt x="2041" y="138"/>
                </a:lnTo>
                <a:lnTo>
                  <a:pt x="1914" y="138"/>
                </a:lnTo>
                <a:lnTo>
                  <a:pt x="1854" y="144"/>
                </a:lnTo>
                <a:lnTo>
                  <a:pt x="1804" y="162"/>
                </a:lnTo>
                <a:lnTo>
                  <a:pt x="1723" y="160"/>
                </a:lnTo>
                <a:lnTo>
                  <a:pt x="1665" y="166"/>
                </a:lnTo>
                <a:lnTo>
                  <a:pt x="1602" y="160"/>
                </a:lnTo>
                <a:lnTo>
                  <a:pt x="1550" y="175"/>
                </a:lnTo>
                <a:lnTo>
                  <a:pt x="1439" y="166"/>
                </a:lnTo>
                <a:lnTo>
                  <a:pt x="1357" y="168"/>
                </a:lnTo>
                <a:lnTo>
                  <a:pt x="1292" y="164"/>
                </a:lnTo>
                <a:lnTo>
                  <a:pt x="1234" y="162"/>
                </a:lnTo>
                <a:lnTo>
                  <a:pt x="1153" y="190"/>
                </a:lnTo>
                <a:lnTo>
                  <a:pt x="1101" y="170"/>
                </a:lnTo>
                <a:lnTo>
                  <a:pt x="1008" y="155"/>
                </a:lnTo>
                <a:lnTo>
                  <a:pt x="955" y="166"/>
                </a:lnTo>
                <a:lnTo>
                  <a:pt x="869" y="162"/>
                </a:lnTo>
                <a:lnTo>
                  <a:pt x="688" y="155"/>
                </a:lnTo>
                <a:lnTo>
                  <a:pt x="600" y="181"/>
                </a:lnTo>
                <a:lnTo>
                  <a:pt x="518" y="157"/>
                </a:lnTo>
                <a:lnTo>
                  <a:pt x="445" y="173"/>
                </a:lnTo>
                <a:lnTo>
                  <a:pt x="322" y="183"/>
                </a:lnTo>
                <a:lnTo>
                  <a:pt x="0" y="306"/>
                </a:lnTo>
                <a:lnTo>
                  <a:pt x="266" y="364"/>
                </a:lnTo>
                <a:lnTo>
                  <a:pt x="350" y="368"/>
                </a:lnTo>
                <a:lnTo>
                  <a:pt x="389" y="386"/>
                </a:lnTo>
                <a:lnTo>
                  <a:pt x="464" y="405"/>
                </a:lnTo>
                <a:lnTo>
                  <a:pt x="522" y="388"/>
                </a:lnTo>
                <a:lnTo>
                  <a:pt x="630" y="411"/>
                </a:lnTo>
                <a:lnTo>
                  <a:pt x="711" y="435"/>
                </a:lnTo>
                <a:lnTo>
                  <a:pt x="845" y="455"/>
                </a:lnTo>
                <a:lnTo>
                  <a:pt x="910" y="433"/>
                </a:lnTo>
                <a:lnTo>
                  <a:pt x="976" y="422"/>
                </a:lnTo>
                <a:lnTo>
                  <a:pt x="1009" y="437"/>
                </a:lnTo>
                <a:lnTo>
                  <a:pt x="1142" y="435"/>
                </a:lnTo>
                <a:lnTo>
                  <a:pt x="1211" y="455"/>
                </a:lnTo>
                <a:lnTo>
                  <a:pt x="1254" y="455"/>
                </a:lnTo>
                <a:lnTo>
                  <a:pt x="1331" y="442"/>
                </a:lnTo>
                <a:lnTo>
                  <a:pt x="1394" y="455"/>
                </a:lnTo>
                <a:lnTo>
                  <a:pt x="1469" y="439"/>
                </a:lnTo>
                <a:lnTo>
                  <a:pt x="1531" y="426"/>
                </a:lnTo>
                <a:lnTo>
                  <a:pt x="1589" y="422"/>
                </a:lnTo>
                <a:lnTo>
                  <a:pt x="1594" y="426"/>
                </a:lnTo>
                <a:lnTo>
                  <a:pt x="1697" y="401"/>
                </a:lnTo>
                <a:lnTo>
                  <a:pt x="1772" y="414"/>
                </a:lnTo>
                <a:lnTo>
                  <a:pt x="1873" y="414"/>
                </a:lnTo>
                <a:lnTo>
                  <a:pt x="1934" y="390"/>
                </a:lnTo>
                <a:lnTo>
                  <a:pt x="1998" y="390"/>
                </a:lnTo>
                <a:lnTo>
                  <a:pt x="2062" y="390"/>
                </a:lnTo>
                <a:lnTo>
                  <a:pt x="2129" y="368"/>
                </a:lnTo>
                <a:lnTo>
                  <a:pt x="2192" y="368"/>
                </a:lnTo>
                <a:lnTo>
                  <a:pt x="2254" y="368"/>
                </a:lnTo>
                <a:lnTo>
                  <a:pt x="2303" y="340"/>
                </a:lnTo>
                <a:lnTo>
                  <a:pt x="2377" y="310"/>
                </a:lnTo>
                <a:lnTo>
                  <a:pt x="2452" y="297"/>
                </a:lnTo>
                <a:lnTo>
                  <a:pt x="2516" y="248"/>
                </a:lnTo>
                <a:lnTo>
                  <a:pt x="2585" y="216"/>
                </a:lnTo>
                <a:lnTo>
                  <a:pt x="2637" y="229"/>
                </a:lnTo>
                <a:lnTo>
                  <a:pt x="2770" y="271"/>
                </a:lnTo>
                <a:lnTo>
                  <a:pt x="2766" y="207"/>
                </a:lnTo>
                <a:lnTo>
                  <a:pt x="2830" y="207"/>
                </a:lnTo>
                <a:lnTo>
                  <a:pt x="2873" y="138"/>
                </a:lnTo>
                <a:lnTo>
                  <a:pt x="2873" y="69"/>
                </a:lnTo>
                <a:lnTo>
                  <a:pt x="2873" y="0"/>
                </a:lnTo>
                <a:lnTo>
                  <a:pt x="2830" y="22"/>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5" name="Freeform 33"/>
          <p:cNvSpPr>
            <a:spLocks/>
          </p:cNvSpPr>
          <p:nvPr/>
        </p:nvSpPr>
        <p:spPr bwMode="auto">
          <a:xfrm>
            <a:off x="1130300" y="5303838"/>
            <a:ext cx="3198813" cy="366712"/>
          </a:xfrm>
          <a:custGeom>
            <a:avLst/>
            <a:gdLst>
              <a:gd name="T0" fmla="*/ 2147483647 w 3022"/>
              <a:gd name="T1" fmla="*/ 0 h 577"/>
              <a:gd name="T2" fmla="*/ 2147483647 w 3022"/>
              <a:gd name="T3" fmla="*/ 2147483647 h 577"/>
              <a:gd name="T4" fmla="*/ 2147483647 w 3022"/>
              <a:gd name="T5" fmla="*/ 2147483647 h 577"/>
              <a:gd name="T6" fmla="*/ 2147483647 w 3022"/>
              <a:gd name="T7" fmla="*/ 2147483647 h 577"/>
              <a:gd name="T8" fmla="*/ 2147483647 w 3022"/>
              <a:gd name="T9" fmla="*/ 2147483647 h 577"/>
              <a:gd name="T10" fmla="*/ 2147483647 w 3022"/>
              <a:gd name="T11" fmla="*/ 2147483647 h 577"/>
              <a:gd name="T12" fmla="*/ 2147483647 w 3022"/>
              <a:gd name="T13" fmla="*/ 2147483647 h 577"/>
              <a:gd name="T14" fmla="*/ 2147483647 w 3022"/>
              <a:gd name="T15" fmla="*/ 2147483647 h 577"/>
              <a:gd name="T16" fmla="*/ 2147483647 w 3022"/>
              <a:gd name="T17" fmla="*/ 2147483647 h 577"/>
              <a:gd name="T18" fmla="*/ 2147483647 w 3022"/>
              <a:gd name="T19" fmla="*/ 2147483647 h 577"/>
              <a:gd name="T20" fmla="*/ 2147483647 w 3022"/>
              <a:gd name="T21" fmla="*/ 2147483647 h 577"/>
              <a:gd name="T22" fmla="*/ 2147483647 w 3022"/>
              <a:gd name="T23" fmla="*/ 2147483647 h 577"/>
              <a:gd name="T24" fmla="*/ 2147483647 w 3022"/>
              <a:gd name="T25" fmla="*/ 2147483647 h 577"/>
              <a:gd name="T26" fmla="*/ 2147483647 w 3022"/>
              <a:gd name="T27" fmla="*/ 2147483647 h 577"/>
              <a:gd name="T28" fmla="*/ 2147483647 w 3022"/>
              <a:gd name="T29" fmla="*/ 2147483647 h 577"/>
              <a:gd name="T30" fmla="*/ 2147483647 w 3022"/>
              <a:gd name="T31" fmla="*/ 2147483647 h 577"/>
              <a:gd name="T32" fmla="*/ 2147483647 w 3022"/>
              <a:gd name="T33" fmla="*/ 2147483647 h 577"/>
              <a:gd name="T34" fmla="*/ 2147483647 w 3022"/>
              <a:gd name="T35" fmla="*/ 2147483647 h 577"/>
              <a:gd name="T36" fmla="*/ 2147483647 w 3022"/>
              <a:gd name="T37" fmla="*/ 2147483647 h 577"/>
              <a:gd name="T38" fmla="*/ 2147483647 w 3022"/>
              <a:gd name="T39" fmla="*/ 2147483647 h 577"/>
              <a:gd name="T40" fmla="*/ 2147483647 w 3022"/>
              <a:gd name="T41" fmla="*/ 2147483647 h 577"/>
              <a:gd name="T42" fmla="*/ 2147483647 w 3022"/>
              <a:gd name="T43" fmla="*/ 2147483647 h 577"/>
              <a:gd name="T44" fmla="*/ 2147483647 w 3022"/>
              <a:gd name="T45" fmla="*/ 2147483647 h 577"/>
              <a:gd name="T46" fmla="*/ 2147483647 w 3022"/>
              <a:gd name="T47" fmla="*/ 2147483647 h 577"/>
              <a:gd name="T48" fmla="*/ 2147483647 w 3022"/>
              <a:gd name="T49" fmla="*/ 2147483647 h 577"/>
              <a:gd name="T50" fmla="*/ 2147483647 w 3022"/>
              <a:gd name="T51" fmla="*/ 2147483647 h 577"/>
              <a:gd name="T52" fmla="*/ 2147483647 w 3022"/>
              <a:gd name="T53" fmla="*/ 2147483647 h 577"/>
              <a:gd name="T54" fmla="*/ 2147483647 w 3022"/>
              <a:gd name="T55" fmla="*/ 2147483647 h 577"/>
              <a:gd name="T56" fmla="*/ 2147483647 w 3022"/>
              <a:gd name="T57" fmla="*/ 2147483647 h 577"/>
              <a:gd name="T58" fmla="*/ 2147483647 w 3022"/>
              <a:gd name="T59" fmla="*/ 2147483647 h 577"/>
              <a:gd name="T60" fmla="*/ 2147483647 w 3022"/>
              <a:gd name="T61" fmla="*/ 2147483647 h 577"/>
              <a:gd name="T62" fmla="*/ 2147483647 w 3022"/>
              <a:gd name="T63" fmla="*/ 2147483647 h 577"/>
              <a:gd name="T64" fmla="*/ 2147483647 w 3022"/>
              <a:gd name="T65" fmla="*/ 2147483647 h 577"/>
              <a:gd name="T66" fmla="*/ 2147483647 w 3022"/>
              <a:gd name="T67" fmla="*/ 2147483647 h 577"/>
              <a:gd name="T68" fmla="*/ 2147483647 w 3022"/>
              <a:gd name="T69" fmla="*/ 2147483647 h 577"/>
              <a:gd name="T70" fmla="*/ 2147483647 w 3022"/>
              <a:gd name="T71" fmla="*/ 2147483647 h 577"/>
              <a:gd name="T72" fmla="*/ 2147483647 w 3022"/>
              <a:gd name="T73" fmla="*/ 2147483647 h 5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22"/>
              <a:gd name="T112" fmla="*/ 0 h 577"/>
              <a:gd name="T113" fmla="*/ 3022 w 3022"/>
              <a:gd name="T114" fmla="*/ 577 h 5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22" h="577">
                <a:moveTo>
                  <a:pt x="2973" y="24"/>
                </a:moveTo>
                <a:lnTo>
                  <a:pt x="2902" y="0"/>
                </a:lnTo>
                <a:lnTo>
                  <a:pt x="2825" y="110"/>
                </a:lnTo>
                <a:lnTo>
                  <a:pt x="2702" y="203"/>
                </a:lnTo>
                <a:lnTo>
                  <a:pt x="2575" y="230"/>
                </a:lnTo>
                <a:lnTo>
                  <a:pt x="2513" y="271"/>
                </a:lnTo>
                <a:lnTo>
                  <a:pt x="2407" y="323"/>
                </a:lnTo>
                <a:lnTo>
                  <a:pt x="2336" y="312"/>
                </a:lnTo>
                <a:lnTo>
                  <a:pt x="2269" y="334"/>
                </a:lnTo>
                <a:lnTo>
                  <a:pt x="2194" y="316"/>
                </a:lnTo>
                <a:lnTo>
                  <a:pt x="2070" y="329"/>
                </a:lnTo>
                <a:lnTo>
                  <a:pt x="1912" y="301"/>
                </a:lnTo>
                <a:lnTo>
                  <a:pt x="1841" y="306"/>
                </a:lnTo>
                <a:lnTo>
                  <a:pt x="1766" y="310"/>
                </a:lnTo>
                <a:lnTo>
                  <a:pt x="1682" y="304"/>
                </a:lnTo>
                <a:lnTo>
                  <a:pt x="1615" y="301"/>
                </a:lnTo>
                <a:lnTo>
                  <a:pt x="1538" y="310"/>
                </a:lnTo>
                <a:lnTo>
                  <a:pt x="1444" y="312"/>
                </a:lnTo>
                <a:lnTo>
                  <a:pt x="1327" y="312"/>
                </a:lnTo>
                <a:lnTo>
                  <a:pt x="1282" y="301"/>
                </a:lnTo>
                <a:lnTo>
                  <a:pt x="1145" y="306"/>
                </a:lnTo>
                <a:lnTo>
                  <a:pt x="1041" y="306"/>
                </a:lnTo>
                <a:lnTo>
                  <a:pt x="968" y="312"/>
                </a:lnTo>
                <a:lnTo>
                  <a:pt x="880" y="312"/>
                </a:lnTo>
                <a:lnTo>
                  <a:pt x="783" y="325"/>
                </a:lnTo>
                <a:lnTo>
                  <a:pt x="697" y="334"/>
                </a:lnTo>
                <a:lnTo>
                  <a:pt x="529" y="334"/>
                </a:lnTo>
                <a:lnTo>
                  <a:pt x="385" y="351"/>
                </a:lnTo>
                <a:lnTo>
                  <a:pt x="228" y="347"/>
                </a:lnTo>
                <a:lnTo>
                  <a:pt x="77" y="368"/>
                </a:lnTo>
                <a:lnTo>
                  <a:pt x="0" y="392"/>
                </a:lnTo>
                <a:lnTo>
                  <a:pt x="49" y="392"/>
                </a:lnTo>
                <a:lnTo>
                  <a:pt x="120" y="414"/>
                </a:lnTo>
                <a:lnTo>
                  <a:pt x="213" y="439"/>
                </a:lnTo>
                <a:lnTo>
                  <a:pt x="308" y="485"/>
                </a:lnTo>
                <a:lnTo>
                  <a:pt x="385" y="502"/>
                </a:lnTo>
                <a:lnTo>
                  <a:pt x="463" y="523"/>
                </a:lnTo>
                <a:lnTo>
                  <a:pt x="564" y="530"/>
                </a:lnTo>
                <a:lnTo>
                  <a:pt x="619" y="530"/>
                </a:lnTo>
                <a:lnTo>
                  <a:pt x="809" y="555"/>
                </a:lnTo>
                <a:lnTo>
                  <a:pt x="880" y="555"/>
                </a:lnTo>
                <a:lnTo>
                  <a:pt x="951" y="555"/>
                </a:lnTo>
                <a:lnTo>
                  <a:pt x="1052" y="558"/>
                </a:lnTo>
                <a:lnTo>
                  <a:pt x="1144" y="564"/>
                </a:lnTo>
                <a:lnTo>
                  <a:pt x="1194" y="564"/>
                </a:lnTo>
                <a:lnTo>
                  <a:pt x="1250" y="564"/>
                </a:lnTo>
                <a:lnTo>
                  <a:pt x="1355" y="564"/>
                </a:lnTo>
                <a:lnTo>
                  <a:pt x="1431" y="549"/>
                </a:lnTo>
                <a:lnTo>
                  <a:pt x="1487" y="551"/>
                </a:lnTo>
                <a:lnTo>
                  <a:pt x="1521" y="555"/>
                </a:lnTo>
                <a:lnTo>
                  <a:pt x="1629" y="538"/>
                </a:lnTo>
                <a:lnTo>
                  <a:pt x="1700" y="538"/>
                </a:lnTo>
                <a:lnTo>
                  <a:pt x="1760" y="543"/>
                </a:lnTo>
                <a:lnTo>
                  <a:pt x="1814" y="558"/>
                </a:lnTo>
                <a:lnTo>
                  <a:pt x="1859" y="568"/>
                </a:lnTo>
                <a:lnTo>
                  <a:pt x="1962" y="555"/>
                </a:lnTo>
                <a:lnTo>
                  <a:pt x="2022" y="577"/>
                </a:lnTo>
                <a:lnTo>
                  <a:pt x="2147" y="558"/>
                </a:lnTo>
                <a:lnTo>
                  <a:pt x="2216" y="549"/>
                </a:lnTo>
                <a:lnTo>
                  <a:pt x="2282" y="555"/>
                </a:lnTo>
                <a:lnTo>
                  <a:pt x="2426" y="556"/>
                </a:lnTo>
                <a:lnTo>
                  <a:pt x="2510" y="525"/>
                </a:lnTo>
                <a:lnTo>
                  <a:pt x="2545" y="485"/>
                </a:lnTo>
                <a:lnTo>
                  <a:pt x="2625" y="452"/>
                </a:lnTo>
                <a:lnTo>
                  <a:pt x="2706" y="392"/>
                </a:lnTo>
                <a:lnTo>
                  <a:pt x="2829" y="347"/>
                </a:lnTo>
                <a:lnTo>
                  <a:pt x="2932" y="362"/>
                </a:lnTo>
                <a:lnTo>
                  <a:pt x="2986" y="248"/>
                </a:lnTo>
                <a:lnTo>
                  <a:pt x="2902" y="207"/>
                </a:lnTo>
                <a:lnTo>
                  <a:pt x="2973" y="207"/>
                </a:lnTo>
                <a:lnTo>
                  <a:pt x="3022" y="138"/>
                </a:lnTo>
                <a:lnTo>
                  <a:pt x="3022" y="69"/>
                </a:lnTo>
                <a:lnTo>
                  <a:pt x="3022" y="0"/>
                </a:lnTo>
                <a:lnTo>
                  <a:pt x="2973" y="24"/>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6" name="Freeform 34"/>
          <p:cNvSpPr>
            <a:spLocks/>
          </p:cNvSpPr>
          <p:nvPr/>
        </p:nvSpPr>
        <p:spPr bwMode="auto">
          <a:xfrm>
            <a:off x="4322763" y="4791075"/>
            <a:ext cx="2625725" cy="277813"/>
          </a:xfrm>
          <a:custGeom>
            <a:avLst/>
            <a:gdLst>
              <a:gd name="T0" fmla="*/ 2147483647 w 2482"/>
              <a:gd name="T1" fmla="*/ 2147483647 h 465"/>
              <a:gd name="T2" fmla="*/ 2147483647 w 2482"/>
              <a:gd name="T3" fmla="*/ 2147483647 h 465"/>
              <a:gd name="T4" fmla="*/ 2147483647 w 2482"/>
              <a:gd name="T5" fmla="*/ 2147483647 h 465"/>
              <a:gd name="T6" fmla="*/ 2147483647 w 2482"/>
              <a:gd name="T7" fmla="*/ 2147483647 h 465"/>
              <a:gd name="T8" fmla="*/ 2147483647 w 2482"/>
              <a:gd name="T9" fmla="*/ 2147483647 h 465"/>
              <a:gd name="T10" fmla="*/ 2147483647 w 2482"/>
              <a:gd name="T11" fmla="*/ 2147483647 h 465"/>
              <a:gd name="T12" fmla="*/ 2147483647 w 2482"/>
              <a:gd name="T13" fmla="*/ 2147483647 h 465"/>
              <a:gd name="T14" fmla="*/ 2147483647 w 2482"/>
              <a:gd name="T15" fmla="*/ 2147483647 h 465"/>
              <a:gd name="T16" fmla="*/ 2147483647 w 2482"/>
              <a:gd name="T17" fmla="*/ 2147483647 h 465"/>
              <a:gd name="T18" fmla="*/ 2147483647 w 2482"/>
              <a:gd name="T19" fmla="*/ 2147483647 h 465"/>
              <a:gd name="T20" fmla="*/ 2147483647 w 2482"/>
              <a:gd name="T21" fmla="*/ 2147483647 h 465"/>
              <a:gd name="T22" fmla="*/ 2147483647 w 2482"/>
              <a:gd name="T23" fmla="*/ 2147483647 h 465"/>
              <a:gd name="T24" fmla="*/ 2147483647 w 2482"/>
              <a:gd name="T25" fmla="*/ 2147483647 h 465"/>
              <a:gd name="T26" fmla="*/ 2147483647 w 2482"/>
              <a:gd name="T27" fmla="*/ 2147483647 h 465"/>
              <a:gd name="T28" fmla="*/ 2147483647 w 2482"/>
              <a:gd name="T29" fmla="*/ 2147483647 h 465"/>
              <a:gd name="T30" fmla="*/ 2147483647 w 2482"/>
              <a:gd name="T31" fmla="*/ 2147483647 h 465"/>
              <a:gd name="T32" fmla="*/ 2147483647 w 2482"/>
              <a:gd name="T33" fmla="*/ 2147483647 h 465"/>
              <a:gd name="T34" fmla="*/ 2147483647 w 2482"/>
              <a:gd name="T35" fmla="*/ 2147483647 h 465"/>
              <a:gd name="T36" fmla="*/ 2147483647 w 2482"/>
              <a:gd name="T37" fmla="*/ 2147483647 h 465"/>
              <a:gd name="T38" fmla="*/ 2147483647 w 2482"/>
              <a:gd name="T39" fmla="*/ 2147483647 h 465"/>
              <a:gd name="T40" fmla="*/ 2147483647 w 2482"/>
              <a:gd name="T41" fmla="*/ 2147483647 h 465"/>
              <a:gd name="T42" fmla="*/ 2147483647 w 2482"/>
              <a:gd name="T43" fmla="*/ 2147483647 h 465"/>
              <a:gd name="T44" fmla="*/ 2147483647 w 2482"/>
              <a:gd name="T45" fmla="*/ 2147483647 h 465"/>
              <a:gd name="T46" fmla="*/ 2147483647 w 2482"/>
              <a:gd name="T47" fmla="*/ 2147483647 h 465"/>
              <a:gd name="T48" fmla="*/ 2147483647 w 2482"/>
              <a:gd name="T49" fmla="*/ 2147483647 h 465"/>
              <a:gd name="T50" fmla="*/ 2147483647 w 2482"/>
              <a:gd name="T51" fmla="*/ 2147483647 h 465"/>
              <a:gd name="T52" fmla="*/ 2147483647 w 2482"/>
              <a:gd name="T53" fmla="*/ 2147483647 h 465"/>
              <a:gd name="T54" fmla="*/ 2147483647 w 2482"/>
              <a:gd name="T55" fmla="*/ 2147483647 h 465"/>
              <a:gd name="T56" fmla="*/ 2147483647 w 2482"/>
              <a:gd name="T57" fmla="*/ 2147483647 h 465"/>
              <a:gd name="T58" fmla="*/ 2147483647 w 2482"/>
              <a:gd name="T59" fmla="*/ 2147483647 h 465"/>
              <a:gd name="T60" fmla="*/ 2147483647 w 2482"/>
              <a:gd name="T61" fmla="*/ 2147483647 h 465"/>
              <a:gd name="T62" fmla="*/ 2147483647 w 2482"/>
              <a:gd name="T63" fmla="*/ 2147483647 h 465"/>
              <a:gd name="T64" fmla="*/ 2147483647 w 2482"/>
              <a:gd name="T65" fmla="*/ 2147483647 h 465"/>
              <a:gd name="T66" fmla="*/ 0 w 2482"/>
              <a:gd name="T67" fmla="*/ 0 h 4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82"/>
              <a:gd name="T103" fmla="*/ 0 h 465"/>
              <a:gd name="T104" fmla="*/ 2482 w 2482"/>
              <a:gd name="T105" fmla="*/ 465 h 4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82" h="465">
                <a:moveTo>
                  <a:pt x="0" y="0"/>
                </a:moveTo>
                <a:lnTo>
                  <a:pt x="71" y="43"/>
                </a:lnTo>
                <a:lnTo>
                  <a:pt x="140" y="63"/>
                </a:lnTo>
                <a:lnTo>
                  <a:pt x="207" y="84"/>
                </a:lnTo>
                <a:lnTo>
                  <a:pt x="277" y="104"/>
                </a:lnTo>
                <a:lnTo>
                  <a:pt x="344" y="125"/>
                </a:lnTo>
                <a:lnTo>
                  <a:pt x="411" y="145"/>
                </a:lnTo>
                <a:lnTo>
                  <a:pt x="480" y="162"/>
                </a:lnTo>
                <a:lnTo>
                  <a:pt x="546" y="160"/>
                </a:lnTo>
                <a:lnTo>
                  <a:pt x="615" y="181"/>
                </a:lnTo>
                <a:lnTo>
                  <a:pt x="684" y="200"/>
                </a:lnTo>
                <a:lnTo>
                  <a:pt x="772" y="196"/>
                </a:lnTo>
                <a:lnTo>
                  <a:pt x="841" y="218"/>
                </a:lnTo>
                <a:lnTo>
                  <a:pt x="908" y="215"/>
                </a:lnTo>
                <a:lnTo>
                  <a:pt x="998" y="211"/>
                </a:lnTo>
                <a:lnTo>
                  <a:pt x="1088" y="207"/>
                </a:lnTo>
                <a:lnTo>
                  <a:pt x="1177" y="203"/>
                </a:lnTo>
                <a:lnTo>
                  <a:pt x="1312" y="207"/>
                </a:lnTo>
                <a:lnTo>
                  <a:pt x="1347" y="205"/>
                </a:lnTo>
                <a:lnTo>
                  <a:pt x="1416" y="203"/>
                </a:lnTo>
                <a:lnTo>
                  <a:pt x="1491" y="202"/>
                </a:lnTo>
                <a:lnTo>
                  <a:pt x="1557" y="196"/>
                </a:lnTo>
                <a:lnTo>
                  <a:pt x="1622" y="211"/>
                </a:lnTo>
                <a:lnTo>
                  <a:pt x="1697" y="194"/>
                </a:lnTo>
                <a:lnTo>
                  <a:pt x="1854" y="194"/>
                </a:lnTo>
                <a:lnTo>
                  <a:pt x="1942" y="196"/>
                </a:lnTo>
                <a:lnTo>
                  <a:pt x="1973" y="211"/>
                </a:lnTo>
                <a:lnTo>
                  <a:pt x="2059" y="213"/>
                </a:lnTo>
                <a:lnTo>
                  <a:pt x="2136" y="211"/>
                </a:lnTo>
                <a:lnTo>
                  <a:pt x="2203" y="215"/>
                </a:lnTo>
                <a:lnTo>
                  <a:pt x="2298" y="209"/>
                </a:lnTo>
                <a:lnTo>
                  <a:pt x="2390" y="250"/>
                </a:lnTo>
                <a:lnTo>
                  <a:pt x="2482" y="306"/>
                </a:lnTo>
                <a:lnTo>
                  <a:pt x="2399" y="355"/>
                </a:lnTo>
                <a:lnTo>
                  <a:pt x="2332" y="370"/>
                </a:lnTo>
                <a:lnTo>
                  <a:pt x="2267" y="390"/>
                </a:lnTo>
                <a:lnTo>
                  <a:pt x="2213" y="420"/>
                </a:lnTo>
                <a:lnTo>
                  <a:pt x="2143" y="405"/>
                </a:lnTo>
                <a:lnTo>
                  <a:pt x="2076" y="403"/>
                </a:lnTo>
                <a:lnTo>
                  <a:pt x="1953" y="431"/>
                </a:lnTo>
                <a:lnTo>
                  <a:pt x="1887" y="444"/>
                </a:lnTo>
                <a:lnTo>
                  <a:pt x="1811" y="439"/>
                </a:lnTo>
                <a:lnTo>
                  <a:pt x="1708" y="437"/>
                </a:lnTo>
                <a:lnTo>
                  <a:pt x="1540" y="450"/>
                </a:lnTo>
                <a:lnTo>
                  <a:pt x="1435" y="456"/>
                </a:lnTo>
                <a:lnTo>
                  <a:pt x="1345" y="450"/>
                </a:lnTo>
                <a:lnTo>
                  <a:pt x="1273" y="450"/>
                </a:lnTo>
                <a:lnTo>
                  <a:pt x="1205" y="452"/>
                </a:lnTo>
                <a:lnTo>
                  <a:pt x="1140" y="454"/>
                </a:lnTo>
                <a:lnTo>
                  <a:pt x="1065" y="456"/>
                </a:lnTo>
                <a:lnTo>
                  <a:pt x="1000" y="463"/>
                </a:lnTo>
                <a:lnTo>
                  <a:pt x="932" y="457"/>
                </a:lnTo>
                <a:lnTo>
                  <a:pt x="800" y="465"/>
                </a:lnTo>
                <a:lnTo>
                  <a:pt x="718" y="454"/>
                </a:lnTo>
                <a:lnTo>
                  <a:pt x="650" y="456"/>
                </a:lnTo>
                <a:lnTo>
                  <a:pt x="583" y="459"/>
                </a:lnTo>
                <a:lnTo>
                  <a:pt x="516" y="463"/>
                </a:lnTo>
                <a:lnTo>
                  <a:pt x="435" y="461"/>
                </a:lnTo>
                <a:lnTo>
                  <a:pt x="346" y="465"/>
                </a:lnTo>
                <a:lnTo>
                  <a:pt x="237" y="446"/>
                </a:lnTo>
                <a:lnTo>
                  <a:pt x="194" y="375"/>
                </a:lnTo>
                <a:lnTo>
                  <a:pt x="135" y="385"/>
                </a:lnTo>
                <a:lnTo>
                  <a:pt x="65" y="353"/>
                </a:lnTo>
                <a:lnTo>
                  <a:pt x="13" y="323"/>
                </a:lnTo>
                <a:lnTo>
                  <a:pt x="11" y="231"/>
                </a:lnTo>
                <a:lnTo>
                  <a:pt x="8" y="164"/>
                </a:lnTo>
                <a:lnTo>
                  <a:pt x="6" y="93"/>
                </a:lnTo>
                <a:lnTo>
                  <a:pt x="0"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7" name="Freeform 35"/>
          <p:cNvSpPr>
            <a:spLocks/>
          </p:cNvSpPr>
          <p:nvPr/>
        </p:nvSpPr>
        <p:spPr bwMode="auto">
          <a:xfrm>
            <a:off x="4316413" y="5072063"/>
            <a:ext cx="2693987" cy="355600"/>
          </a:xfrm>
          <a:custGeom>
            <a:avLst/>
            <a:gdLst>
              <a:gd name="T0" fmla="*/ 2147483647 w 2579"/>
              <a:gd name="T1" fmla="*/ 2147483647 h 541"/>
              <a:gd name="T2" fmla="*/ 2147483647 w 2579"/>
              <a:gd name="T3" fmla="*/ 2147483647 h 541"/>
              <a:gd name="T4" fmla="*/ 2147483647 w 2579"/>
              <a:gd name="T5" fmla="*/ 2147483647 h 541"/>
              <a:gd name="T6" fmla="*/ 2147483647 w 2579"/>
              <a:gd name="T7" fmla="*/ 2147483647 h 541"/>
              <a:gd name="T8" fmla="*/ 2147483647 w 2579"/>
              <a:gd name="T9" fmla="*/ 2147483647 h 541"/>
              <a:gd name="T10" fmla="*/ 2147483647 w 2579"/>
              <a:gd name="T11" fmla="*/ 2147483647 h 541"/>
              <a:gd name="T12" fmla="*/ 2147483647 w 2579"/>
              <a:gd name="T13" fmla="*/ 2147483647 h 541"/>
              <a:gd name="T14" fmla="*/ 2147483647 w 2579"/>
              <a:gd name="T15" fmla="*/ 2147483647 h 541"/>
              <a:gd name="T16" fmla="*/ 2147483647 w 2579"/>
              <a:gd name="T17" fmla="*/ 2147483647 h 541"/>
              <a:gd name="T18" fmla="*/ 2147483647 w 2579"/>
              <a:gd name="T19" fmla="*/ 2147483647 h 541"/>
              <a:gd name="T20" fmla="*/ 2147483647 w 2579"/>
              <a:gd name="T21" fmla="*/ 2147483647 h 541"/>
              <a:gd name="T22" fmla="*/ 2147483647 w 2579"/>
              <a:gd name="T23" fmla="*/ 2147483647 h 541"/>
              <a:gd name="T24" fmla="*/ 2147483647 w 2579"/>
              <a:gd name="T25" fmla="*/ 2147483647 h 541"/>
              <a:gd name="T26" fmla="*/ 2147483647 w 2579"/>
              <a:gd name="T27" fmla="*/ 2147483647 h 541"/>
              <a:gd name="T28" fmla="*/ 2147483647 w 2579"/>
              <a:gd name="T29" fmla="*/ 2147483647 h 541"/>
              <a:gd name="T30" fmla="*/ 2147483647 w 2579"/>
              <a:gd name="T31" fmla="*/ 2147483647 h 541"/>
              <a:gd name="T32" fmla="*/ 2147483647 w 2579"/>
              <a:gd name="T33" fmla="*/ 2147483647 h 541"/>
              <a:gd name="T34" fmla="*/ 2147483647 w 2579"/>
              <a:gd name="T35" fmla="*/ 2147483647 h 541"/>
              <a:gd name="T36" fmla="*/ 2147483647 w 2579"/>
              <a:gd name="T37" fmla="*/ 2147483647 h 541"/>
              <a:gd name="T38" fmla="*/ 2147483647 w 2579"/>
              <a:gd name="T39" fmla="*/ 2147483647 h 541"/>
              <a:gd name="T40" fmla="*/ 2147483647 w 2579"/>
              <a:gd name="T41" fmla="*/ 2147483647 h 541"/>
              <a:gd name="T42" fmla="*/ 2147483647 w 2579"/>
              <a:gd name="T43" fmla="*/ 2147483647 h 541"/>
              <a:gd name="T44" fmla="*/ 2147483647 w 2579"/>
              <a:gd name="T45" fmla="*/ 2147483647 h 541"/>
              <a:gd name="T46" fmla="*/ 2147483647 w 2579"/>
              <a:gd name="T47" fmla="*/ 2147483647 h 541"/>
              <a:gd name="T48" fmla="*/ 2147483647 w 2579"/>
              <a:gd name="T49" fmla="*/ 2147483647 h 541"/>
              <a:gd name="T50" fmla="*/ 2147483647 w 2579"/>
              <a:gd name="T51" fmla="*/ 2147483647 h 541"/>
              <a:gd name="T52" fmla="*/ 2147483647 w 2579"/>
              <a:gd name="T53" fmla="*/ 2147483647 h 541"/>
              <a:gd name="T54" fmla="*/ 2147483647 w 2579"/>
              <a:gd name="T55" fmla="*/ 2147483647 h 541"/>
              <a:gd name="T56" fmla="*/ 2147483647 w 2579"/>
              <a:gd name="T57" fmla="*/ 2147483647 h 541"/>
              <a:gd name="T58" fmla="*/ 2147483647 w 2579"/>
              <a:gd name="T59" fmla="*/ 2147483647 h 541"/>
              <a:gd name="T60" fmla="*/ 2147483647 w 2579"/>
              <a:gd name="T61" fmla="*/ 2147483647 h 541"/>
              <a:gd name="T62" fmla="*/ 2147483647 w 2579"/>
              <a:gd name="T63" fmla="*/ 2147483647 h 541"/>
              <a:gd name="T64" fmla="*/ 2147483647 w 2579"/>
              <a:gd name="T65" fmla="*/ 2147483647 h 541"/>
              <a:gd name="T66" fmla="*/ 2147483647 w 2579"/>
              <a:gd name="T67" fmla="*/ 2147483647 h 541"/>
              <a:gd name="T68" fmla="*/ 2147483647 w 2579"/>
              <a:gd name="T69" fmla="*/ 0 h 5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79"/>
              <a:gd name="T106" fmla="*/ 0 h 541"/>
              <a:gd name="T107" fmla="*/ 2579 w 2579"/>
              <a:gd name="T108" fmla="*/ 541 h 5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79" h="541">
                <a:moveTo>
                  <a:pt x="4" y="0"/>
                </a:moveTo>
                <a:lnTo>
                  <a:pt x="71" y="46"/>
                </a:lnTo>
                <a:lnTo>
                  <a:pt x="137" y="69"/>
                </a:lnTo>
                <a:lnTo>
                  <a:pt x="204" y="95"/>
                </a:lnTo>
                <a:lnTo>
                  <a:pt x="270" y="119"/>
                </a:lnTo>
                <a:lnTo>
                  <a:pt x="339" y="143"/>
                </a:lnTo>
                <a:lnTo>
                  <a:pt x="393" y="168"/>
                </a:lnTo>
                <a:lnTo>
                  <a:pt x="471" y="190"/>
                </a:lnTo>
                <a:lnTo>
                  <a:pt x="539" y="192"/>
                </a:lnTo>
                <a:lnTo>
                  <a:pt x="574" y="192"/>
                </a:lnTo>
                <a:lnTo>
                  <a:pt x="671" y="241"/>
                </a:lnTo>
                <a:lnTo>
                  <a:pt x="761" y="242"/>
                </a:lnTo>
                <a:lnTo>
                  <a:pt x="828" y="263"/>
                </a:lnTo>
                <a:lnTo>
                  <a:pt x="896" y="265"/>
                </a:lnTo>
                <a:lnTo>
                  <a:pt x="985" y="265"/>
                </a:lnTo>
                <a:lnTo>
                  <a:pt x="1075" y="267"/>
                </a:lnTo>
                <a:lnTo>
                  <a:pt x="1176" y="272"/>
                </a:lnTo>
                <a:lnTo>
                  <a:pt x="1325" y="284"/>
                </a:lnTo>
                <a:lnTo>
                  <a:pt x="1366" y="272"/>
                </a:lnTo>
                <a:lnTo>
                  <a:pt x="1443" y="272"/>
                </a:lnTo>
                <a:lnTo>
                  <a:pt x="1520" y="280"/>
                </a:lnTo>
                <a:lnTo>
                  <a:pt x="1578" y="265"/>
                </a:lnTo>
                <a:lnTo>
                  <a:pt x="1656" y="276"/>
                </a:lnTo>
                <a:lnTo>
                  <a:pt x="1712" y="276"/>
                </a:lnTo>
                <a:lnTo>
                  <a:pt x="1869" y="270"/>
                </a:lnTo>
                <a:lnTo>
                  <a:pt x="1934" y="274"/>
                </a:lnTo>
                <a:lnTo>
                  <a:pt x="2015" y="282"/>
                </a:lnTo>
                <a:lnTo>
                  <a:pt x="2084" y="319"/>
                </a:lnTo>
                <a:lnTo>
                  <a:pt x="2146" y="347"/>
                </a:lnTo>
                <a:lnTo>
                  <a:pt x="2247" y="349"/>
                </a:lnTo>
                <a:lnTo>
                  <a:pt x="2295" y="371"/>
                </a:lnTo>
                <a:lnTo>
                  <a:pt x="2349" y="382"/>
                </a:lnTo>
                <a:lnTo>
                  <a:pt x="2418" y="412"/>
                </a:lnTo>
                <a:lnTo>
                  <a:pt x="2497" y="425"/>
                </a:lnTo>
                <a:lnTo>
                  <a:pt x="2579" y="463"/>
                </a:lnTo>
                <a:lnTo>
                  <a:pt x="2405" y="509"/>
                </a:lnTo>
                <a:lnTo>
                  <a:pt x="2290" y="541"/>
                </a:lnTo>
                <a:lnTo>
                  <a:pt x="2194" y="539"/>
                </a:lnTo>
                <a:lnTo>
                  <a:pt x="2127" y="539"/>
                </a:lnTo>
                <a:lnTo>
                  <a:pt x="2067" y="536"/>
                </a:lnTo>
                <a:lnTo>
                  <a:pt x="1977" y="539"/>
                </a:lnTo>
                <a:lnTo>
                  <a:pt x="1893" y="539"/>
                </a:lnTo>
                <a:lnTo>
                  <a:pt x="1794" y="534"/>
                </a:lnTo>
                <a:lnTo>
                  <a:pt x="1723" y="528"/>
                </a:lnTo>
                <a:lnTo>
                  <a:pt x="1630" y="534"/>
                </a:lnTo>
                <a:lnTo>
                  <a:pt x="1471" y="528"/>
                </a:lnTo>
                <a:lnTo>
                  <a:pt x="1383" y="532"/>
                </a:lnTo>
                <a:lnTo>
                  <a:pt x="1316" y="524"/>
                </a:lnTo>
                <a:lnTo>
                  <a:pt x="1239" y="524"/>
                </a:lnTo>
                <a:lnTo>
                  <a:pt x="1161" y="534"/>
                </a:lnTo>
                <a:lnTo>
                  <a:pt x="1082" y="521"/>
                </a:lnTo>
                <a:lnTo>
                  <a:pt x="1036" y="526"/>
                </a:lnTo>
                <a:lnTo>
                  <a:pt x="948" y="519"/>
                </a:lnTo>
                <a:lnTo>
                  <a:pt x="894" y="539"/>
                </a:lnTo>
                <a:lnTo>
                  <a:pt x="813" y="528"/>
                </a:lnTo>
                <a:lnTo>
                  <a:pt x="656" y="504"/>
                </a:lnTo>
                <a:lnTo>
                  <a:pt x="589" y="502"/>
                </a:lnTo>
                <a:lnTo>
                  <a:pt x="499" y="500"/>
                </a:lnTo>
                <a:lnTo>
                  <a:pt x="466" y="500"/>
                </a:lnTo>
                <a:lnTo>
                  <a:pt x="410" y="467"/>
                </a:lnTo>
                <a:lnTo>
                  <a:pt x="335" y="440"/>
                </a:lnTo>
                <a:lnTo>
                  <a:pt x="266" y="407"/>
                </a:lnTo>
                <a:lnTo>
                  <a:pt x="227" y="381"/>
                </a:lnTo>
                <a:lnTo>
                  <a:pt x="156" y="347"/>
                </a:lnTo>
                <a:lnTo>
                  <a:pt x="88" y="323"/>
                </a:lnTo>
                <a:lnTo>
                  <a:pt x="21" y="297"/>
                </a:lnTo>
                <a:lnTo>
                  <a:pt x="0" y="229"/>
                </a:lnTo>
                <a:lnTo>
                  <a:pt x="2" y="160"/>
                </a:lnTo>
                <a:lnTo>
                  <a:pt x="2" y="91"/>
                </a:lnTo>
                <a:lnTo>
                  <a:pt x="4"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78" name="Freeform 36"/>
          <p:cNvSpPr>
            <a:spLocks/>
          </p:cNvSpPr>
          <p:nvPr/>
        </p:nvSpPr>
        <p:spPr bwMode="auto">
          <a:xfrm>
            <a:off x="4362450" y="5427663"/>
            <a:ext cx="2446338" cy="363537"/>
          </a:xfrm>
          <a:custGeom>
            <a:avLst/>
            <a:gdLst>
              <a:gd name="T0" fmla="*/ 2147483647 w 2314"/>
              <a:gd name="T1" fmla="*/ 2147483647 h 385"/>
              <a:gd name="T2" fmla="*/ 2147483647 w 2314"/>
              <a:gd name="T3" fmla="*/ 0 h 385"/>
              <a:gd name="T4" fmla="*/ 2147483647 w 2314"/>
              <a:gd name="T5" fmla="*/ 2147483647 h 385"/>
              <a:gd name="T6" fmla="*/ 2147483647 w 2314"/>
              <a:gd name="T7" fmla="*/ 2147483647 h 385"/>
              <a:gd name="T8" fmla="*/ 2147483647 w 2314"/>
              <a:gd name="T9" fmla="*/ 2147483647 h 385"/>
              <a:gd name="T10" fmla="*/ 2147483647 w 2314"/>
              <a:gd name="T11" fmla="*/ 2147483647 h 385"/>
              <a:gd name="T12" fmla="*/ 2147483647 w 2314"/>
              <a:gd name="T13" fmla="*/ 2147483647 h 385"/>
              <a:gd name="T14" fmla="*/ 2147483647 w 2314"/>
              <a:gd name="T15" fmla="*/ 2147483647 h 385"/>
              <a:gd name="T16" fmla="*/ 2147483647 w 2314"/>
              <a:gd name="T17" fmla="*/ 2147483647 h 385"/>
              <a:gd name="T18" fmla="*/ 2147483647 w 2314"/>
              <a:gd name="T19" fmla="*/ 2147483647 h 385"/>
              <a:gd name="T20" fmla="*/ 2147483647 w 2314"/>
              <a:gd name="T21" fmla="*/ 2147483647 h 385"/>
              <a:gd name="T22" fmla="*/ 2147483647 w 2314"/>
              <a:gd name="T23" fmla="*/ 2147483647 h 385"/>
              <a:gd name="T24" fmla="*/ 2147483647 w 2314"/>
              <a:gd name="T25" fmla="*/ 2147483647 h 385"/>
              <a:gd name="T26" fmla="*/ 2147483647 w 2314"/>
              <a:gd name="T27" fmla="*/ 2147483647 h 385"/>
              <a:gd name="T28" fmla="*/ 2147483647 w 2314"/>
              <a:gd name="T29" fmla="*/ 2147483647 h 385"/>
              <a:gd name="T30" fmla="*/ 2147483647 w 2314"/>
              <a:gd name="T31" fmla="*/ 2147483647 h 385"/>
              <a:gd name="T32" fmla="*/ 2147483647 w 2314"/>
              <a:gd name="T33" fmla="*/ 2147483647 h 385"/>
              <a:gd name="T34" fmla="*/ 2147483647 w 2314"/>
              <a:gd name="T35" fmla="*/ 2147483647 h 385"/>
              <a:gd name="T36" fmla="*/ 2147483647 w 2314"/>
              <a:gd name="T37" fmla="*/ 2147483647 h 385"/>
              <a:gd name="T38" fmla="*/ 2147483647 w 2314"/>
              <a:gd name="T39" fmla="*/ 2147483647 h 385"/>
              <a:gd name="T40" fmla="*/ 2147483647 w 2314"/>
              <a:gd name="T41" fmla="*/ 2147483647 h 385"/>
              <a:gd name="T42" fmla="*/ 2147483647 w 2314"/>
              <a:gd name="T43" fmla="*/ 2147483647 h 385"/>
              <a:gd name="T44" fmla="*/ 2147483647 w 2314"/>
              <a:gd name="T45" fmla="*/ 2147483647 h 385"/>
              <a:gd name="T46" fmla="*/ 2147483647 w 2314"/>
              <a:gd name="T47" fmla="*/ 2147483647 h 385"/>
              <a:gd name="T48" fmla="*/ 2147483647 w 2314"/>
              <a:gd name="T49" fmla="*/ 2147483647 h 385"/>
              <a:gd name="T50" fmla="*/ 2147483647 w 2314"/>
              <a:gd name="T51" fmla="*/ 2147483647 h 385"/>
              <a:gd name="T52" fmla="*/ 2147483647 w 2314"/>
              <a:gd name="T53" fmla="*/ 2147483647 h 385"/>
              <a:gd name="T54" fmla="*/ 2147483647 w 2314"/>
              <a:gd name="T55" fmla="*/ 2147483647 h 385"/>
              <a:gd name="T56" fmla="*/ 2147483647 w 2314"/>
              <a:gd name="T57" fmla="*/ 2147483647 h 385"/>
              <a:gd name="T58" fmla="*/ 2147483647 w 2314"/>
              <a:gd name="T59" fmla="*/ 2147483647 h 385"/>
              <a:gd name="T60" fmla="*/ 2147483647 w 2314"/>
              <a:gd name="T61" fmla="*/ 2147483647 h 385"/>
              <a:gd name="T62" fmla="*/ 0 w 2314"/>
              <a:gd name="T63" fmla="*/ 2147483647 h 385"/>
              <a:gd name="T64" fmla="*/ 2147483647 w 2314"/>
              <a:gd name="T65" fmla="*/ 2147483647 h 3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14"/>
              <a:gd name="T100" fmla="*/ 0 h 385"/>
              <a:gd name="T101" fmla="*/ 2314 w 2314"/>
              <a:gd name="T102" fmla="*/ 385 h 3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14" h="385">
                <a:moveTo>
                  <a:pt x="2" y="123"/>
                </a:moveTo>
                <a:lnTo>
                  <a:pt x="2" y="123"/>
                </a:lnTo>
                <a:lnTo>
                  <a:pt x="2" y="24"/>
                </a:lnTo>
                <a:lnTo>
                  <a:pt x="45" y="0"/>
                </a:lnTo>
                <a:lnTo>
                  <a:pt x="111" y="24"/>
                </a:lnTo>
                <a:lnTo>
                  <a:pt x="176" y="24"/>
                </a:lnTo>
                <a:lnTo>
                  <a:pt x="240" y="48"/>
                </a:lnTo>
                <a:lnTo>
                  <a:pt x="305" y="75"/>
                </a:lnTo>
                <a:lnTo>
                  <a:pt x="393" y="75"/>
                </a:lnTo>
                <a:lnTo>
                  <a:pt x="458" y="99"/>
                </a:lnTo>
                <a:lnTo>
                  <a:pt x="524" y="99"/>
                </a:lnTo>
                <a:lnTo>
                  <a:pt x="611" y="101"/>
                </a:lnTo>
                <a:lnTo>
                  <a:pt x="709" y="88"/>
                </a:lnTo>
                <a:lnTo>
                  <a:pt x="830" y="91"/>
                </a:lnTo>
                <a:lnTo>
                  <a:pt x="961" y="106"/>
                </a:lnTo>
                <a:lnTo>
                  <a:pt x="981" y="103"/>
                </a:lnTo>
                <a:lnTo>
                  <a:pt x="1047" y="103"/>
                </a:lnTo>
                <a:lnTo>
                  <a:pt x="1110" y="103"/>
                </a:lnTo>
                <a:lnTo>
                  <a:pt x="1191" y="103"/>
                </a:lnTo>
                <a:lnTo>
                  <a:pt x="1241" y="103"/>
                </a:lnTo>
                <a:lnTo>
                  <a:pt x="1365" y="86"/>
                </a:lnTo>
                <a:lnTo>
                  <a:pt x="1512" y="97"/>
                </a:lnTo>
                <a:lnTo>
                  <a:pt x="1546" y="105"/>
                </a:lnTo>
                <a:lnTo>
                  <a:pt x="1611" y="106"/>
                </a:lnTo>
                <a:lnTo>
                  <a:pt x="1677" y="106"/>
                </a:lnTo>
                <a:lnTo>
                  <a:pt x="1742" y="106"/>
                </a:lnTo>
                <a:lnTo>
                  <a:pt x="1806" y="106"/>
                </a:lnTo>
                <a:lnTo>
                  <a:pt x="1871" y="106"/>
                </a:lnTo>
                <a:lnTo>
                  <a:pt x="1933" y="133"/>
                </a:lnTo>
                <a:lnTo>
                  <a:pt x="2002" y="157"/>
                </a:lnTo>
                <a:lnTo>
                  <a:pt x="2067" y="179"/>
                </a:lnTo>
                <a:lnTo>
                  <a:pt x="2133" y="179"/>
                </a:lnTo>
                <a:lnTo>
                  <a:pt x="2194" y="203"/>
                </a:lnTo>
                <a:lnTo>
                  <a:pt x="2314" y="274"/>
                </a:lnTo>
                <a:lnTo>
                  <a:pt x="2207" y="314"/>
                </a:lnTo>
                <a:lnTo>
                  <a:pt x="2134" y="336"/>
                </a:lnTo>
                <a:lnTo>
                  <a:pt x="2062" y="353"/>
                </a:lnTo>
                <a:lnTo>
                  <a:pt x="1994" y="347"/>
                </a:lnTo>
                <a:lnTo>
                  <a:pt x="1927" y="359"/>
                </a:lnTo>
                <a:lnTo>
                  <a:pt x="1875" y="381"/>
                </a:lnTo>
                <a:lnTo>
                  <a:pt x="1804" y="385"/>
                </a:lnTo>
                <a:lnTo>
                  <a:pt x="1736" y="383"/>
                </a:lnTo>
                <a:lnTo>
                  <a:pt x="1677" y="381"/>
                </a:lnTo>
                <a:lnTo>
                  <a:pt x="1624" y="383"/>
                </a:lnTo>
                <a:lnTo>
                  <a:pt x="1518" y="372"/>
                </a:lnTo>
                <a:lnTo>
                  <a:pt x="1434" y="370"/>
                </a:lnTo>
                <a:lnTo>
                  <a:pt x="1376" y="381"/>
                </a:lnTo>
                <a:lnTo>
                  <a:pt x="1295" y="372"/>
                </a:lnTo>
                <a:lnTo>
                  <a:pt x="1137" y="373"/>
                </a:lnTo>
                <a:lnTo>
                  <a:pt x="1006" y="385"/>
                </a:lnTo>
                <a:lnTo>
                  <a:pt x="957" y="381"/>
                </a:lnTo>
                <a:lnTo>
                  <a:pt x="881" y="364"/>
                </a:lnTo>
                <a:lnTo>
                  <a:pt x="793" y="366"/>
                </a:lnTo>
                <a:lnTo>
                  <a:pt x="740" y="357"/>
                </a:lnTo>
                <a:lnTo>
                  <a:pt x="673" y="342"/>
                </a:lnTo>
                <a:lnTo>
                  <a:pt x="610" y="342"/>
                </a:lnTo>
                <a:lnTo>
                  <a:pt x="542" y="340"/>
                </a:lnTo>
                <a:lnTo>
                  <a:pt x="477" y="340"/>
                </a:lnTo>
                <a:lnTo>
                  <a:pt x="327" y="340"/>
                </a:lnTo>
                <a:lnTo>
                  <a:pt x="240" y="316"/>
                </a:lnTo>
                <a:lnTo>
                  <a:pt x="178" y="271"/>
                </a:lnTo>
                <a:lnTo>
                  <a:pt x="122" y="274"/>
                </a:lnTo>
                <a:lnTo>
                  <a:pt x="60" y="269"/>
                </a:lnTo>
                <a:lnTo>
                  <a:pt x="0" y="265"/>
                </a:lnTo>
                <a:lnTo>
                  <a:pt x="0" y="217"/>
                </a:lnTo>
                <a:lnTo>
                  <a:pt x="2" y="123"/>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54307" name="Rectangle 37"/>
          <p:cNvSpPr>
            <a:spLocks noChangeArrowheads="1"/>
          </p:cNvSpPr>
          <p:nvPr/>
        </p:nvSpPr>
        <p:spPr bwMode="auto">
          <a:xfrm>
            <a:off x="4573468" y="5197922"/>
            <a:ext cx="1871990" cy="184666"/>
          </a:xfrm>
          <a:prstGeom prst="rect">
            <a:avLst/>
          </a:prstGeom>
          <a:noFill/>
          <a:ln w="9525">
            <a:noFill/>
            <a:miter lim="800000"/>
            <a:headEnd/>
            <a:tailEnd/>
          </a:ln>
        </p:spPr>
        <p:txBody>
          <a:bodyPr lIns="0" tIns="0" rIns="0" bIns="0">
            <a:spAutoFit/>
            <a:scene3d>
              <a:camera prst="orthographicFront">
                <a:rot lat="600000" lon="600000" rev="0"/>
              </a:camera>
              <a:lightRig rig="threePt" dir="t"/>
            </a:scene3d>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No recognition plan</a:t>
            </a:r>
          </a:p>
        </p:txBody>
      </p:sp>
      <p:sp>
        <p:nvSpPr>
          <p:cNvPr id="31780" name="Rectangle 38"/>
          <p:cNvSpPr>
            <a:spLocks noChangeArrowheads="1"/>
          </p:cNvSpPr>
          <p:nvPr/>
        </p:nvSpPr>
        <p:spPr bwMode="auto">
          <a:xfrm>
            <a:off x="1595438" y="5189538"/>
            <a:ext cx="2239962"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81" name="Rectangle 39"/>
          <p:cNvSpPr>
            <a:spLocks noChangeArrowheads="1"/>
          </p:cNvSpPr>
          <p:nvPr/>
        </p:nvSpPr>
        <p:spPr bwMode="auto">
          <a:xfrm>
            <a:off x="1676400" y="5181600"/>
            <a:ext cx="2155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Inadequate training plan</a:t>
            </a:r>
          </a:p>
        </p:txBody>
      </p:sp>
      <p:sp>
        <p:nvSpPr>
          <p:cNvPr id="31782" name="Rectangle 40"/>
          <p:cNvSpPr>
            <a:spLocks noChangeArrowheads="1"/>
          </p:cNvSpPr>
          <p:nvPr/>
        </p:nvSpPr>
        <p:spPr bwMode="auto">
          <a:xfrm>
            <a:off x="1598613" y="5475288"/>
            <a:ext cx="223043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83" name="Rectangle 41"/>
          <p:cNvSpPr>
            <a:spLocks noChangeArrowheads="1"/>
          </p:cNvSpPr>
          <p:nvPr/>
        </p:nvSpPr>
        <p:spPr bwMode="auto">
          <a:xfrm>
            <a:off x="1828800" y="5486400"/>
            <a:ext cx="20653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No accountability policy</a:t>
            </a:r>
          </a:p>
        </p:txBody>
      </p:sp>
      <p:sp>
        <p:nvSpPr>
          <p:cNvPr id="31784" name="Rectangle 42"/>
          <p:cNvSpPr>
            <a:spLocks noChangeArrowheads="1"/>
          </p:cNvSpPr>
          <p:nvPr/>
        </p:nvSpPr>
        <p:spPr bwMode="auto">
          <a:xfrm>
            <a:off x="4800600" y="5561013"/>
            <a:ext cx="17414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No inspection policy</a:t>
            </a:r>
          </a:p>
        </p:txBody>
      </p:sp>
      <p:sp>
        <p:nvSpPr>
          <p:cNvPr id="31785" name="Rectangle 43"/>
          <p:cNvSpPr>
            <a:spLocks noChangeArrowheads="1"/>
          </p:cNvSpPr>
          <p:nvPr/>
        </p:nvSpPr>
        <p:spPr bwMode="auto">
          <a:xfrm>
            <a:off x="1550988" y="4592638"/>
            <a:ext cx="2309812"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86" name="Rectangle 44"/>
          <p:cNvSpPr>
            <a:spLocks noChangeArrowheads="1"/>
          </p:cNvSpPr>
          <p:nvPr/>
        </p:nvSpPr>
        <p:spPr bwMode="auto">
          <a:xfrm>
            <a:off x="1628775" y="4597174"/>
            <a:ext cx="21304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No discipline procedures</a:t>
            </a:r>
          </a:p>
        </p:txBody>
      </p:sp>
      <p:sp>
        <p:nvSpPr>
          <p:cNvPr id="31787" name="Rectangle 45"/>
          <p:cNvSpPr>
            <a:spLocks noChangeArrowheads="1"/>
          </p:cNvSpPr>
          <p:nvPr/>
        </p:nvSpPr>
        <p:spPr bwMode="auto">
          <a:xfrm>
            <a:off x="4648200" y="4876800"/>
            <a:ext cx="18764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Outdated  procedures</a:t>
            </a:r>
          </a:p>
        </p:txBody>
      </p:sp>
      <p:sp>
        <p:nvSpPr>
          <p:cNvPr id="31788" name="Rectangle 46"/>
          <p:cNvSpPr>
            <a:spLocks noChangeArrowheads="1"/>
          </p:cNvSpPr>
          <p:nvPr/>
        </p:nvSpPr>
        <p:spPr bwMode="auto">
          <a:xfrm>
            <a:off x="1555750" y="4881563"/>
            <a:ext cx="21256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789" name="Rectangle 47"/>
          <p:cNvSpPr>
            <a:spLocks noChangeArrowheads="1"/>
          </p:cNvSpPr>
          <p:nvPr/>
        </p:nvSpPr>
        <p:spPr bwMode="auto">
          <a:xfrm>
            <a:off x="1752600" y="4876800"/>
            <a:ext cx="1965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No orientation process</a:t>
            </a:r>
          </a:p>
        </p:txBody>
      </p:sp>
      <p:sp>
        <p:nvSpPr>
          <p:cNvPr id="31790" name="Freeform 48"/>
          <p:cNvSpPr>
            <a:spLocks/>
          </p:cNvSpPr>
          <p:nvPr/>
        </p:nvSpPr>
        <p:spPr bwMode="auto">
          <a:xfrm>
            <a:off x="5257800" y="3429000"/>
            <a:ext cx="1800225" cy="455613"/>
          </a:xfrm>
          <a:custGeom>
            <a:avLst/>
            <a:gdLst>
              <a:gd name="T0" fmla="*/ 2147483647 w 1700"/>
              <a:gd name="T1" fmla="*/ 2147483647 h 766"/>
              <a:gd name="T2" fmla="*/ 2147483647 w 1700"/>
              <a:gd name="T3" fmla="*/ 2147483647 h 766"/>
              <a:gd name="T4" fmla="*/ 2147483647 w 1700"/>
              <a:gd name="T5" fmla="*/ 2147483647 h 766"/>
              <a:gd name="T6" fmla="*/ 2147483647 w 1700"/>
              <a:gd name="T7" fmla="*/ 2147483647 h 766"/>
              <a:gd name="T8" fmla="*/ 2147483647 w 1700"/>
              <a:gd name="T9" fmla="*/ 2147483647 h 766"/>
              <a:gd name="T10" fmla="*/ 2147483647 w 1700"/>
              <a:gd name="T11" fmla="*/ 2147483647 h 766"/>
              <a:gd name="T12" fmla="*/ 2147483647 w 1700"/>
              <a:gd name="T13" fmla="*/ 2147483647 h 766"/>
              <a:gd name="T14" fmla="*/ 2147483647 w 1700"/>
              <a:gd name="T15" fmla="*/ 2147483647 h 766"/>
              <a:gd name="T16" fmla="*/ 2147483647 w 1700"/>
              <a:gd name="T17" fmla="*/ 2147483647 h 766"/>
              <a:gd name="T18" fmla="*/ 2147483647 w 1700"/>
              <a:gd name="T19" fmla="*/ 2147483647 h 766"/>
              <a:gd name="T20" fmla="*/ 2147483647 w 1700"/>
              <a:gd name="T21" fmla="*/ 2147483647 h 766"/>
              <a:gd name="T22" fmla="*/ 2147483647 w 1700"/>
              <a:gd name="T23" fmla="*/ 2147483647 h 766"/>
              <a:gd name="T24" fmla="*/ 2147483647 w 1700"/>
              <a:gd name="T25" fmla="*/ 2147483647 h 766"/>
              <a:gd name="T26" fmla="*/ 2147483647 w 1700"/>
              <a:gd name="T27" fmla="*/ 0 h 766"/>
              <a:gd name="T28" fmla="*/ 2147483647 w 1700"/>
              <a:gd name="T29" fmla="*/ 2147483647 h 766"/>
              <a:gd name="T30" fmla="*/ 0 w 1700"/>
              <a:gd name="T31" fmla="*/ 2147483647 h 766"/>
              <a:gd name="T32" fmla="*/ 2147483647 w 1700"/>
              <a:gd name="T33" fmla="*/ 2147483647 h 7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00"/>
              <a:gd name="T52" fmla="*/ 0 h 766"/>
              <a:gd name="T53" fmla="*/ 1700 w 1700"/>
              <a:gd name="T54" fmla="*/ 766 h 7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00" h="766">
                <a:moveTo>
                  <a:pt x="177" y="478"/>
                </a:moveTo>
                <a:lnTo>
                  <a:pt x="357" y="575"/>
                </a:lnTo>
                <a:lnTo>
                  <a:pt x="357" y="478"/>
                </a:lnTo>
                <a:lnTo>
                  <a:pt x="716" y="669"/>
                </a:lnTo>
                <a:lnTo>
                  <a:pt x="716" y="575"/>
                </a:lnTo>
                <a:lnTo>
                  <a:pt x="1162" y="766"/>
                </a:lnTo>
                <a:lnTo>
                  <a:pt x="1162" y="669"/>
                </a:lnTo>
                <a:lnTo>
                  <a:pt x="1700" y="669"/>
                </a:lnTo>
                <a:lnTo>
                  <a:pt x="1252" y="288"/>
                </a:lnTo>
                <a:lnTo>
                  <a:pt x="1342" y="191"/>
                </a:lnTo>
                <a:lnTo>
                  <a:pt x="805" y="191"/>
                </a:lnTo>
                <a:lnTo>
                  <a:pt x="893" y="95"/>
                </a:lnTo>
                <a:lnTo>
                  <a:pt x="446" y="95"/>
                </a:lnTo>
                <a:lnTo>
                  <a:pt x="446" y="0"/>
                </a:lnTo>
                <a:lnTo>
                  <a:pt x="177" y="95"/>
                </a:lnTo>
                <a:lnTo>
                  <a:pt x="0" y="288"/>
                </a:lnTo>
                <a:lnTo>
                  <a:pt x="177" y="478"/>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nvGrpSpPr>
          <p:cNvPr id="31791" name="Group 49"/>
          <p:cNvGrpSpPr>
            <a:grpSpLocks/>
          </p:cNvGrpSpPr>
          <p:nvPr/>
        </p:nvGrpSpPr>
        <p:grpSpPr bwMode="auto">
          <a:xfrm>
            <a:off x="4572000" y="3733800"/>
            <a:ext cx="2108200" cy="466725"/>
            <a:chOff x="2405" y="3153"/>
            <a:chExt cx="996" cy="392"/>
          </a:xfrm>
        </p:grpSpPr>
        <p:sp>
          <p:nvSpPr>
            <p:cNvPr id="31874" name="Freeform 50"/>
            <p:cNvSpPr>
              <a:spLocks/>
            </p:cNvSpPr>
            <p:nvPr/>
          </p:nvSpPr>
          <p:spPr bwMode="auto">
            <a:xfrm>
              <a:off x="2405" y="3153"/>
              <a:ext cx="996" cy="392"/>
            </a:xfrm>
            <a:custGeom>
              <a:avLst/>
              <a:gdLst>
                <a:gd name="T0" fmla="*/ 1 w 1992"/>
                <a:gd name="T1" fmla="*/ 1 h 784"/>
                <a:gd name="T2" fmla="*/ 1 w 1992"/>
                <a:gd name="T3" fmla="*/ 1 h 784"/>
                <a:gd name="T4" fmla="*/ 1 w 1992"/>
                <a:gd name="T5" fmla="*/ 1 h 784"/>
                <a:gd name="T6" fmla="*/ 1 w 1992"/>
                <a:gd name="T7" fmla="*/ 1 h 784"/>
                <a:gd name="T8" fmla="*/ 1 w 1992"/>
                <a:gd name="T9" fmla="*/ 1 h 784"/>
                <a:gd name="T10" fmla="*/ 1 w 1992"/>
                <a:gd name="T11" fmla="*/ 1 h 784"/>
                <a:gd name="T12" fmla="*/ 1 w 1992"/>
                <a:gd name="T13" fmla="*/ 1 h 784"/>
                <a:gd name="T14" fmla="*/ 1 w 1992"/>
                <a:gd name="T15" fmla="*/ 1 h 784"/>
                <a:gd name="T16" fmla="*/ 1 w 1992"/>
                <a:gd name="T17" fmla="*/ 1 h 784"/>
                <a:gd name="T18" fmla="*/ 1 w 1992"/>
                <a:gd name="T19" fmla="*/ 1 h 784"/>
                <a:gd name="T20" fmla="*/ 1 w 1992"/>
                <a:gd name="T21" fmla="*/ 1 h 784"/>
                <a:gd name="T22" fmla="*/ 1 w 1992"/>
                <a:gd name="T23" fmla="*/ 1 h 784"/>
                <a:gd name="T24" fmla="*/ 1 w 1992"/>
                <a:gd name="T25" fmla="*/ 1 h 784"/>
                <a:gd name="T26" fmla="*/ 1 w 1992"/>
                <a:gd name="T27" fmla="*/ 0 h 784"/>
                <a:gd name="T28" fmla="*/ 1 w 1992"/>
                <a:gd name="T29" fmla="*/ 1 h 784"/>
                <a:gd name="T30" fmla="*/ 1 w 1992"/>
                <a:gd name="T31" fmla="*/ 0 h 784"/>
                <a:gd name="T32" fmla="*/ 1 w 1992"/>
                <a:gd name="T33" fmla="*/ 1 h 784"/>
                <a:gd name="T34" fmla="*/ 0 w 1992"/>
                <a:gd name="T35" fmla="*/ 1 h 784"/>
                <a:gd name="T36" fmla="*/ 1 w 1992"/>
                <a:gd name="T37" fmla="*/ 1 h 7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2"/>
                <a:gd name="T58" fmla="*/ 0 h 784"/>
                <a:gd name="T59" fmla="*/ 1992 w 1992"/>
                <a:gd name="T60" fmla="*/ 784 h 7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2" h="784">
                  <a:moveTo>
                    <a:pt x="179" y="480"/>
                  </a:moveTo>
                  <a:lnTo>
                    <a:pt x="325" y="532"/>
                  </a:lnTo>
                  <a:lnTo>
                    <a:pt x="370" y="567"/>
                  </a:lnTo>
                  <a:lnTo>
                    <a:pt x="381" y="633"/>
                  </a:lnTo>
                  <a:lnTo>
                    <a:pt x="437" y="502"/>
                  </a:lnTo>
                  <a:lnTo>
                    <a:pt x="712" y="678"/>
                  </a:lnTo>
                  <a:lnTo>
                    <a:pt x="751" y="491"/>
                  </a:lnTo>
                  <a:lnTo>
                    <a:pt x="1198" y="784"/>
                  </a:lnTo>
                  <a:lnTo>
                    <a:pt x="1192" y="629"/>
                  </a:lnTo>
                  <a:lnTo>
                    <a:pt x="1992" y="551"/>
                  </a:lnTo>
                  <a:lnTo>
                    <a:pt x="1394" y="235"/>
                  </a:lnTo>
                  <a:lnTo>
                    <a:pt x="1372" y="108"/>
                  </a:lnTo>
                  <a:lnTo>
                    <a:pt x="884" y="173"/>
                  </a:lnTo>
                  <a:lnTo>
                    <a:pt x="996" y="0"/>
                  </a:lnTo>
                  <a:lnTo>
                    <a:pt x="449" y="97"/>
                  </a:lnTo>
                  <a:lnTo>
                    <a:pt x="449" y="0"/>
                  </a:lnTo>
                  <a:lnTo>
                    <a:pt x="179" y="97"/>
                  </a:lnTo>
                  <a:lnTo>
                    <a:pt x="0" y="287"/>
                  </a:lnTo>
                  <a:lnTo>
                    <a:pt x="179" y="480"/>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75" name="Freeform 51"/>
            <p:cNvSpPr>
              <a:spLocks/>
            </p:cNvSpPr>
            <p:nvPr/>
          </p:nvSpPr>
          <p:spPr bwMode="auto">
            <a:xfrm>
              <a:off x="2405" y="3153"/>
              <a:ext cx="996" cy="392"/>
            </a:xfrm>
            <a:custGeom>
              <a:avLst/>
              <a:gdLst>
                <a:gd name="T0" fmla="*/ 1 w 1992"/>
                <a:gd name="T1" fmla="*/ 1 h 784"/>
                <a:gd name="T2" fmla="*/ 1 w 1992"/>
                <a:gd name="T3" fmla="*/ 1 h 784"/>
                <a:gd name="T4" fmla="*/ 1 w 1992"/>
                <a:gd name="T5" fmla="*/ 1 h 784"/>
                <a:gd name="T6" fmla="*/ 1 w 1992"/>
                <a:gd name="T7" fmla="*/ 1 h 784"/>
                <a:gd name="T8" fmla="*/ 1 w 1992"/>
                <a:gd name="T9" fmla="*/ 1 h 784"/>
                <a:gd name="T10" fmla="*/ 1 w 1992"/>
                <a:gd name="T11" fmla="*/ 1 h 784"/>
                <a:gd name="T12" fmla="*/ 1 w 1992"/>
                <a:gd name="T13" fmla="*/ 1 h 784"/>
                <a:gd name="T14" fmla="*/ 1 w 1992"/>
                <a:gd name="T15" fmla="*/ 1 h 784"/>
                <a:gd name="T16" fmla="*/ 1 w 1992"/>
                <a:gd name="T17" fmla="*/ 1 h 784"/>
                <a:gd name="T18" fmla="*/ 1 w 1992"/>
                <a:gd name="T19" fmla="*/ 1 h 784"/>
                <a:gd name="T20" fmla="*/ 1 w 1992"/>
                <a:gd name="T21" fmla="*/ 1 h 784"/>
                <a:gd name="T22" fmla="*/ 1 w 1992"/>
                <a:gd name="T23" fmla="*/ 1 h 784"/>
                <a:gd name="T24" fmla="*/ 1 w 1992"/>
                <a:gd name="T25" fmla="*/ 1 h 784"/>
                <a:gd name="T26" fmla="*/ 1 w 1992"/>
                <a:gd name="T27" fmla="*/ 0 h 784"/>
                <a:gd name="T28" fmla="*/ 1 w 1992"/>
                <a:gd name="T29" fmla="*/ 1 h 784"/>
                <a:gd name="T30" fmla="*/ 1 w 1992"/>
                <a:gd name="T31" fmla="*/ 0 h 784"/>
                <a:gd name="T32" fmla="*/ 1 w 1992"/>
                <a:gd name="T33" fmla="*/ 1 h 784"/>
                <a:gd name="T34" fmla="*/ 0 w 1992"/>
                <a:gd name="T35" fmla="*/ 1 h 784"/>
                <a:gd name="T36" fmla="*/ 1 w 1992"/>
                <a:gd name="T37" fmla="*/ 1 h 7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92"/>
                <a:gd name="T58" fmla="*/ 0 h 784"/>
                <a:gd name="T59" fmla="*/ 1992 w 1992"/>
                <a:gd name="T60" fmla="*/ 784 h 7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92" h="784">
                  <a:moveTo>
                    <a:pt x="179" y="480"/>
                  </a:moveTo>
                  <a:lnTo>
                    <a:pt x="325" y="532"/>
                  </a:lnTo>
                  <a:lnTo>
                    <a:pt x="370" y="567"/>
                  </a:lnTo>
                  <a:lnTo>
                    <a:pt x="381" y="633"/>
                  </a:lnTo>
                  <a:lnTo>
                    <a:pt x="437" y="502"/>
                  </a:lnTo>
                  <a:lnTo>
                    <a:pt x="712" y="678"/>
                  </a:lnTo>
                  <a:lnTo>
                    <a:pt x="751" y="491"/>
                  </a:lnTo>
                  <a:lnTo>
                    <a:pt x="1198" y="784"/>
                  </a:lnTo>
                  <a:lnTo>
                    <a:pt x="1192" y="629"/>
                  </a:lnTo>
                  <a:lnTo>
                    <a:pt x="1992" y="551"/>
                  </a:lnTo>
                  <a:lnTo>
                    <a:pt x="1394" y="235"/>
                  </a:lnTo>
                  <a:lnTo>
                    <a:pt x="1372" y="108"/>
                  </a:lnTo>
                  <a:lnTo>
                    <a:pt x="884" y="173"/>
                  </a:lnTo>
                  <a:lnTo>
                    <a:pt x="996" y="0"/>
                  </a:lnTo>
                  <a:lnTo>
                    <a:pt x="449" y="97"/>
                  </a:lnTo>
                  <a:lnTo>
                    <a:pt x="449" y="0"/>
                  </a:lnTo>
                  <a:lnTo>
                    <a:pt x="179" y="97"/>
                  </a:lnTo>
                  <a:lnTo>
                    <a:pt x="0" y="287"/>
                  </a:lnTo>
                  <a:lnTo>
                    <a:pt x="179" y="480"/>
                  </a:lnTo>
                </a:path>
              </a:pathLst>
            </a:custGeom>
            <a:solidFill>
              <a:srgbClr val="99CC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grpSp>
        <p:nvGrpSpPr>
          <p:cNvPr id="31792" name="Group 52"/>
          <p:cNvGrpSpPr>
            <a:grpSpLocks/>
          </p:cNvGrpSpPr>
          <p:nvPr/>
        </p:nvGrpSpPr>
        <p:grpSpPr bwMode="auto">
          <a:xfrm>
            <a:off x="1928813" y="1131888"/>
            <a:ext cx="1997075" cy="952500"/>
            <a:chOff x="1132" y="973"/>
            <a:chExt cx="944" cy="800"/>
          </a:xfrm>
        </p:grpSpPr>
        <p:sp>
          <p:nvSpPr>
            <p:cNvPr id="31872" name="Freeform 53"/>
            <p:cNvSpPr>
              <a:spLocks/>
            </p:cNvSpPr>
            <p:nvPr/>
          </p:nvSpPr>
          <p:spPr bwMode="auto">
            <a:xfrm>
              <a:off x="1132" y="973"/>
              <a:ext cx="944" cy="800"/>
            </a:xfrm>
            <a:custGeom>
              <a:avLst/>
              <a:gdLst>
                <a:gd name="T0" fmla="*/ 0 w 1889"/>
                <a:gd name="T1" fmla="*/ 1 h 1598"/>
                <a:gd name="T2" fmla="*/ 0 w 1889"/>
                <a:gd name="T3" fmla="*/ 1 h 1598"/>
                <a:gd name="T4" fmla="*/ 0 w 1889"/>
                <a:gd name="T5" fmla="*/ 1 h 1598"/>
                <a:gd name="T6" fmla="*/ 0 w 1889"/>
                <a:gd name="T7" fmla="*/ 1 h 1598"/>
                <a:gd name="T8" fmla="*/ 0 w 1889"/>
                <a:gd name="T9" fmla="*/ 1 h 1598"/>
                <a:gd name="T10" fmla="*/ 0 w 1889"/>
                <a:gd name="T11" fmla="*/ 1 h 1598"/>
                <a:gd name="T12" fmla="*/ 0 w 1889"/>
                <a:gd name="T13" fmla="*/ 1 h 1598"/>
                <a:gd name="T14" fmla="*/ 0 w 1889"/>
                <a:gd name="T15" fmla="*/ 1 h 1598"/>
                <a:gd name="T16" fmla="*/ 0 w 1889"/>
                <a:gd name="T17" fmla="*/ 0 h 1598"/>
                <a:gd name="T18" fmla="*/ 0 w 1889"/>
                <a:gd name="T19" fmla="*/ 1 h 1598"/>
                <a:gd name="T20" fmla="*/ 0 w 1889"/>
                <a:gd name="T21" fmla="*/ 1 h 1598"/>
                <a:gd name="T22" fmla="*/ 0 w 1889"/>
                <a:gd name="T23" fmla="*/ 1 h 1598"/>
                <a:gd name="T24" fmla="*/ 0 w 1889"/>
                <a:gd name="T25" fmla="*/ 1 h 1598"/>
                <a:gd name="T26" fmla="*/ 0 w 1889"/>
                <a:gd name="T27" fmla="*/ 1 h 1598"/>
                <a:gd name="T28" fmla="*/ 0 w 1889"/>
                <a:gd name="T29" fmla="*/ 1 h 1598"/>
                <a:gd name="T30" fmla="*/ 0 w 1889"/>
                <a:gd name="T31" fmla="*/ 1 h 1598"/>
                <a:gd name="T32" fmla="*/ 0 w 1889"/>
                <a:gd name="T33" fmla="*/ 1 h 1598"/>
                <a:gd name="T34" fmla="*/ 0 w 1889"/>
                <a:gd name="T35" fmla="*/ 1 h 1598"/>
                <a:gd name="T36" fmla="*/ 0 w 1889"/>
                <a:gd name="T37" fmla="*/ 1 h 1598"/>
                <a:gd name="T38" fmla="*/ 0 w 1889"/>
                <a:gd name="T39" fmla="*/ 1 h 15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89"/>
                <a:gd name="T61" fmla="*/ 0 h 1598"/>
                <a:gd name="T62" fmla="*/ 1889 w 1889"/>
                <a:gd name="T63" fmla="*/ 1598 h 15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89" h="1598">
                  <a:moveTo>
                    <a:pt x="1854" y="1316"/>
                  </a:moveTo>
                  <a:lnTo>
                    <a:pt x="1871" y="864"/>
                  </a:lnTo>
                  <a:lnTo>
                    <a:pt x="1643" y="1049"/>
                  </a:lnTo>
                  <a:lnTo>
                    <a:pt x="1501" y="889"/>
                  </a:lnTo>
                  <a:lnTo>
                    <a:pt x="1297" y="310"/>
                  </a:lnTo>
                  <a:lnTo>
                    <a:pt x="1136" y="526"/>
                  </a:lnTo>
                  <a:lnTo>
                    <a:pt x="813" y="7"/>
                  </a:lnTo>
                  <a:lnTo>
                    <a:pt x="690" y="327"/>
                  </a:lnTo>
                  <a:lnTo>
                    <a:pt x="299" y="0"/>
                  </a:lnTo>
                  <a:lnTo>
                    <a:pt x="279" y="504"/>
                  </a:lnTo>
                  <a:lnTo>
                    <a:pt x="0" y="504"/>
                  </a:lnTo>
                  <a:lnTo>
                    <a:pt x="792" y="941"/>
                  </a:lnTo>
                  <a:lnTo>
                    <a:pt x="606" y="1044"/>
                  </a:lnTo>
                  <a:lnTo>
                    <a:pt x="1129" y="1189"/>
                  </a:lnTo>
                  <a:lnTo>
                    <a:pt x="1106" y="1395"/>
                  </a:lnTo>
                  <a:lnTo>
                    <a:pt x="1441" y="1421"/>
                  </a:lnTo>
                  <a:lnTo>
                    <a:pt x="1504" y="1598"/>
                  </a:lnTo>
                  <a:lnTo>
                    <a:pt x="1833" y="1544"/>
                  </a:lnTo>
                  <a:lnTo>
                    <a:pt x="1889" y="1417"/>
                  </a:lnTo>
                  <a:lnTo>
                    <a:pt x="1854" y="1316"/>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73" name="Freeform 54"/>
            <p:cNvSpPr>
              <a:spLocks/>
            </p:cNvSpPr>
            <p:nvPr/>
          </p:nvSpPr>
          <p:spPr bwMode="auto">
            <a:xfrm>
              <a:off x="1132" y="973"/>
              <a:ext cx="944" cy="800"/>
            </a:xfrm>
            <a:custGeom>
              <a:avLst/>
              <a:gdLst>
                <a:gd name="T0" fmla="*/ 0 w 1889"/>
                <a:gd name="T1" fmla="*/ 1 h 1598"/>
                <a:gd name="T2" fmla="*/ 0 w 1889"/>
                <a:gd name="T3" fmla="*/ 1 h 1598"/>
                <a:gd name="T4" fmla="*/ 0 w 1889"/>
                <a:gd name="T5" fmla="*/ 1 h 1598"/>
                <a:gd name="T6" fmla="*/ 0 w 1889"/>
                <a:gd name="T7" fmla="*/ 1 h 1598"/>
                <a:gd name="T8" fmla="*/ 0 w 1889"/>
                <a:gd name="T9" fmla="*/ 1 h 1598"/>
                <a:gd name="T10" fmla="*/ 0 w 1889"/>
                <a:gd name="T11" fmla="*/ 1 h 1598"/>
                <a:gd name="T12" fmla="*/ 0 w 1889"/>
                <a:gd name="T13" fmla="*/ 1 h 1598"/>
                <a:gd name="T14" fmla="*/ 0 w 1889"/>
                <a:gd name="T15" fmla="*/ 1 h 1598"/>
                <a:gd name="T16" fmla="*/ 0 w 1889"/>
                <a:gd name="T17" fmla="*/ 0 h 1598"/>
                <a:gd name="T18" fmla="*/ 0 w 1889"/>
                <a:gd name="T19" fmla="*/ 1 h 1598"/>
                <a:gd name="T20" fmla="*/ 0 w 1889"/>
                <a:gd name="T21" fmla="*/ 1 h 1598"/>
                <a:gd name="T22" fmla="*/ 0 w 1889"/>
                <a:gd name="T23" fmla="*/ 1 h 1598"/>
                <a:gd name="T24" fmla="*/ 0 w 1889"/>
                <a:gd name="T25" fmla="*/ 1 h 1598"/>
                <a:gd name="T26" fmla="*/ 0 w 1889"/>
                <a:gd name="T27" fmla="*/ 1 h 1598"/>
                <a:gd name="T28" fmla="*/ 0 w 1889"/>
                <a:gd name="T29" fmla="*/ 1 h 1598"/>
                <a:gd name="T30" fmla="*/ 0 w 1889"/>
                <a:gd name="T31" fmla="*/ 1 h 1598"/>
                <a:gd name="T32" fmla="*/ 0 w 1889"/>
                <a:gd name="T33" fmla="*/ 1 h 1598"/>
                <a:gd name="T34" fmla="*/ 0 w 1889"/>
                <a:gd name="T35" fmla="*/ 1 h 1598"/>
                <a:gd name="T36" fmla="*/ 0 w 1889"/>
                <a:gd name="T37" fmla="*/ 1 h 15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89"/>
                <a:gd name="T58" fmla="*/ 0 h 1598"/>
                <a:gd name="T59" fmla="*/ 1889 w 1889"/>
                <a:gd name="T60" fmla="*/ 1598 h 15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89" h="1598">
                  <a:moveTo>
                    <a:pt x="1854" y="1316"/>
                  </a:moveTo>
                  <a:lnTo>
                    <a:pt x="1871" y="864"/>
                  </a:lnTo>
                  <a:lnTo>
                    <a:pt x="1643" y="1049"/>
                  </a:lnTo>
                  <a:lnTo>
                    <a:pt x="1501" y="889"/>
                  </a:lnTo>
                  <a:lnTo>
                    <a:pt x="1297" y="310"/>
                  </a:lnTo>
                  <a:lnTo>
                    <a:pt x="1136" y="526"/>
                  </a:lnTo>
                  <a:lnTo>
                    <a:pt x="813" y="7"/>
                  </a:lnTo>
                  <a:lnTo>
                    <a:pt x="690" y="327"/>
                  </a:lnTo>
                  <a:lnTo>
                    <a:pt x="299" y="0"/>
                  </a:lnTo>
                  <a:lnTo>
                    <a:pt x="279" y="504"/>
                  </a:lnTo>
                  <a:lnTo>
                    <a:pt x="0" y="504"/>
                  </a:lnTo>
                  <a:lnTo>
                    <a:pt x="792" y="941"/>
                  </a:lnTo>
                  <a:lnTo>
                    <a:pt x="606" y="1044"/>
                  </a:lnTo>
                  <a:lnTo>
                    <a:pt x="1129" y="1189"/>
                  </a:lnTo>
                  <a:lnTo>
                    <a:pt x="1106" y="1395"/>
                  </a:lnTo>
                  <a:lnTo>
                    <a:pt x="1441" y="1421"/>
                  </a:lnTo>
                  <a:lnTo>
                    <a:pt x="1504" y="1598"/>
                  </a:lnTo>
                  <a:lnTo>
                    <a:pt x="1833" y="1544"/>
                  </a:lnTo>
                  <a:lnTo>
                    <a:pt x="1889" y="1417"/>
                  </a:lnTo>
                </a:path>
              </a:pathLst>
            </a:custGeom>
            <a:solidFill>
              <a:srgbClr val="808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grpSp>
        <p:nvGrpSpPr>
          <p:cNvPr id="31793" name="Group 55"/>
          <p:cNvGrpSpPr>
            <a:grpSpLocks/>
          </p:cNvGrpSpPr>
          <p:nvPr/>
        </p:nvGrpSpPr>
        <p:grpSpPr bwMode="auto">
          <a:xfrm>
            <a:off x="4572000" y="3352800"/>
            <a:ext cx="2387600" cy="490538"/>
            <a:chOff x="2384" y="2797"/>
            <a:chExt cx="1128" cy="413"/>
          </a:xfrm>
        </p:grpSpPr>
        <p:sp>
          <p:nvSpPr>
            <p:cNvPr id="31870" name="Freeform 56"/>
            <p:cNvSpPr>
              <a:spLocks/>
            </p:cNvSpPr>
            <p:nvPr/>
          </p:nvSpPr>
          <p:spPr bwMode="auto">
            <a:xfrm>
              <a:off x="2384" y="2797"/>
              <a:ext cx="1128" cy="413"/>
            </a:xfrm>
            <a:custGeom>
              <a:avLst/>
              <a:gdLst>
                <a:gd name="T0" fmla="*/ 1 w 2255"/>
                <a:gd name="T1" fmla="*/ 1 h 826"/>
                <a:gd name="T2" fmla="*/ 1 w 2255"/>
                <a:gd name="T3" fmla="*/ 1 h 826"/>
                <a:gd name="T4" fmla="*/ 1 w 2255"/>
                <a:gd name="T5" fmla="*/ 1 h 826"/>
                <a:gd name="T6" fmla="*/ 1 w 2255"/>
                <a:gd name="T7" fmla="*/ 1 h 826"/>
                <a:gd name="T8" fmla="*/ 1 w 2255"/>
                <a:gd name="T9" fmla="*/ 1 h 826"/>
                <a:gd name="T10" fmla="*/ 1 w 2255"/>
                <a:gd name="T11" fmla="*/ 0 h 826"/>
                <a:gd name="T12" fmla="*/ 1 w 2255"/>
                <a:gd name="T13" fmla="*/ 1 h 826"/>
                <a:gd name="T14" fmla="*/ 1 w 2255"/>
                <a:gd name="T15" fmla="*/ 1 h 826"/>
                <a:gd name="T16" fmla="*/ 1 w 2255"/>
                <a:gd name="T17" fmla="*/ 1 h 826"/>
                <a:gd name="T18" fmla="*/ 1 w 2255"/>
                <a:gd name="T19" fmla="*/ 1 h 826"/>
                <a:gd name="T20" fmla="*/ 1 w 2255"/>
                <a:gd name="T21" fmla="*/ 1 h 826"/>
                <a:gd name="T22" fmla="*/ 1 w 2255"/>
                <a:gd name="T23" fmla="*/ 1 h 826"/>
                <a:gd name="T24" fmla="*/ 1 w 2255"/>
                <a:gd name="T25" fmla="*/ 1 h 826"/>
                <a:gd name="T26" fmla="*/ 1 w 2255"/>
                <a:gd name="T27" fmla="*/ 1 h 826"/>
                <a:gd name="T28" fmla="*/ 1 w 2255"/>
                <a:gd name="T29" fmla="*/ 1 h 826"/>
                <a:gd name="T30" fmla="*/ 1 w 2255"/>
                <a:gd name="T31" fmla="*/ 1 h 826"/>
                <a:gd name="T32" fmla="*/ 1 w 2255"/>
                <a:gd name="T33" fmla="*/ 1 h 826"/>
                <a:gd name="T34" fmla="*/ 0 w 2255"/>
                <a:gd name="T35" fmla="*/ 1 h 826"/>
                <a:gd name="T36" fmla="*/ 1 w 2255"/>
                <a:gd name="T37" fmla="*/ 1 h 8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5"/>
                <a:gd name="T58" fmla="*/ 0 h 826"/>
                <a:gd name="T59" fmla="*/ 2255 w 2255"/>
                <a:gd name="T60" fmla="*/ 826 h 8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5" h="826">
                  <a:moveTo>
                    <a:pt x="224" y="312"/>
                  </a:moveTo>
                  <a:lnTo>
                    <a:pt x="454" y="120"/>
                  </a:lnTo>
                  <a:lnTo>
                    <a:pt x="471" y="198"/>
                  </a:lnTo>
                  <a:lnTo>
                    <a:pt x="463" y="228"/>
                  </a:lnTo>
                  <a:lnTo>
                    <a:pt x="488" y="275"/>
                  </a:lnTo>
                  <a:lnTo>
                    <a:pt x="837" y="0"/>
                  </a:lnTo>
                  <a:lnTo>
                    <a:pt x="878" y="181"/>
                  </a:lnTo>
                  <a:lnTo>
                    <a:pt x="1233" y="24"/>
                  </a:lnTo>
                  <a:lnTo>
                    <a:pt x="1216" y="250"/>
                  </a:lnTo>
                  <a:lnTo>
                    <a:pt x="2255" y="443"/>
                  </a:lnTo>
                  <a:lnTo>
                    <a:pt x="1579" y="575"/>
                  </a:lnTo>
                  <a:lnTo>
                    <a:pt x="1510" y="777"/>
                  </a:lnTo>
                  <a:lnTo>
                    <a:pt x="1177" y="682"/>
                  </a:lnTo>
                  <a:lnTo>
                    <a:pt x="1028" y="826"/>
                  </a:lnTo>
                  <a:lnTo>
                    <a:pt x="501" y="693"/>
                  </a:lnTo>
                  <a:lnTo>
                    <a:pt x="501" y="790"/>
                  </a:lnTo>
                  <a:lnTo>
                    <a:pt x="224" y="693"/>
                  </a:lnTo>
                  <a:lnTo>
                    <a:pt x="0" y="521"/>
                  </a:lnTo>
                  <a:lnTo>
                    <a:pt x="224" y="312"/>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71" name="Freeform 57"/>
            <p:cNvSpPr>
              <a:spLocks/>
            </p:cNvSpPr>
            <p:nvPr/>
          </p:nvSpPr>
          <p:spPr bwMode="auto">
            <a:xfrm>
              <a:off x="2384" y="2797"/>
              <a:ext cx="1128" cy="413"/>
            </a:xfrm>
            <a:custGeom>
              <a:avLst/>
              <a:gdLst>
                <a:gd name="T0" fmla="*/ 1 w 2255"/>
                <a:gd name="T1" fmla="*/ 1 h 826"/>
                <a:gd name="T2" fmla="*/ 1 w 2255"/>
                <a:gd name="T3" fmla="*/ 1 h 826"/>
                <a:gd name="T4" fmla="*/ 1 w 2255"/>
                <a:gd name="T5" fmla="*/ 1 h 826"/>
                <a:gd name="T6" fmla="*/ 1 w 2255"/>
                <a:gd name="T7" fmla="*/ 1 h 826"/>
                <a:gd name="T8" fmla="*/ 1 w 2255"/>
                <a:gd name="T9" fmla="*/ 1 h 826"/>
                <a:gd name="T10" fmla="*/ 1 w 2255"/>
                <a:gd name="T11" fmla="*/ 0 h 826"/>
                <a:gd name="T12" fmla="*/ 1 w 2255"/>
                <a:gd name="T13" fmla="*/ 1 h 826"/>
                <a:gd name="T14" fmla="*/ 1 w 2255"/>
                <a:gd name="T15" fmla="*/ 1 h 826"/>
                <a:gd name="T16" fmla="*/ 1 w 2255"/>
                <a:gd name="T17" fmla="*/ 1 h 826"/>
                <a:gd name="T18" fmla="*/ 1 w 2255"/>
                <a:gd name="T19" fmla="*/ 1 h 826"/>
                <a:gd name="T20" fmla="*/ 1 w 2255"/>
                <a:gd name="T21" fmla="*/ 1 h 826"/>
                <a:gd name="T22" fmla="*/ 1 w 2255"/>
                <a:gd name="T23" fmla="*/ 1 h 826"/>
                <a:gd name="T24" fmla="*/ 1 w 2255"/>
                <a:gd name="T25" fmla="*/ 1 h 826"/>
                <a:gd name="T26" fmla="*/ 1 w 2255"/>
                <a:gd name="T27" fmla="*/ 1 h 826"/>
                <a:gd name="T28" fmla="*/ 1 w 2255"/>
                <a:gd name="T29" fmla="*/ 1 h 826"/>
                <a:gd name="T30" fmla="*/ 1 w 2255"/>
                <a:gd name="T31" fmla="*/ 1 h 826"/>
                <a:gd name="T32" fmla="*/ 1 w 2255"/>
                <a:gd name="T33" fmla="*/ 1 h 826"/>
                <a:gd name="T34" fmla="*/ 0 w 2255"/>
                <a:gd name="T35" fmla="*/ 1 h 826"/>
                <a:gd name="T36" fmla="*/ 1 w 2255"/>
                <a:gd name="T37" fmla="*/ 1 h 8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55"/>
                <a:gd name="T58" fmla="*/ 0 h 826"/>
                <a:gd name="T59" fmla="*/ 2255 w 2255"/>
                <a:gd name="T60" fmla="*/ 826 h 8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55" h="826">
                  <a:moveTo>
                    <a:pt x="224" y="312"/>
                  </a:moveTo>
                  <a:lnTo>
                    <a:pt x="454" y="120"/>
                  </a:lnTo>
                  <a:lnTo>
                    <a:pt x="471" y="198"/>
                  </a:lnTo>
                  <a:lnTo>
                    <a:pt x="463" y="228"/>
                  </a:lnTo>
                  <a:lnTo>
                    <a:pt x="488" y="275"/>
                  </a:lnTo>
                  <a:lnTo>
                    <a:pt x="837" y="0"/>
                  </a:lnTo>
                  <a:lnTo>
                    <a:pt x="878" y="181"/>
                  </a:lnTo>
                  <a:lnTo>
                    <a:pt x="1233" y="24"/>
                  </a:lnTo>
                  <a:lnTo>
                    <a:pt x="1216" y="250"/>
                  </a:lnTo>
                  <a:lnTo>
                    <a:pt x="2255" y="443"/>
                  </a:lnTo>
                  <a:lnTo>
                    <a:pt x="1579" y="575"/>
                  </a:lnTo>
                  <a:lnTo>
                    <a:pt x="1510" y="777"/>
                  </a:lnTo>
                  <a:lnTo>
                    <a:pt x="1177" y="682"/>
                  </a:lnTo>
                  <a:lnTo>
                    <a:pt x="1028" y="826"/>
                  </a:lnTo>
                  <a:lnTo>
                    <a:pt x="501" y="693"/>
                  </a:lnTo>
                  <a:lnTo>
                    <a:pt x="501" y="790"/>
                  </a:lnTo>
                  <a:lnTo>
                    <a:pt x="224" y="693"/>
                  </a:lnTo>
                  <a:lnTo>
                    <a:pt x="0" y="521"/>
                  </a:lnTo>
                  <a:lnTo>
                    <a:pt x="224" y="312"/>
                  </a:lnTo>
                </a:path>
              </a:pathLst>
            </a:custGeom>
            <a:solidFill>
              <a:srgbClr val="99CC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grpSp>
        <p:nvGrpSpPr>
          <p:cNvPr id="31794" name="Group 58"/>
          <p:cNvGrpSpPr>
            <a:grpSpLocks/>
          </p:cNvGrpSpPr>
          <p:nvPr/>
        </p:nvGrpSpPr>
        <p:grpSpPr bwMode="auto">
          <a:xfrm>
            <a:off x="4648200" y="2514600"/>
            <a:ext cx="2227263" cy="600075"/>
            <a:chOff x="2435" y="2075"/>
            <a:chExt cx="1052" cy="504"/>
          </a:xfrm>
        </p:grpSpPr>
        <p:sp>
          <p:nvSpPr>
            <p:cNvPr id="31868" name="Freeform 59"/>
            <p:cNvSpPr>
              <a:spLocks/>
            </p:cNvSpPr>
            <p:nvPr/>
          </p:nvSpPr>
          <p:spPr bwMode="auto">
            <a:xfrm>
              <a:off x="2435" y="2075"/>
              <a:ext cx="1052" cy="504"/>
            </a:xfrm>
            <a:custGeom>
              <a:avLst/>
              <a:gdLst>
                <a:gd name="T0" fmla="*/ 1 w 2104"/>
                <a:gd name="T1" fmla="*/ 1 h 1006"/>
                <a:gd name="T2" fmla="*/ 1 w 2104"/>
                <a:gd name="T3" fmla="*/ 1 h 1006"/>
                <a:gd name="T4" fmla="*/ 1 w 2104"/>
                <a:gd name="T5" fmla="*/ 1 h 1006"/>
                <a:gd name="T6" fmla="*/ 1 w 2104"/>
                <a:gd name="T7" fmla="*/ 1 h 1006"/>
                <a:gd name="T8" fmla="*/ 1 w 2104"/>
                <a:gd name="T9" fmla="*/ 1 h 1006"/>
                <a:gd name="T10" fmla="*/ 1 w 2104"/>
                <a:gd name="T11" fmla="*/ 0 h 1006"/>
                <a:gd name="T12" fmla="*/ 1 w 2104"/>
                <a:gd name="T13" fmla="*/ 1 h 1006"/>
                <a:gd name="T14" fmla="*/ 1 w 2104"/>
                <a:gd name="T15" fmla="*/ 1 h 1006"/>
                <a:gd name="T16" fmla="*/ 1 w 2104"/>
                <a:gd name="T17" fmla="*/ 1 h 1006"/>
                <a:gd name="T18" fmla="*/ 1 w 2104"/>
                <a:gd name="T19" fmla="*/ 1 h 1006"/>
                <a:gd name="T20" fmla="*/ 1 w 2104"/>
                <a:gd name="T21" fmla="*/ 1 h 1006"/>
                <a:gd name="T22" fmla="*/ 1 w 2104"/>
                <a:gd name="T23" fmla="*/ 1 h 1006"/>
                <a:gd name="T24" fmla="*/ 1 w 2104"/>
                <a:gd name="T25" fmla="*/ 1 h 1006"/>
                <a:gd name="T26" fmla="*/ 1 w 2104"/>
                <a:gd name="T27" fmla="*/ 1 h 1006"/>
                <a:gd name="T28" fmla="*/ 1 w 2104"/>
                <a:gd name="T29" fmla="*/ 1 h 1006"/>
                <a:gd name="T30" fmla="*/ 0 w 2104"/>
                <a:gd name="T31" fmla="*/ 1 h 1006"/>
                <a:gd name="T32" fmla="*/ 1 w 2104"/>
                <a:gd name="T33" fmla="*/ 1 h 10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04"/>
                <a:gd name="T52" fmla="*/ 0 h 1006"/>
                <a:gd name="T53" fmla="*/ 2104 w 2104"/>
                <a:gd name="T54" fmla="*/ 1006 h 10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04" h="1006">
                  <a:moveTo>
                    <a:pt x="108" y="610"/>
                  </a:moveTo>
                  <a:lnTo>
                    <a:pt x="243" y="476"/>
                  </a:lnTo>
                  <a:lnTo>
                    <a:pt x="278" y="526"/>
                  </a:lnTo>
                  <a:lnTo>
                    <a:pt x="536" y="293"/>
                  </a:lnTo>
                  <a:lnTo>
                    <a:pt x="590" y="450"/>
                  </a:lnTo>
                  <a:lnTo>
                    <a:pt x="1229" y="0"/>
                  </a:lnTo>
                  <a:lnTo>
                    <a:pt x="1248" y="207"/>
                  </a:lnTo>
                  <a:lnTo>
                    <a:pt x="2104" y="229"/>
                  </a:lnTo>
                  <a:lnTo>
                    <a:pt x="1428" y="580"/>
                  </a:lnTo>
                  <a:lnTo>
                    <a:pt x="1560" y="747"/>
                  </a:lnTo>
                  <a:lnTo>
                    <a:pt x="889" y="840"/>
                  </a:lnTo>
                  <a:lnTo>
                    <a:pt x="818" y="963"/>
                  </a:lnTo>
                  <a:lnTo>
                    <a:pt x="450" y="915"/>
                  </a:lnTo>
                  <a:lnTo>
                    <a:pt x="476" y="1006"/>
                  </a:lnTo>
                  <a:lnTo>
                    <a:pt x="211" y="980"/>
                  </a:lnTo>
                  <a:lnTo>
                    <a:pt x="0" y="840"/>
                  </a:lnTo>
                  <a:lnTo>
                    <a:pt x="108" y="610"/>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69" name="Freeform 60"/>
            <p:cNvSpPr>
              <a:spLocks/>
            </p:cNvSpPr>
            <p:nvPr/>
          </p:nvSpPr>
          <p:spPr bwMode="auto">
            <a:xfrm>
              <a:off x="2435" y="2075"/>
              <a:ext cx="1052" cy="504"/>
            </a:xfrm>
            <a:custGeom>
              <a:avLst/>
              <a:gdLst>
                <a:gd name="T0" fmla="*/ 1 w 2104"/>
                <a:gd name="T1" fmla="*/ 1 h 1006"/>
                <a:gd name="T2" fmla="*/ 1 w 2104"/>
                <a:gd name="T3" fmla="*/ 1 h 1006"/>
                <a:gd name="T4" fmla="*/ 1 w 2104"/>
                <a:gd name="T5" fmla="*/ 1 h 1006"/>
                <a:gd name="T6" fmla="*/ 1 w 2104"/>
                <a:gd name="T7" fmla="*/ 1 h 1006"/>
                <a:gd name="T8" fmla="*/ 1 w 2104"/>
                <a:gd name="T9" fmla="*/ 1 h 1006"/>
                <a:gd name="T10" fmla="*/ 1 w 2104"/>
                <a:gd name="T11" fmla="*/ 0 h 1006"/>
                <a:gd name="T12" fmla="*/ 1 w 2104"/>
                <a:gd name="T13" fmla="*/ 1 h 1006"/>
                <a:gd name="T14" fmla="*/ 1 w 2104"/>
                <a:gd name="T15" fmla="*/ 1 h 1006"/>
                <a:gd name="T16" fmla="*/ 1 w 2104"/>
                <a:gd name="T17" fmla="*/ 1 h 1006"/>
                <a:gd name="T18" fmla="*/ 1 w 2104"/>
                <a:gd name="T19" fmla="*/ 1 h 1006"/>
                <a:gd name="T20" fmla="*/ 1 w 2104"/>
                <a:gd name="T21" fmla="*/ 1 h 1006"/>
                <a:gd name="T22" fmla="*/ 1 w 2104"/>
                <a:gd name="T23" fmla="*/ 1 h 1006"/>
                <a:gd name="T24" fmla="*/ 1 w 2104"/>
                <a:gd name="T25" fmla="*/ 1 h 1006"/>
                <a:gd name="T26" fmla="*/ 1 w 2104"/>
                <a:gd name="T27" fmla="*/ 1 h 1006"/>
                <a:gd name="T28" fmla="*/ 1 w 2104"/>
                <a:gd name="T29" fmla="*/ 1 h 1006"/>
                <a:gd name="T30" fmla="*/ 0 w 2104"/>
                <a:gd name="T31" fmla="*/ 1 h 1006"/>
                <a:gd name="T32" fmla="*/ 1 w 2104"/>
                <a:gd name="T33" fmla="*/ 1 h 100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04"/>
                <a:gd name="T52" fmla="*/ 0 h 1006"/>
                <a:gd name="T53" fmla="*/ 2104 w 2104"/>
                <a:gd name="T54" fmla="*/ 1006 h 100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04" h="1006">
                  <a:moveTo>
                    <a:pt x="108" y="610"/>
                  </a:moveTo>
                  <a:lnTo>
                    <a:pt x="243" y="476"/>
                  </a:lnTo>
                  <a:lnTo>
                    <a:pt x="278" y="526"/>
                  </a:lnTo>
                  <a:lnTo>
                    <a:pt x="536" y="293"/>
                  </a:lnTo>
                  <a:lnTo>
                    <a:pt x="590" y="450"/>
                  </a:lnTo>
                  <a:lnTo>
                    <a:pt x="1229" y="0"/>
                  </a:lnTo>
                  <a:lnTo>
                    <a:pt x="1248" y="207"/>
                  </a:lnTo>
                  <a:lnTo>
                    <a:pt x="2104" y="229"/>
                  </a:lnTo>
                  <a:lnTo>
                    <a:pt x="1428" y="580"/>
                  </a:lnTo>
                  <a:lnTo>
                    <a:pt x="1560" y="747"/>
                  </a:lnTo>
                  <a:lnTo>
                    <a:pt x="889" y="840"/>
                  </a:lnTo>
                  <a:lnTo>
                    <a:pt x="818" y="963"/>
                  </a:lnTo>
                  <a:lnTo>
                    <a:pt x="450" y="915"/>
                  </a:lnTo>
                  <a:lnTo>
                    <a:pt x="476" y="1006"/>
                  </a:lnTo>
                  <a:lnTo>
                    <a:pt x="211" y="980"/>
                  </a:lnTo>
                  <a:lnTo>
                    <a:pt x="0" y="840"/>
                  </a:lnTo>
                  <a:lnTo>
                    <a:pt x="108" y="610"/>
                  </a:lnTo>
                </a:path>
              </a:pathLst>
            </a:custGeom>
            <a:solidFill>
              <a:srgbClr val="99CC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31795" name="Rectangle 61"/>
          <p:cNvSpPr>
            <a:spLocks noChangeArrowheads="1"/>
          </p:cNvSpPr>
          <p:nvPr/>
        </p:nvSpPr>
        <p:spPr bwMode="auto">
          <a:xfrm rot="1087982">
            <a:off x="2278063" y="1514475"/>
            <a:ext cx="155098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Arial" charset="0"/>
              </a:rPr>
              <a:t>Unguarded machine</a:t>
            </a:r>
            <a:endParaRPr kumimoji="0" lang="en-US" sz="12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grpSp>
        <p:nvGrpSpPr>
          <p:cNvPr id="31796" name="Group 62"/>
          <p:cNvGrpSpPr>
            <a:grpSpLocks/>
          </p:cNvGrpSpPr>
          <p:nvPr/>
        </p:nvGrpSpPr>
        <p:grpSpPr bwMode="auto">
          <a:xfrm>
            <a:off x="4792663" y="1436688"/>
            <a:ext cx="2025650" cy="531812"/>
            <a:chOff x="2485" y="1230"/>
            <a:chExt cx="957" cy="446"/>
          </a:xfrm>
        </p:grpSpPr>
        <p:sp>
          <p:nvSpPr>
            <p:cNvPr id="31866" name="Freeform 63"/>
            <p:cNvSpPr>
              <a:spLocks/>
            </p:cNvSpPr>
            <p:nvPr/>
          </p:nvSpPr>
          <p:spPr bwMode="auto">
            <a:xfrm>
              <a:off x="2485" y="1230"/>
              <a:ext cx="957" cy="446"/>
            </a:xfrm>
            <a:custGeom>
              <a:avLst/>
              <a:gdLst>
                <a:gd name="T0" fmla="*/ 1 w 1913"/>
                <a:gd name="T1" fmla="*/ 1 h 891"/>
                <a:gd name="T2" fmla="*/ 1 w 1913"/>
                <a:gd name="T3" fmla="*/ 1 h 891"/>
                <a:gd name="T4" fmla="*/ 1 w 1913"/>
                <a:gd name="T5" fmla="*/ 1 h 891"/>
                <a:gd name="T6" fmla="*/ 1 w 1913"/>
                <a:gd name="T7" fmla="*/ 1 h 891"/>
                <a:gd name="T8" fmla="*/ 1 w 1913"/>
                <a:gd name="T9" fmla="*/ 1 h 891"/>
                <a:gd name="T10" fmla="*/ 1 w 1913"/>
                <a:gd name="T11" fmla="*/ 0 h 891"/>
                <a:gd name="T12" fmla="*/ 1 w 1913"/>
                <a:gd name="T13" fmla="*/ 1 h 891"/>
                <a:gd name="T14" fmla="*/ 1 w 1913"/>
                <a:gd name="T15" fmla="*/ 1 h 891"/>
                <a:gd name="T16" fmla="*/ 1 w 1913"/>
                <a:gd name="T17" fmla="*/ 1 h 891"/>
                <a:gd name="T18" fmla="*/ 1 w 1913"/>
                <a:gd name="T19" fmla="*/ 1 h 891"/>
                <a:gd name="T20" fmla="*/ 1 w 1913"/>
                <a:gd name="T21" fmla="*/ 1 h 891"/>
                <a:gd name="T22" fmla="*/ 1 w 1913"/>
                <a:gd name="T23" fmla="*/ 1 h 891"/>
                <a:gd name="T24" fmla="*/ 1 w 1913"/>
                <a:gd name="T25" fmla="*/ 1 h 891"/>
                <a:gd name="T26" fmla="*/ 1 w 1913"/>
                <a:gd name="T27" fmla="*/ 1 h 891"/>
                <a:gd name="T28" fmla="*/ 1 w 1913"/>
                <a:gd name="T29" fmla="*/ 1 h 891"/>
                <a:gd name="T30" fmla="*/ 0 w 1913"/>
                <a:gd name="T31" fmla="*/ 1 h 891"/>
                <a:gd name="T32" fmla="*/ 1 w 1913"/>
                <a:gd name="T33" fmla="*/ 1 h 8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13"/>
                <a:gd name="T52" fmla="*/ 0 h 891"/>
                <a:gd name="T53" fmla="*/ 1913 w 1913"/>
                <a:gd name="T54" fmla="*/ 891 h 8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13" h="891">
                  <a:moveTo>
                    <a:pt x="121" y="503"/>
                  </a:moveTo>
                  <a:lnTo>
                    <a:pt x="267" y="361"/>
                  </a:lnTo>
                  <a:lnTo>
                    <a:pt x="293" y="415"/>
                  </a:lnTo>
                  <a:lnTo>
                    <a:pt x="587" y="172"/>
                  </a:lnTo>
                  <a:lnTo>
                    <a:pt x="596" y="331"/>
                  </a:lnTo>
                  <a:lnTo>
                    <a:pt x="1067" y="0"/>
                  </a:lnTo>
                  <a:lnTo>
                    <a:pt x="1119" y="191"/>
                  </a:lnTo>
                  <a:lnTo>
                    <a:pt x="1913" y="183"/>
                  </a:lnTo>
                  <a:lnTo>
                    <a:pt x="1310" y="505"/>
                  </a:lnTo>
                  <a:lnTo>
                    <a:pt x="1321" y="637"/>
                  </a:lnTo>
                  <a:lnTo>
                    <a:pt x="844" y="684"/>
                  </a:lnTo>
                  <a:lnTo>
                    <a:pt x="867" y="796"/>
                  </a:lnTo>
                  <a:lnTo>
                    <a:pt x="501" y="800"/>
                  </a:lnTo>
                  <a:lnTo>
                    <a:pt x="510" y="891"/>
                  </a:lnTo>
                  <a:lnTo>
                    <a:pt x="224" y="871"/>
                  </a:lnTo>
                  <a:lnTo>
                    <a:pt x="0" y="736"/>
                  </a:lnTo>
                  <a:lnTo>
                    <a:pt x="121" y="503"/>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67" name="Freeform 64"/>
            <p:cNvSpPr>
              <a:spLocks/>
            </p:cNvSpPr>
            <p:nvPr/>
          </p:nvSpPr>
          <p:spPr bwMode="auto">
            <a:xfrm>
              <a:off x="2485" y="1230"/>
              <a:ext cx="957" cy="446"/>
            </a:xfrm>
            <a:custGeom>
              <a:avLst/>
              <a:gdLst>
                <a:gd name="T0" fmla="*/ 1 w 1913"/>
                <a:gd name="T1" fmla="*/ 1 h 891"/>
                <a:gd name="T2" fmla="*/ 1 w 1913"/>
                <a:gd name="T3" fmla="*/ 1 h 891"/>
                <a:gd name="T4" fmla="*/ 1 w 1913"/>
                <a:gd name="T5" fmla="*/ 1 h 891"/>
                <a:gd name="T6" fmla="*/ 1 w 1913"/>
                <a:gd name="T7" fmla="*/ 1 h 891"/>
                <a:gd name="T8" fmla="*/ 1 w 1913"/>
                <a:gd name="T9" fmla="*/ 1 h 891"/>
                <a:gd name="T10" fmla="*/ 1 w 1913"/>
                <a:gd name="T11" fmla="*/ 0 h 891"/>
                <a:gd name="T12" fmla="*/ 1 w 1913"/>
                <a:gd name="T13" fmla="*/ 1 h 891"/>
                <a:gd name="T14" fmla="*/ 1 w 1913"/>
                <a:gd name="T15" fmla="*/ 1 h 891"/>
                <a:gd name="T16" fmla="*/ 1 w 1913"/>
                <a:gd name="T17" fmla="*/ 1 h 891"/>
                <a:gd name="T18" fmla="*/ 1 w 1913"/>
                <a:gd name="T19" fmla="*/ 1 h 891"/>
                <a:gd name="T20" fmla="*/ 1 w 1913"/>
                <a:gd name="T21" fmla="*/ 1 h 891"/>
                <a:gd name="T22" fmla="*/ 1 w 1913"/>
                <a:gd name="T23" fmla="*/ 1 h 891"/>
                <a:gd name="T24" fmla="*/ 1 w 1913"/>
                <a:gd name="T25" fmla="*/ 1 h 891"/>
                <a:gd name="T26" fmla="*/ 1 w 1913"/>
                <a:gd name="T27" fmla="*/ 1 h 891"/>
                <a:gd name="T28" fmla="*/ 1 w 1913"/>
                <a:gd name="T29" fmla="*/ 1 h 891"/>
                <a:gd name="T30" fmla="*/ 0 w 1913"/>
                <a:gd name="T31" fmla="*/ 1 h 891"/>
                <a:gd name="T32" fmla="*/ 1 w 1913"/>
                <a:gd name="T33" fmla="*/ 1 h 8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13"/>
                <a:gd name="T52" fmla="*/ 0 h 891"/>
                <a:gd name="T53" fmla="*/ 1913 w 1913"/>
                <a:gd name="T54" fmla="*/ 891 h 8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13" h="891">
                  <a:moveTo>
                    <a:pt x="121" y="503"/>
                  </a:moveTo>
                  <a:lnTo>
                    <a:pt x="267" y="361"/>
                  </a:lnTo>
                  <a:lnTo>
                    <a:pt x="293" y="415"/>
                  </a:lnTo>
                  <a:lnTo>
                    <a:pt x="587" y="172"/>
                  </a:lnTo>
                  <a:lnTo>
                    <a:pt x="596" y="331"/>
                  </a:lnTo>
                  <a:lnTo>
                    <a:pt x="1067" y="0"/>
                  </a:lnTo>
                  <a:lnTo>
                    <a:pt x="1119" y="191"/>
                  </a:lnTo>
                  <a:lnTo>
                    <a:pt x="1913" y="183"/>
                  </a:lnTo>
                  <a:lnTo>
                    <a:pt x="1310" y="505"/>
                  </a:lnTo>
                  <a:lnTo>
                    <a:pt x="1321" y="637"/>
                  </a:lnTo>
                  <a:lnTo>
                    <a:pt x="844" y="684"/>
                  </a:lnTo>
                  <a:lnTo>
                    <a:pt x="867" y="796"/>
                  </a:lnTo>
                  <a:lnTo>
                    <a:pt x="501" y="800"/>
                  </a:lnTo>
                  <a:lnTo>
                    <a:pt x="510" y="891"/>
                  </a:lnTo>
                  <a:lnTo>
                    <a:pt x="224" y="871"/>
                  </a:lnTo>
                  <a:lnTo>
                    <a:pt x="0" y="736"/>
                  </a:lnTo>
                  <a:lnTo>
                    <a:pt x="121" y="503"/>
                  </a:lnTo>
                </a:path>
              </a:pathLst>
            </a:custGeom>
            <a:solidFill>
              <a:srgbClr val="99CC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54325" name="Rectangle 65"/>
          <p:cNvSpPr>
            <a:spLocks noChangeArrowheads="1"/>
          </p:cNvSpPr>
          <p:nvPr/>
        </p:nvSpPr>
        <p:spPr bwMode="auto">
          <a:xfrm rot="-720000">
            <a:off x="5027613" y="1611313"/>
            <a:ext cx="893762" cy="215900"/>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charset="0"/>
              </a:rPr>
              <a:t>Horseplay</a:t>
            </a:r>
            <a:endParaRPr kumimoji="0" lang="en-US" sz="1400" b="0"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31798" name="Group 66"/>
          <p:cNvGrpSpPr>
            <a:grpSpLocks/>
          </p:cNvGrpSpPr>
          <p:nvPr/>
        </p:nvGrpSpPr>
        <p:grpSpPr bwMode="auto">
          <a:xfrm>
            <a:off x="1600200" y="2590800"/>
            <a:ext cx="2205038" cy="508000"/>
            <a:chOff x="982" y="2241"/>
            <a:chExt cx="1042" cy="427"/>
          </a:xfrm>
        </p:grpSpPr>
        <p:sp>
          <p:nvSpPr>
            <p:cNvPr id="31864" name="Freeform 67"/>
            <p:cNvSpPr>
              <a:spLocks/>
            </p:cNvSpPr>
            <p:nvPr/>
          </p:nvSpPr>
          <p:spPr bwMode="auto">
            <a:xfrm>
              <a:off x="982" y="2241"/>
              <a:ext cx="1042" cy="427"/>
            </a:xfrm>
            <a:custGeom>
              <a:avLst/>
              <a:gdLst>
                <a:gd name="T0" fmla="*/ 1 w 2084"/>
                <a:gd name="T1" fmla="*/ 0 h 855"/>
                <a:gd name="T2" fmla="*/ 1 w 2084"/>
                <a:gd name="T3" fmla="*/ 0 h 855"/>
                <a:gd name="T4" fmla="*/ 1 w 2084"/>
                <a:gd name="T5" fmla="*/ 0 h 855"/>
                <a:gd name="T6" fmla="*/ 1 w 2084"/>
                <a:gd name="T7" fmla="*/ 0 h 855"/>
                <a:gd name="T8" fmla="*/ 1 w 2084"/>
                <a:gd name="T9" fmla="*/ 0 h 855"/>
                <a:gd name="T10" fmla="*/ 1 w 2084"/>
                <a:gd name="T11" fmla="*/ 0 h 855"/>
                <a:gd name="T12" fmla="*/ 1 w 2084"/>
                <a:gd name="T13" fmla="*/ 0 h 855"/>
                <a:gd name="T14" fmla="*/ 0 w 2084"/>
                <a:gd name="T15" fmla="*/ 0 h 855"/>
                <a:gd name="T16" fmla="*/ 1 w 2084"/>
                <a:gd name="T17" fmla="*/ 0 h 855"/>
                <a:gd name="T18" fmla="*/ 1 w 2084"/>
                <a:gd name="T19" fmla="*/ 0 h 855"/>
                <a:gd name="T20" fmla="*/ 1 w 2084"/>
                <a:gd name="T21" fmla="*/ 0 h 855"/>
                <a:gd name="T22" fmla="*/ 1 w 2084"/>
                <a:gd name="T23" fmla="*/ 0 h 855"/>
                <a:gd name="T24" fmla="*/ 1 w 2084"/>
                <a:gd name="T25" fmla="*/ 0 h 855"/>
                <a:gd name="T26" fmla="*/ 1 w 2084"/>
                <a:gd name="T27" fmla="*/ 0 h 855"/>
                <a:gd name="T28" fmla="*/ 1 w 2084"/>
                <a:gd name="T29" fmla="*/ 0 h 855"/>
                <a:gd name="T30" fmla="*/ 1 w 2084"/>
                <a:gd name="T31" fmla="*/ 0 h 855"/>
                <a:gd name="T32" fmla="*/ 1 w 2084"/>
                <a:gd name="T33" fmla="*/ 0 h 8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4"/>
                <a:gd name="T52" fmla="*/ 0 h 855"/>
                <a:gd name="T53" fmla="*/ 2084 w 2084"/>
                <a:gd name="T54" fmla="*/ 855 h 8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4" h="855">
                  <a:moveTo>
                    <a:pt x="1930" y="418"/>
                  </a:moveTo>
                  <a:lnTo>
                    <a:pt x="1766" y="301"/>
                  </a:lnTo>
                  <a:lnTo>
                    <a:pt x="1725" y="353"/>
                  </a:lnTo>
                  <a:lnTo>
                    <a:pt x="1424" y="155"/>
                  </a:lnTo>
                  <a:lnTo>
                    <a:pt x="1407" y="202"/>
                  </a:lnTo>
                  <a:lnTo>
                    <a:pt x="996" y="0"/>
                  </a:lnTo>
                  <a:lnTo>
                    <a:pt x="983" y="95"/>
                  </a:lnTo>
                  <a:lnTo>
                    <a:pt x="0" y="239"/>
                  </a:lnTo>
                  <a:lnTo>
                    <a:pt x="712" y="577"/>
                  </a:lnTo>
                  <a:lnTo>
                    <a:pt x="725" y="641"/>
                  </a:lnTo>
                  <a:lnTo>
                    <a:pt x="1179" y="629"/>
                  </a:lnTo>
                  <a:lnTo>
                    <a:pt x="1168" y="700"/>
                  </a:lnTo>
                  <a:lnTo>
                    <a:pt x="1613" y="762"/>
                  </a:lnTo>
                  <a:lnTo>
                    <a:pt x="1600" y="855"/>
                  </a:lnTo>
                  <a:lnTo>
                    <a:pt x="1878" y="798"/>
                  </a:lnTo>
                  <a:lnTo>
                    <a:pt x="2084" y="633"/>
                  </a:lnTo>
                  <a:lnTo>
                    <a:pt x="1930" y="418"/>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65" name="Freeform 68"/>
            <p:cNvSpPr>
              <a:spLocks/>
            </p:cNvSpPr>
            <p:nvPr/>
          </p:nvSpPr>
          <p:spPr bwMode="auto">
            <a:xfrm>
              <a:off x="982" y="2241"/>
              <a:ext cx="1042" cy="427"/>
            </a:xfrm>
            <a:custGeom>
              <a:avLst/>
              <a:gdLst>
                <a:gd name="T0" fmla="*/ 1 w 2084"/>
                <a:gd name="T1" fmla="*/ 0 h 855"/>
                <a:gd name="T2" fmla="*/ 1 w 2084"/>
                <a:gd name="T3" fmla="*/ 0 h 855"/>
                <a:gd name="T4" fmla="*/ 1 w 2084"/>
                <a:gd name="T5" fmla="*/ 0 h 855"/>
                <a:gd name="T6" fmla="*/ 1 w 2084"/>
                <a:gd name="T7" fmla="*/ 0 h 855"/>
                <a:gd name="T8" fmla="*/ 1 w 2084"/>
                <a:gd name="T9" fmla="*/ 0 h 855"/>
                <a:gd name="T10" fmla="*/ 1 w 2084"/>
                <a:gd name="T11" fmla="*/ 0 h 855"/>
                <a:gd name="T12" fmla="*/ 1 w 2084"/>
                <a:gd name="T13" fmla="*/ 0 h 855"/>
                <a:gd name="T14" fmla="*/ 0 w 2084"/>
                <a:gd name="T15" fmla="*/ 0 h 855"/>
                <a:gd name="T16" fmla="*/ 1 w 2084"/>
                <a:gd name="T17" fmla="*/ 0 h 855"/>
                <a:gd name="T18" fmla="*/ 1 w 2084"/>
                <a:gd name="T19" fmla="*/ 0 h 855"/>
                <a:gd name="T20" fmla="*/ 1 w 2084"/>
                <a:gd name="T21" fmla="*/ 0 h 855"/>
                <a:gd name="T22" fmla="*/ 1 w 2084"/>
                <a:gd name="T23" fmla="*/ 0 h 855"/>
                <a:gd name="T24" fmla="*/ 1 w 2084"/>
                <a:gd name="T25" fmla="*/ 0 h 855"/>
                <a:gd name="T26" fmla="*/ 1 w 2084"/>
                <a:gd name="T27" fmla="*/ 0 h 855"/>
                <a:gd name="T28" fmla="*/ 1 w 2084"/>
                <a:gd name="T29" fmla="*/ 0 h 855"/>
                <a:gd name="T30" fmla="*/ 1 w 2084"/>
                <a:gd name="T31" fmla="*/ 0 h 855"/>
                <a:gd name="T32" fmla="*/ 1 w 2084"/>
                <a:gd name="T33" fmla="*/ 0 h 8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4"/>
                <a:gd name="T52" fmla="*/ 0 h 855"/>
                <a:gd name="T53" fmla="*/ 2084 w 2084"/>
                <a:gd name="T54" fmla="*/ 855 h 8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4" h="855">
                  <a:moveTo>
                    <a:pt x="1930" y="418"/>
                  </a:moveTo>
                  <a:lnTo>
                    <a:pt x="1766" y="301"/>
                  </a:lnTo>
                  <a:lnTo>
                    <a:pt x="1725" y="353"/>
                  </a:lnTo>
                  <a:lnTo>
                    <a:pt x="1424" y="155"/>
                  </a:lnTo>
                  <a:lnTo>
                    <a:pt x="1407" y="202"/>
                  </a:lnTo>
                  <a:lnTo>
                    <a:pt x="996" y="0"/>
                  </a:lnTo>
                  <a:lnTo>
                    <a:pt x="983" y="95"/>
                  </a:lnTo>
                  <a:lnTo>
                    <a:pt x="0" y="239"/>
                  </a:lnTo>
                  <a:lnTo>
                    <a:pt x="712" y="577"/>
                  </a:lnTo>
                  <a:lnTo>
                    <a:pt x="725" y="641"/>
                  </a:lnTo>
                  <a:lnTo>
                    <a:pt x="1179" y="629"/>
                  </a:lnTo>
                  <a:lnTo>
                    <a:pt x="1168" y="700"/>
                  </a:lnTo>
                  <a:lnTo>
                    <a:pt x="1613" y="762"/>
                  </a:lnTo>
                  <a:lnTo>
                    <a:pt x="1600" y="855"/>
                  </a:lnTo>
                  <a:lnTo>
                    <a:pt x="1878" y="798"/>
                  </a:lnTo>
                  <a:lnTo>
                    <a:pt x="2084" y="633"/>
                  </a:lnTo>
                  <a:lnTo>
                    <a:pt x="1930" y="418"/>
                  </a:lnTo>
                </a:path>
              </a:pathLst>
            </a:custGeom>
            <a:solidFill>
              <a:srgbClr val="808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grpSp>
        <p:nvGrpSpPr>
          <p:cNvPr id="31799" name="Group 69"/>
          <p:cNvGrpSpPr>
            <a:grpSpLocks/>
          </p:cNvGrpSpPr>
          <p:nvPr/>
        </p:nvGrpSpPr>
        <p:grpSpPr bwMode="auto">
          <a:xfrm>
            <a:off x="1524000" y="3657600"/>
            <a:ext cx="2143125" cy="612775"/>
            <a:chOff x="925" y="3074"/>
            <a:chExt cx="1013" cy="514"/>
          </a:xfrm>
        </p:grpSpPr>
        <p:sp>
          <p:nvSpPr>
            <p:cNvPr id="31862" name="Freeform 70"/>
            <p:cNvSpPr>
              <a:spLocks/>
            </p:cNvSpPr>
            <p:nvPr/>
          </p:nvSpPr>
          <p:spPr bwMode="auto">
            <a:xfrm>
              <a:off x="925" y="3074"/>
              <a:ext cx="1013" cy="514"/>
            </a:xfrm>
            <a:custGeom>
              <a:avLst/>
              <a:gdLst>
                <a:gd name="T0" fmla="*/ 1 w 2026"/>
                <a:gd name="T1" fmla="*/ 1 h 1027"/>
                <a:gd name="T2" fmla="*/ 1 w 2026"/>
                <a:gd name="T3" fmla="*/ 1 h 1027"/>
                <a:gd name="T4" fmla="*/ 1 w 2026"/>
                <a:gd name="T5" fmla="*/ 1 h 1027"/>
                <a:gd name="T6" fmla="*/ 1 w 2026"/>
                <a:gd name="T7" fmla="*/ 1 h 1027"/>
                <a:gd name="T8" fmla="*/ 1 w 2026"/>
                <a:gd name="T9" fmla="*/ 1 h 1027"/>
                <a:gd name="T10" fmla="*/ 1 w 2026"/>
                <a:gd name="T11" fmla="*/ 1 h 1027"/>
                <a:gd name="T12" fmla="*/ 1 w 2026"/>
                <a:gd name="T13" fmla="*/ 1 h 1027"/>
                <a:gd name="T14" fmla="*/ 1 w 2026"/>
                <a:gd name="T15" fmla="*/ 1 h 1027"/>
                <a:gd name="T16" fmla="*/ 0 w 2026"/>
                <a:gd name="T17" fmla="*/ 1 h 1027"/>
                <a:gd name="T18" fmla="*/ 1 w 2026"/>
                <a:gd name="T19" fmla="*/ 1 h 1027"/>
                <a:gd name="T20" fmla="*/ 1 w 2026"/>
                <a:gd name="T21" fmla="*/ 1 h 1027"/>
                <a:gd name="T22" fmla="*/ 1 w 2026"/>
                <a:gd name="T23" fmla="*/ 1 h 1027"/>
                <a:gd name="T24" fmla="*/ 1 w 2026"/>
                <a:gd name="T25" fmla="*/ 1 h 1027"/>
                <a:gd name="T26" fmla="*/ 1 w 2026"/>
                <a:gd name="T27" fmla="*/ 1 h 1027"/>
                <a:gd name="T28" fmla="*/ 1 w 2026"/>
                <a:gd name="T29" fmla="*/ 0 h 1027"/>
                <a:gd name="T30" fmla="*/ 1 w 2026"/>
                <a:gd name="T31" fmla="*/ 1 h 1027"/>
                <a:gd name="T32" fmla="*/ 1 w 2026"/>
                <a:gd name="T33" fmla="*/ 1 h 1027"/>
                <a:gd name="T34" fmla="*/ 1 w 2026"/>
                <a:gd name="T35" fmla="*/ 1 h 10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6"/>
                <a:gd name="T55" fmla="*/ 0 h 1027"/>
                <a:gd name="T56" fmla="*/ 2026 w 2026"/>
                <a:gd name="T57" fmla="*/ 1027 h 10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6" h="1027">
                  <a:moveTo>
                    <a:pt x="1887" y="551"/>
                  </a:moveTo>
                  <a:lnTo>
                    <a:pt x="1747" y="777"/>
                  </a:lnTo>
                  <a:lnTo>
                    <a:pt x="1747" y="646"/>
                  </a:lnTo>
                  <a:lnTo>
                    <a:pt x="1671" y="706"/>
                  </a:lnTo>
                  <a:lnTo>
                    <a:pt x="1488" y="863"/>
                  </a:lnTo>
                  <a:lnTo>
                    <a:pt x="1424" y="706"/>
                  </a:lnTo>
                  <a:lnTo>
                    <a:pt x="1069" y="1027"/>
                  </a:lnTo>
                  <a:lnTo>
                    <a:pt x="824" y="743"/>
                  </a:lnTo>
                  <a:lnTo>
                    <a:pt x="0" y="773"/>
                  </a:lnTo>
                  <a:lnTo>
                    <a:pt x="662" y="340"/>
                  </a:lnTo>
                  <a:lnTo>
                    <a:pt x="1060" y="60"/>
                  </a:lnTo>
                  <a:lnTo>
                    <a:pt x="1304" y="168"/>
                  </a:lnTo>
                  <a:lnTo>
                    <a:pt x="1321" y="11"/>
                  </a:lnTo>
                  <a:lnTo>
                    <a:pt x="1626" y="132"/>
                  </a:lnTo>
                  <a:lnTo>
                    <a:pt x="1686" y="0"/>
                  </a:lnTo>
                  <a:lnTo>
                    <a:pt x="1887" y="168"/>
                  </a:lnTo>
                  <a:lnTo>
                    <a:pt x="2026" y="358"/>
                  </a:lnTo>
                  <a:lnTo>
                    <a:pt x="1887" y="551"/>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63" name="Freeform 71"/>
            <p:cNvSpPr>
              <a:spLocks/>
            </p:cNvSpPr>
            <p:nvPr/>
          </p:nvSpPr>
          <p:spPr bwMode="auto">
            <a:xfrm>
              <a:off x="925" y="3074"/>
              <a:ext cx="1013" cy="514"/>
            </a:xfrm>
            <a:custGeom>
              <a:avLst/>
              <a:gdLst>
                <a:gd name="T0" fmla="*/ 1 w 2026"/>
                <a:gd name="T1" fmla="*/ 1 h 1027"/>
                <a:gd name="T2" fmla="*/ 1 w 2026"/>
                <a:gd name="T3" fmla="*/ 1 h 1027"/>
                <a:gd name="T4" fmla="*/ 1 w 2026"/>
                <a:gd name="T5" fmla="*/ 1 h 1027"/>
                <a:gd name="T6" fmla="*/ 1 w 2026"/>
                <a:gd name="T7" fmla="*/ 1 h 1027"/>
                <a:gd name="T8" fmla="*/ 1 w 2026"/>
                <a:gd name="T9" fmla="*/ 1 h 1027"/>
                <a:gd name="T10" fmla="*/ 1 w 2026"/>
                <a:gd name="T11" fmla="*/ 1 h 1027"/>
                <a:gd name="T12" fmla="*/ 1 w 2026"/>
                <a:gd name="T13" fmla="*/ 1 h 1027"/>
                <a:gd name="T14" fmla="*/ 1 w 2026"/>
                <a:gd name="T15" fmla="*/ 1 h 1027"/>
                <a:gd name="T16" fmla="*/ 0 w 2026"/>
                <a:gd name="T17" fmla="*/ 1 h 1027"/>
                <a:gd name="T18" fmla="*/ 1 w 2026"/>
                <a:gd name="T19" fmla="*/ 1 h 1027"/>
                <a:gd name="T20" fmla="*/ 1 w 2026"/>
                <a:gd name="T21" fmla="*/ 1 h 1027"/>
                <a:gd name="T22" fmla="*/ 1 w 2026"/>
                <a:gd name="T23" fmla="*/ 1 h 1027"/>
                <a:gd name="T24" fmla="*/ 1 w 2026"/>
                <a:gd name="T25" fmla="*/ 1 h 1027"/>
                <a:gd name="T26" fmla="*/ 1 w 2026"/>
                <a:gd name="T27" fmla="*/ 1 h 1027"/>
                <a:gd name="T28" fmla="*/ 1 w 2026"/>
                <a:gd name="T29" fmla="*/ 0 h 1027"/>
                <a:gd name="T30" fmla="*/ 1 w 2026"/>
                <a:gd name="T31" fmla="*/ 1 h 1027"/>
                <a:gd name="T32" fmla="*/ 1 w 2026"/>
                <a:gd name="T33" fmla="*/ 1 h 1027"/>
                <a:gd name="T34" fmla="*/ 1 w 2026"/>
                <a:gd name="T35" fmla="*/ 1 h 10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26"/>
                <a:gd name="T55" fmla="*/ 0 h 1027"/>
                <a:gd name="T56" fmla="*/ 2026 w 2026"/>
                <a:gd name="T57" fmla="*/ 1027 h 10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26" h="1027">
                  <a:moveTo>
                    <a:pt x="1887" y="551"/>
                  </a:moveTo>
                  <a:lnTo>
                    <a:pt x="1747" y="777"/>
                  </a:lnTo>
                  <a:lnTo>
                    <a:pt x="1747" y="646"/>
                  </a:lnTo>
                  <a:lnTo>
                    <a:pt x="1671" y="706"/>
                  </a:lnTo>
                  <a:lnTo>
                    <a:pt x="1488" y="863"/>
                  </a:lnTo>
                  <a:lnTo>
                    <a:pt x="1424" y="706"/>
                  </a:lnTo>
                  <a:lnTo>
                    <a:pt x="1069" y="1027"/>
                  </a:lnTo>
                  <a:lnTo>
                    <a:pt x="824" y="743"/>
                  </a:lnTo>
                  <a:lnTo>
                    <a:pt x="0" y="773"/>
                  </a:lnTo>
                  <a:lnTo>
                    <a:pt x="662" y="340"/>
                  </a:lnTo>
                  <a:lnTo>
                    <a:pt x="1060" y="60"/>
                  </a:lnTo>
                  <a:lnTo>
                    <a:pt x="1304" y="168"/>
                  </a:lnTo>
                  <a:lnTo>
                    <a:pt x="1321" y="11"/>
                  </a:lnTo>
                  <a:lnTo>
                    <a:pt x="1626" y="132"/>
                  </a:lnTo>
                  <a:lnTo>
                    <a:pt x="1686" y="0"/>
                  </a:lnTo>
                  <a:lnTo>
                    <a:pt x="1887" y="168"/>
                  </a:lnTo>
                  <a:lnTo>
                    <a:pt x="2026" y="358"/>
                  </a:lnTo>
                  <a:lnTo>
                    <a:pt x="1887" y="551"/>
                  </a:lnTo>
                </a:path>
              </a:pathLst>
            </a:custGeom>
            <a:solidFill>
              <a:srgbClr val="808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grpSp>
        <p:nvGrpSpPr>
          <p:cNvPr id="31800" name="Group 72"/>
          <p:cNvGrpSpPr>
            <a:grpSpLocks/>
          </p:cNvGrpSpPr>
          <p:nvPr/>
        </p:nvGrpSpPr>
        <p:grpSpPr bwMode="auto">
          <a:xfrm>
            <a:off x="1676400" y="2971800"/>
            <a:ext cx="2160588" cy="490538"/>
            <a:chOff x="995" y="2499"/>
            <a:chExt cx="1021" cy="412"/>
          </a:xfrm>
        </p:grpSpPr>
        <p:sp>
          <p:nvSpPr>
            <p:cNvPr id="31860" name="Freeform 73"/>
            <p:cNvSpPr>
              <a:spLocks/>
            </p:cNvSpPr>
            <p:nvPr/>
          </p:nvSpPr>
          <p:spPr bwMode="auto">
            <a:xfrm>
              <a:off x="995" y="2499"/>
              <a:ext cx="1021" cy="412"/>
            </a:xfrm>
            <a:custGeom>
              <a:avLst/>
              <a:gdLst>
                <a:gd name="T0" fmla="*/ 0 w 2043"/>
                <a:gd name="T1" fmla="*/ 1 h 824"/>
                <a:gd name="T2" fmla="*/ 0 w 2043"/>
                <a:gd name="T3" fmla="*/ 1 h 824"/>
                <a:gd name="T4" fmla="*/ 0 w 2043"/>
                <a:gd name="T5" fmla="*/ 1 h 824"/>
                <a:gd name="T6" fmla="*/ 0 w 2043"/>
                <a:gd name="T7" fmla="*/ 1 h 824"/>
                <a:gd name="T8" fmla="*/ 0 w 2043"/>
                <a:gd name="T9" fmla="*/ 1 h 824"/>
                <a:gd name="T10" fmla="*/ 0 w 2043"/>
                <a:gd name="T11" fmla="*/ 0 h 824"/>
                <a:gd name="T12" fmla="*/ 0 w 2043"/>
                <a:gd name="T13" fmla="*/ 1 h 824"/>
                <a:gd name="T14" fmla="*/ 0 w 2043"/>
                <a:gd name="T15" fmla="*/ 1 h 824"/>
                <a:gd name="T16" fmla="*/ 0 w 2043"/>
                <a:gd name="T17" fmla="*/ 1 h 824"/>
                <a:gd name="T18" fmla="*/ 0 w 2043"/>
                <a:gd name="T19" fmla="*/ 1 h 824"/>
                <a:gd name="T20" fmla="*/ 0 w 2043"/>
                <a:gd name="T21" fmla="*/ 1 h 824"/>
                <a:gd name="T22" fmla="*/ 0 w 2043"/>
                <a:gd name="T23" fmla="*/ 1 h 824"/>
                <a:gd name="T24" fmla="*/ 0 w 2043"/>
                <a:gd name="T25" fmla="*/ 1 h 824"/>
                <a:gd name="T26" fmla="*/ 0 w 2043"/>
                <a:gd name="T27" fmla="*/ 1 h 824"/>
                <a:gd name="T28" fmla="*/ 0 w 2043"/>
                <a:gd name="T29" fmla="*/ 1 h 824"/>
                <a:gd name="T30" fmla="*/ 0 w 2043"/>
                <a:gd name="T31" fmla="*/ 1 h 824"/>
                <a:gd name="T32" fmla="*/ 0 w 2043"/>
                <a:gd name="T33" fmla="*/ 1 h 8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43"/>
                <a:gd name="T52" fmla="*/ 0 h 824"/>
                <a:gd name="T53" fmla="*/ 2043 w 2043"/>
                <a:gd name="T54" fmla="*/ 824 h 8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43" h="824">
                  <a:moveTo>
                    <a:pt x="1914" y="370"/>
                  </a:moveTo>
                  <a:lnTo>
                    <a:pt x="1777" y="260"/>
                  </a:lnTo>
                  <a:lnTo>
                    <a:pt x="1751" y="318"/>
                  </a:lnTo>
                  <a:lnTo>
                    <a:pt x="1490" y="135"/>
                  </a:lnTo>
                  <a:lnTo>
                    <a:pt x="1456" y="180"/>
                  </a:lnTo>
                  <a:lnTo>
                    <a:pt x="1127" y="0"/>
                  </a:lnTo>
                  <a:lnTo>
                    <a:pt x="1084" y="56"/>
                  </a:lnTo>
                  <a:lnTo>
                    <a:pt x="0" y="307"/>
                  </a:lnTo>
                  <a:lnTo>
                    <a:pt x="809" y="548"/>
                  </a:lnTo>
                  <a:lnTo>
                    <a:pt x="871" y="673"/>
                  </a:lnTo>
                  <a:lnTo>
                    <a:pt x="1280" y="619"/>
                  </a:lnTo>
                  <a:lnTo>
                    <a:pt x="1280" y="691"/>
                  </a:lnTo>
                  <a:lnTo>
                    <a:pt x="1633" y="738"/>
                  </a:lnTo>
                  <a:lnTo>
                    <a:pt x="1643" y="824"/>
                  </a:lnTo>
                  <a:lnTo>
                    <a:pt x="1875" y="751"/>
                  </a:lnTo>
                  <a:lnTo>
                    <a:pt x="2043" y="576"/>
                  </a:lnTo>
                  <a:lnTo>
                    <a:pt x="1914" y="370"/>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61" name="Freeform 74"/>
            <p:cNvSpPr>
              <a:spLocks/>
            </p:cNvSpPr>
            <p:nvPr/>
          </p:nvSpPr>
          <p:spPr bwMode="auto">
            <a:xfrm>
              <a:off x="995" y="2499"/>
              <a:ext cx="1021" cy="412"/>
            </a:xfrm>
            <a:custGeom>
              <a:avLst/>
              <a:gdLst>
                <a:gd name="T0" fmla="*/ 0 w 2043"/>
                <a:gd name="T1" fmla="*/ 1 h 824"/>
                <a:gd name="T2" fmla="*/ 0 w 2043"/>
                <a:gd name="T3" fmla="*/ 1 h 824"/>
                <a:gd name="T4" fmla="*/ 0 w 2043"/>
                <a:gd name="T5" fmla="*/ 1 h 824"/>
                <a:gd name="T6" fmla="*/ 0 w 2043"/>
                <a:gd name="T7" fmla="*/ 1 h 824"/>
                <a:gd name="T8" fmla="*/ 0 w 2043"/>
                <a:gd name="T9" fmla="*/ 1 h 824"/>
                <a:gd name="T10" fmla="*/ 0 w 2043"/>
                <a:gd name="T11" fmla="*/ 0 h 824"/>
                <a:gd name="T12" fmla="*/ 0 w 2043"/>
                <a:gd name="T13" fmla="*/ 1 h 824"/>
                <a:gd name="T14" fmla="*/ 0 w 2043"/>
                <a:gd name="T15" fmla="*/ 1 h 824"/>
                <a:gd name="T16" fmla="*/ 0 w 2043"/>
                <a:gd name="T17" fmla="*/ 1 h 824"/>
                <a:gd name="T18" fmla="*/ 0 w 2043"/>
                <a:gd name="T19" fmla="*/ 1 h 824"/>
                <a:gd name="T20" fmla="*/ 0 w 2043"/>
                <a:gd name="T21" fmla="*/ 1 h 824"/>
                <a:gd name="T22" fmla="*/ 0 w 2043"/>
                <a:gd name="T23" fmla="*/ 1 h 824"/>
                <a:gd name="T24" fmla="*/ 0 w 2043"/>
                <a:gd name="T25" fmla="*/ 1 h 824"/>
                <a:gd name="T26" fmla="*/ 0 w 2043"/>
                <a:gd name="T27" fmla="*/ 1 h 824"/>
                <a:gd name="T28" fmla="*/ 0 w 2043"/>
                <a:gd name="T29" fmla="*/ 1 h 824"/>
                <a:gd name="T30" fmla="*/ 0 w 2043"/>
                <a:gd name="T31" fmla="*/ 1 h 824"/>
                <a:gd name="T32" fmla="*/ 0 w 2043"/>
                <a:gd name="T33" fmla="*/ 1 h 8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43"/>
                <a:gd name="T52" fmla="*/ 0 h 824"/>
                <a:gd name="T53" fmla="*/ 2043 w 2043"/>
                <a:gd name="T54" fmla="*/ 824 h 8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43" h="824">
                  <a:moveTo>
                    <a:pt x="1914" y="370"/>
                  </a:moveTo>
                  <a:lnTo>
                    <a:pt x="1777" y="260"/>
                  </a:lnTo>
                  <a:lnTo>
                    <a:pt x="1751" y="318"/>
                  </a:lnTo>
                  <a:lnTo>
                    <a:pt x="1490" y="135"/>
                  </a:lnTo>
                  <a:lnTo>
                    <a:pt x="1456" y="180"/>
                  </a:lnTo>
                  <a:lnTo>
                    <a:pt x="1127" y="0"/>
                  </a:lnTo>
                  <a:lnTo>
                    <a:pt x="1084" y="56"/>
                  </a:lnTo>
                  <a:lnTo>
                    <a:pt x="0" y="307"/>
                  </a:lnTo>
                  <a:lnTo>
                    <a:pt x="809" y="548"/>
                  </a:lnTo>
                  <a:lnTo>
                    <a:pt x="871" y="673"/>
                  </a:lnTo>
                  <a:lnTo>
                    <a:pt x="1280" y="619"/>
                  </a:lnTo>
                  <a:lnTo>
                    <a:pt x="1280" y="691"/>
                  </a:lnTo>
                  <a:lnTo>
                    <a:pt x="1633" y="738"/>
                  </a:lnTo>
                  <a:lnTo>
                    <a:pt x="1643" y="824"/>
                  </a:lnTo>
                  <a:lnTo>
                    <a:pt x="1875" y="751"/>
                  </a:lnTo>
                  <a:lnTo>
                    <a:pt x="2043" y="576"/>
                  </a:lnTo>
                  <a:lnTo>
                    <a:pt x="1914" y="370"/>
                  </a:lnTo>
                </a:path>
              </a:pathLst>
            </a:custGeom>
            <a:solidFill>
              <a:srgbClr val="808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31801" name="Rectangle 75"/>
          <p:cNvSpPr>
            <a:spLocks noChangeArrowheads="1"/>
          </p:cNvSpPr>
          <p:nvPr/>
        </p:nvSpPr>
        <p:spPr bwMode="auto">
          <a:xfrm rot="240000">
            <a:off x="4979988" y="3846513"/>
            <a:ext cx="10207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Fail to train</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02" name="Rectangle 76"/>
          <p:cNvSpPr>
            <a:spLocks noChangeArrowheads="1"/>
          </p:cNvSpPr>
          <p:nvPr/>
        </p:nvSpPr>
        <p:spPr bwMode="auto">
          <a:xfrm rot="-180000">
            <a:off x="2108200" y="3843338"/>
            <a:ext cx="13700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Too much work</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03" name="Rectangle 77"/>
          <p:cNvSpPr>
            <a:spLocks noChangeArrowheads="1"/>
          </p:cNvSpPr>
          <p:nvPr/>
        </p:nvSpPr>
        <p:spPr bwMode="auto">
          <a:xfrm rot="494798">
            <a:off x="2274888" y="2755900"/>
            <a:ext cx="1295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Defective  PPE</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04" name="Rectangle 78"/>
          <p:cNvSpPr>
            <a:spLocks noChangeArrowheads="1"/>
          </p:cNvSpPr>
          <p:nvPr/>
        </p:nvSpPr>
        <p:spPr bwMode="auto">
          <a:xfrm rot="-510560">
            <a:off x="4848225" y="2733675"/>
            <a:ext cx="14954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Arial" charset="0"/>
              </a:rPr>
              <a:t>Fail to report injury</a:t>
            </a:r>
            <a:endParaRPr kumimoji="0" lang="en-US" sz="12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05" name="Freeform 79"/>
          <p:cNvSpPr>
            <a:spLocks/>
          </p:cNvSpPr>
          <p:nvPr/>
        </p:nvSpPr>
        <p:spPr bwMode="auto">
          <a:xfrm>
            <a:off x="4064000" y="4114800"/>
            <a:ext cx="317500" cy="2135188"/>
          </a:xfrm>
          <a:custGeom>
            <a:avLst/>
            <a:gdLst>
              <a:gd name="T0" fmla="*/ 2147483647 w 301"/>
              <a:gd name="T1" fmla="*/ 2147483647 h 3586"/>
              <a:gd name="T2" fmla="*/ 2147483647 w 301"/>
              <a:gd name="T3" fmla="*/ 2147483647 h 3586"/>
              <a:gd name="T4" fmla="*/ 2147483647 w 301"/>
              <a:gd name="T5" fmla="*/ 2147483647 h 3586"/>
              <a:gd name="T6" fmla="*/ 2147483647 w 301"/>
              <a:gd name="T7" fmla="*/ 2147483647 h 3586"/>
              <a:gd name="T8" fmla="*/ 2147483647 w 301"/>
              <a:gd name="T9" fmla="*/ 2147483647 h 3586"/>
              <a:gd name="T10" fmla="*/ 2147483647 w 301"/>
              <a:gd name="T11" fmla="*/ 2147483647 h 3586"/>
              <a:gd name="T12" fmla="*/ 2147483647 w 301"/>
              <a:gd name="T13" fmla="*/ 2147483647 h 3586"/>
              <a:gd name="T14" fmla="*/ 2147483647 w 301"/>
              <a:gd name="T15" fmla="*/ 2147483647 h 3586"/>
              <a:gd name="T16" fmla="*/ 2147483647 w 301"/>
              <a:gd name="T17" fmla="*/ 2147483647 h 3586"/>
              <a:gd name="T18" fmla="*/ 2147483647 w 301"/>
              <a:gd name="T19" fmla="*/ 2147483647 h 3586"/>
              <a:gd name="T20" fmla="*/ 2147483647 w 301"/>
              <a:gd name="T21" fmla="*/ 2147483647 h 3586"/>
              <a:gd name="T22" fmla="*/ 2147483647 w 301"/>
              <a:gd name="T23" fmla="*/ 2147483647 h 3586"/>
              <a:gd name="T24" fmla="*/ 2147483647 w 301"/>
              <a:gd name="T25" fmla="*/ 2147483647 h 3586"/>
              <a:gd name="T26" fmla="*/ 2147483647 w 301"/>
              <a:gd name="T27" fmla="*/ 2147483647 h 3586"/>
              <a:gd name="T28" fmla="*/ 2147483647 w 301"/>
              <a:gd name="T29" fmla="*/ 2147483647 h 3586"/>
              <a:gd name="T30" fmla="*/ 2147483647 w 301"/>
              <a:gd name="T31" fmla="*/ 2147483647 h 3586"/>
              <a:gd name="T32" fmla="*/ 2147483647 w 301"/>
              <a:gd name="T33" fmla="*/ 2147483647 h 3586"/>
              <a:gd name="T34" fmla="*/ 2147483647 w 301"/>
              <a:gd name="T35" fmla="*/ 2147483647 h 3586"/>
              <a:gd name="T36" fmla="*/ 2147483647 w 301"/>
              <a:gd name="T37" fmla="*/ 2147483647 h 3586"/>
              <a:gd name="T38" fmla="*/ 2147483647 w 301"/>
              <a:gd name="T39" fmla="*/ 2147483647 h 3586"/>
              <a:gd name="T40" fmla="*/ 2147483647 w 301"/>
              <a:gd name="T41" fmla="*/ 2147483647 h 3586"/>
              <a:gd name="T42" fmla="*/ 2147483647 w 301"/>
              <a:gd name="T43" fmla="*/ 2147483647 h 3586"/>
              <a:gd name="T44" fmla="*/ 2147483647 w 301"/>
              <a:gd name="T45" fmla="*/ 2147483647 h 3586"/>
              <a:gd name="T46" fmla="*/ 2147483647 w 301"/>
              <a:gd name="T47" fmla="*/ 2147483647 h 3586"/>
              <a:gd name="T48" fmla="*/ 2147483647 w 301"/>
              <a:gd name="T49" fmla="*/ 2147483647 h 3586"/>
              <a:gd name="T50" fmla="*/ 2147483647 w 301"/>
              <a:gd name="T51" fmla="*/ 2147483647 h 3586"/>
              <a:gd name="T52" fmla="*/ 2147483647 w 301"/>
              <a:gd name="T53" fmla="*/ 2147483647 h 3586"/>
              <a:gd name="T54" fmla="*/ 2147483647 w 301"/>
              <a:gd name="T55" fmla="*/ 2147483647 h 3586"/>
              <a:gd name="T56" fmla="*/ 2147483647 w 301"/>
              <a:gd name="T57" fmla="*/ 2147483647 h 3586"/>
              <a:gd name="T58" fmla="*/ 2147483647 w 301"/>
              <a:gd name="T59" fmla="*/ 2147483647 h 3586"/>
              <a:gd name="T60" fmla="*/ 2147483647 w 301"/>
              <a:gd name="T61" fmla="*/ 2147483647 h 3586"/>
              <a:gd name="T62" fmla="*/ 2147483647 w 301"/>
              <a:gd name="T63" fmla="*/ 2147483647 h 3586"/>
              <a:gd name="T64" fmla="*/ 2147483647 w 301"/>
              <a:gd name="T65" fmla="*/ 2147483647 h 3586"/>
              <a:gd name="T66" fmla="*/ 2147483647 w 301"/>
              <a:gd name="T67" fmla="*/ 2147483647 h 3586"/>
              <a:gd name="T68" fmla="*/ 2147483647 w 301"/>
              <a:gd name="T69" fmla="*/ 2147483647 h 3586"/>
              <a:gd name="T70" fmla="*/ 2147483647 w 301"/>
              <a:gd name="T71" fmla="*/ 2147483647 h 3586"/>
              <a:gd name="T72" fmla="*/ 2147483647 w 301"/>
              <a:gd name="T73" fmla="*/ 2147483647 h 3586"/>
              <a:gd name="T74" fmla="*/ 2147483647 w 301"/>
              <a:gd name="T75" fmla="*/ 2147483647 h 3586"/>
              <a:gd name="T76" fmla="*/ 2147483647 w 301"/>
              <a:gd name="T77" fmla="*/ 2147483647 h 3586"/>
              <a:gd name="T78" fmla="*/ 2147483647 w 301"/>
              <a:gd name="T79" fmla="*/ 0 h 35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3586"/>
              <a:gd name="T122" fmla="*/ 301 w 301"/>
              <a:gd name="T123" fmla="*/ 3586 h 35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3586">
                <a:moveTo>
                  <a:pt x="64" y="142"/>
                </a:moveTo>
                <a:lnTo>
                  <a:pt x="68" y="301"/>
                </a:lnTo>
                <a:lnTo>
                  <a:pt x="56" y="486"/>
                </a:lnTo>
                <a:lnTo>
                  <a:pt x="60" y="656"/>
                </a:lnTo>
                <a:lnTo>
                  <a:pt x="60" y="733"/>
                </a:lnTo>
                <a:lnTo>
                  <a:pt x="49" y="794"/>
                </a:lnTo>
                <a:lnTo>
                  <a:pt x="41" y="865"/>
                </a:lnTo>
                <a:lnTo>
                  <a:pt x="25" y="910"/>
                </a:lnTo>
                <a:lnTo>
                  <a:pt x="26" y="1016"/>
                </a:lnTo>
                <a:lnTo>
                  <a:pt x="19" y="1061"/>
                </a:lnTo>
                <a:lnTo>
                  <a:pt x="15" y="1110"/>
                </a:lnTo>
                <a:lnTo>
                  <a:pt x="13" y="1162"/>
                </a:lnTo>
                <a:lnTo>
                  <a:pt x="0" y="1214"/>
                </a:lnTo>
                <a:lnTo>
                  <a:pt x="11" y="1291"/>
                </a:lnTo>
                <a:lnTo>
                  <a:pt x="15" y="1410"/>
                </a:lnTo>
                <a:lnTo>
                  <a:pt x="11" y="1528"/>
                </a:lnTo>
                <a:lnTo>
                  <a:pt x="19" y="1638"/>
                </a:lnTo>
                <a:lnTo>
                  <a:pt x="23" y="1767"/>
                </a:lnTo>
                <a:lnTo>
                  <a:pt x="26" y="1885"/>
                </a:lnTo>
                <a:lnTo>
                  <a:pt x="26" y="1956"/>
                </a:lnTo>
                <a:lnTo>
                  <a:pt x="30" y="2105"/>
                </a:lnTo>
                <a:lnTo>
                  <a:pt x="23" y="2227"/>
                </a:lnTo>
                <a:lnTo>
                  <a:pt x="23" y="2378"/>
                </a:lnTo>
                <a:lnTo>
                  <a:pt x="41" y="2585"/>
                </a:lnTo>
                <a:lnTo>
                  <a:pt x="45" y="2690"/>
                </a:lnTo>
                <a:lnTo>
                  <a:pt x="49" y="2787"/>
                </a:lnTo>
                <a:lnTo>
                  <a:pt x="38" y="2860"/>
                </a:lnTo>
                <a:lnTo>
                  <a:pt x="34" y="2959"/>
                </a:lnTo>
                <a:lnTo>
                  <a:pt x="41" y="3106"/>
                </a:lnTo>
                <a:lnTo>
                  <a:pt x="64" y="3241"/>
                </a:lnTo>
                <a:lnTo>
                  <a:pt x="84" y="3355"/>
                </a:lnTo>
                <a:lnTo>
                  <a:pt x="103" y="3424"/>
                </a:lnTo>
                <a:lnTo>
                  <a:pt x="110" y="3474"/>
                </a:lnTo>
                <a:lnTo>
                  <a:pt x="125" y="3536"/>
                </a:lnTo>
                <a:lnTo>
                  <a:pt x="110" y="3586"/>
                </a:lnTo>
                <a:lnTo>
                  <a:pt x="172" y="3506"/>
                </a:lnTo>
                <a:lnTo>
                  <a:pt x="172" y="3467"/>
                </a:lnTo>
                <a:lnTo>
                  <a:pt x="200" y="3420"/>
                </a:lnTo>
                <a:lnTo>
                  <a:pt x="217" y="3364"/>
                </a:lnTo>
                <a:lnTo>
                  <a:pt x="223" y="3280"/>
                </a:lnTo>
                <a:lnTo>
                  <a:pt x="254" y="3052"/>
                </a:lnTo>
                <a:lnTo>
                  <a:pt x="262" y="2983"/>
                </a:lnTo>
                <a:lnTo>
                  <a:pt x="269" y="2873"/>
                </a:lnTo>
                <a:lnTo>
                  <a:pt x="277" y="2748"/>
                </a:lnTo>
                <a:lnTo>
                  <a:pt x="288" y="2595"/>
                </a:lnTo>
                <a:lnTo>
                  <a:pt x="286" y="2484"/>
                </a:lnTo>
                <a:lnTo>
                  <a:pt x="288" y="2389"/>
                </a:lnTo>
                <a:lnTo>
                  <a:pt x="292" y="2298"/>
                </a:lnTo>
                <a:lnTo>
                  <a:pt x="275" y="2245"/>
                </a:lnTo>
                <a:lnTo>
                  <a:pt x="292" y="2187"/>
                </a:lnTo>
                <a:lnTo>
                  <a:pt x="284" y="2139"/>
                </a:lnTo>
                <a:lnTo>
                  <a:pt x="292" y="2068"/>
                </a:lnTo>
                <a:lnTo>
                  <a:pt x="288" y="1984"/>
                </a:lnTo>
                <a:lnTo>
                  <a:pt x="292" y="1874"/>
                </a:lnTo>
                <a:lnTo>
                  <a:pt x="301" y="1797"/>
                </a:lnTo>
                <a:lnTo>
                  <a:pt x="292" y="1734"/>
                </a:lnTo>
                <a:lnTo>
                  <a:pt x="275" y="1618"/>
                </a:lnTo>
                <a:lnTo>
                  <a:pt x="258" y="1506"/>
                </a:lnTo>
                <a:lnTo>
                  <a:pt x="275" y="1442"/>
                </a:lnTo>
                <a:lnTo>
                  <a:pt x="262" y="1371"/>
                </a:lnTo>
                <a:lnTo>
                  <a:pt x="262" y="1302"/>
                </a:lnTo>
                <a:lnTo>
                  <a:pt x="262" y="1220"/>
                </a:lnTo>
                <a:lnTo>
                  <a:pt x="286" y="1082"/>
                </a:lnTo>
                <a:lnTo>
                  <a:pt x="290" y="1000"/>
                </a:lnTo>
                <a:lnTo>
                  <a:pt x="286" y="882"/>
                </a:lnTo>
                <a:lnTo>
                  <a:pt x="281" y="818"/>
                </a:lnTo>
                <a:lnTo>
                  <a:pt x="281" y="755"/>
                </a:lnTo>
                <a:lnTo>
                  <a:pt x="286" y="699"/>
                </a:lnTo>
                <a:lnTo>
                  <a:pt x="269" y="628"/>
                </a:lnTo>
                <a:lnTo>
                  <a:pt x="269" y="568"/>
                </a:lnTo>
                <a:lnTo>
                  <a:pt x="267" y="523"/>
                </a:lnTo>
                <a:lnTo>
                  <a:pt x="267" y="464"/>
                </a:lnTo>
                <a:lnTo>
                  <a:pt x="262" y="404"/>
                </a:lnTo>
                <a:lnTo>
                  <a:pt x="262" y="348"/>
                </a:lnTo>
                <a:lnTo>
                  <a:pt x="266" y="296"/>
                </a:lnTo>
                <a:lnTo>
                  <a:pt x="249" y="234"/>
                </a:lnTo>
                <a:lnTo>
                  <a:pt x="245" y="142"/>
                </a:lnTo>
                <a:lnTo>
                  <a:pt x="215" y="23"/>
                </a:lnTo>
                <a:lnTo>
                  <a:pt x="178" y="40"/>
                </a:lnTo>
                <a:lnTo>
                  <a:pt x="66" y="0"/>
                </a:lnTo>
                <a:lnTo>
                  <a:pt x="64" y="142"/>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nvGrpSpPr>
          <p:cNvPr id="31806" name="Group 80"/>
          <p:cNvGrpSpPr>
            <a:grpSpLocks/>
          </p:cNvGrpSpPr>
          <p:nvPr/>
        </p:nvGrpSpPr>
        <p:grpSpPr bwMode="auto">
          <a:xfrm>
            <a:off x="1649413" y="3346450"/>
            <a:ext cx="2254250" cy="514350"/>
            <a:chOff x="1000" y="2834"/>
            <a:chExt cx="1065" cy="431"/>
          </a:xfrm>
        </p:grpSpPr>
        <p:sp>
          <p:nvSpPr>
            <p:cNvPr id="31858" name="Freeform 81"/>
            <p:cNvSpPr>
              <a:spLocks/>
            </p:cNvSpPr>
            <p:nvPr/>
          </p:nvSpPr>
          <p:spPr bwMode="auto">
            <a:xfrm>
              <a:off x="1000" y="2834"/>
              <a:ext cx="1065" cy="431"/>
            </a:xfrm>
            <a:custGeom>
              <a:avLst/>
              <a:gdLst>
                <a:gd name="T0" fmla="*/ 1 w 2130"/>
                <a:gd name="T1" fmla="*/ 1 h 861"/>
                <a:gd name="T2" fmla="*/ 1 w 2130"/>
                <a:gd name="T3" fmla="*/ 1 h 861"/>
                <a:gd name="T4" fmla="*/ 1 w 2130"/>
                <a:gd name="T5" fmla="*/ 1 h 861"/>
                <a:gd name="T6" fmla="*/ 1 w 2130"/>
                <a:gd name="T7" fmla="*/ 1 h 861"/>
                <a:gd name="T8" fmla="*/ 1 w 2130"/>
                <a:gd name="T9" fmla="*/ 1 h 861"/>
                <a:gd name="T10" fmla="*/ 1 w 2130"/>
                <a:gd name="T11" fmla="*/ 0 h 861"/>
                <a:gd name="T12" fmla="*/ 1 w 2130"/>
                <a:gd name="T13" fmla="*/ 1 h 861"/>
                <a:gd name="T14" fmla="*/ 0 w 2130"/>
                <a:gd name="T15" fmla="*/ 1 h 861"/>
                <a:gd name="T16" fmla="*/ 1 w 2130"/>
                <a:gd name="T17" fmla="*/ 1 h 861"/>
                <a:gd name="T18" fmla="*/ 1 w 2130"/>
                <a:gd name="T19" fmla="*/ 1 h 861"/>
                <a:gd name="T20" fmla="*/ 1 w 2130"/>
                <a:gd name="T21" fmla="*/ 1 h 861"/>
                <a:gd name="T22" fmla="*/ 1 w 2130"/>
                <a:gd name="T23" fmla="*/ 1 h 861"/>
                <a:gd name="T24" fmla="*/ 1 w 2130"/>
                <a:gd name="T25" fmla="*/ 1 h 861"/>
                <a:gd name="T26" fmla="*/ 1 w 2130"/>
                <a:gd name="T27" fmla="*/ 1 h 861"/>
                <a:gd name="T28" fmla="*/ 1 w 2130"/>
                <a:gd name="T29" fmla="*/ 1 h 861"/>
                <a:gd name="T30" fmla="*/ 1 w 2130"/>
                <a:gd name="T31" fmla="*/ 1 h 861"/>
                <a:gd name="T32" fmla="*/ 1 w 2130"/>
                <a:gd name="T33" fmla="*/ 1 h 8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0"/>
                <a:gd name="T52" fmla="*/ 0 h 861"/>
                <a:gd name="T53" fmla="*/ 2130 w 2130"/>
                <a:gd name="T54" fmla="*/ 861 h 8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0" h="861">
                  <a:moveTo>
                    <a:pt x="1965" y="286"/>
                  </a:moveTo>
                  <a:lnTo>
                    <a:pt x="1805" y="190"/>
                  </a:lnTo>
                  <a:lnTo>
                    <a:pt x="1764" y="215"/>
                  </a:lnTo>
                  <a:lnTo>
                    <a:pt x="1480" y="95"/>
                  </a:lnTo>
                  <a:lnTo>
                    <a:pt x="1452" y="144"/>
                  </a:lnTo>
                  <a:lnTo>
                    <a:pt x="1074" y="0"/>
                  </a:lnTo>
                  <a:lnTo>
                    <a:pt x="1074" y="95"/>
                  </a:lnTo>
                  <a:lnTo>
                    <a:pt x="0" y="728"/>
                  </a:lnTo>
                  <a:lnTo>
                    <a:pt x="902" y="680"/>
                  </a:lnTo>
                  <a:lnTo>
                    <a:pt x="1024" y="861"/>
                  </a:lnTo>
                  <a:lnTo>
                    <a:pt x="1216" y="766"/>
                  </a:lnTo>
                  <a:lnTo>
                    <a:pt x="1360" y="668"/>
                  </a:lnTo>
                  <a:lnTo>
                    <a:pt x="1693" y="717"/>
                  </a:lnTo>
                  <a:lnTo>
                    <a:pt x="1724" y="766"/>
                  </a:lnTo>
                  <a:lnTo>
                    <a:pt x="1965" y="668"/>
                  </a:lnTo>
                  <a:lnTo>
                    <a:pt x="2130" y="478"/>
                  </a:lnTo>
                  <a:lnTo>
                    <a:pt x="1965" y="286"/>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59" name="Freeform 82"/>
            <p:cNvSpPr>
              <a:spLocks/>
            </p:cNvSpPr>
            <p:nvPr/>
          </p:nvSpPr>
          <p:spPr bwMode="auto">
            <a:xfrm>
              <a:off x="1000" y="2834"/>
              <a:ext cx="1065" cy="431"/>
            </a:xfrm>
            <a:custGeom>
              <a:avLst/>
              <a:gdLst>
                <a:gd name="T0" fmla="*/ 1 w 2130"/>
                <a:gd name="T1" fmla="*/ 1 h 861"/>
                <a:gd name="T2" fmla="*/ 1 w 2130"/>
                <a:gd name="T3" fmla="*/ 1 h 861"/>
                <a:gd name="T4" fmla="*/ 1 w 2130"/>
                <a:gd name="T5" fmla="*/ 1 h 861"/>
                <a:gd name="T6" fmla="*/ 1 w 2130"/>
                <a:gd name="T7" fmla="*/ 1 h 861"/>
                <a:gd name="T8" fmla="*/ 1 w 2130"/>
                <a:gd name="T9" fmla="*/ 1 h 861"/>
                <a:gd name="T10" fmla="*/ 1 w 2130"/>
                <a:gd name="T11" fmla="*/ 0 h 861"/>
                <a:gd name="T12" fmla="*/ 1 w 2130"/>
                <a:gd name="T13" fmla="*/ 1 h 861"/>
                <a:gd name="T14" fmla="*/ 0 w 2130"/>
                <a:gd name="T15" fmla="*/ 1 h 861"/>
                <a:gd name="T16" fmla="*/ 1 w 2130"/>
                <a:gd name="T17" fmla="*/ 1 h 861"/>
                <a:gd name="T18" fmla="*/ 1 w 2130"/>
                <a:gd name="T19" fmla="*/ 1 h 861"/>
                <a:gd name="T20" fmla="*/ 1 w 2130"/>
                <a:gd name="T21" fmla="*/ 1 h 861"/>
                <a:gd name="T22" fmla="*/ 1 w 2130"/>
                <a:gd name="T23" fmla="*/ 1 h 861"/>
                <a:gd name="T24" fmla="*/ 1 w 2130"/>
                <a:gd name="T25" fmla="*/ 1 h 861"/>
                <a:gd name="T26" fmla="*/ 1 w 2130"/>
                <a:gd name="T27" fmla="*/ 1 h 861"/>
                <a:gd name="T28" fmla="*/ 1 w 2130"/>
                <a:gd name="T29" fmla="*/ 1 h 861"/>
                <a:gd name="T30" fmla="*/ 1 w 2130"/>
                <a:gd name="T31" fmla="*/ 1 h 861"/>
                <a:gd name="T32" fmla="*/ 1 w 2130"/>
                <a:gd name="T33" fmla="*/ 1 h 8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0"/>
                <a:gd name="T52" fmla="*/ 0 h 861"/>
                <a:gd name="T53" fmla="*/ 2130 w 2130"/>
                <a:gd name="T54" fmla="*/ 861 h 8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0" h="861">
                  <a:moveTo>
                    <a:pt x="1965" y="286"/>
                  </a:moveTo>
                  <a:lnTo>
                    <a:pt x="1805" y="190"/>
                  </a:lnTo>
                  <a:lnTo>
                    <a:pt x="1764" y="215"/>
                  </a:lnTo>
                  <a:lnTo>
                    <a:pt x="1480" y="95"/>
                  </a:lnTo>
                  <a:lnTo>
                    <a:pt x="1452" y="144"/>
                  </a:lnTo>
                  <a:lnTo>
                    <a:pt x="1074" y="0"/>
                  </a:lnTo>
                  <a:lnTo>
                    <a:pt x="1074" y="95"/>
                  </a:lnTo>
                  <a:lnTo>
                    <a:pt x="0" y="728"/>
                  </a:lnTo>
                  <a:lnTo>
                    <a:pt x="902" y="680"/>
                  </a:lnTo>
                  <a:lnTo>
                    <a:pt x="1024" y="861"/>
                  </a:lnTo>
                  <a:lnTo>
                    <a:pt x="1216" y="766"/>
                  </a:lnTo>
                  <a:lnTo>
                    <a:pt x="1360" y="668"/>
                  </a:lnTo>
                  <a:lnTo>
                    <a:pt x="1693" y="717"/>
                  </a:lnTo>
                  <a:lnTo>
                    <a:pt x="1724" y="766"/>
                  </a:lnTo>
                  <a:lnTo>
                    <a:pt x="1965" y="668"/>
                  </a:lnTo>
                  <a:lnTo>
                    <a:pt x="2130" y="478"/>
                  </a:lnTo>
                  <a:lnTo>
                    <a:pt x="1965" y="286"/>
                  </a:lnTo>
                </a:path>
              </a:pathLst>
            </a:custGeom>
            <a:solidFill>
              <a:srgbClr val="808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grpSp>
        <p:nvGrpSpPr>
          <p:cNvPr id="31807" name="Group 83"/>
          <p:cNvGrpSpPr>
            <a:grpSpLocks/>
          </p:cNvGrpSpPr>
          <p:nvPr/>
        </p:nvGrpSpPr>
        <p:grpSpPr bwMode="auto">
          <a:xfrm>
            <a:off x="1824038" y="1755775"/>
            <a:ext cx="2060575" cy="695325"/>
            <a:chOff x="1083" y="1498"/>
            <a:chExt cx="973" cy="583"/>
          </a:xfrm>
        </p:grpSpPr>
        <p:sp>
          <p:nvSpPr>
            <p:cNvPr id="31856" name="Freeform 84"/>
            <p:cNvSpPr>
              <a:spLocks/>
            </p:cNvSpPr>
            <p:nvPr/>
          </p:nvSpPr>
          <p:spPr bwMode="auto">
            <a:xfrm>
              <a:off x="1083" y="1498"/>
              <a:ext cx="973" cy="583"/>
            </a:xfrm>
            <a:custGeom>
              <a:avLst/>
              <a:gdLst>
                <a:gd name="T0" fmla="*/ 1 w 1945"/>
                <a:gd name="T1" fmla="*/ 1 h 1166"/>
                <a:gd name="T2" fmla="*/ 1 w 1945"/>
                <a:gd name="T3" fmla="*/ 1 h 1166"/>
                <a:gd name="T4" fmla="*/ 1 w 1945"/>
                <a:gd name="T5" fmla="*/ 1 h 1166"/>
                <a:gd name="T6" fmla="*/ 1 w 1945"/>
                <a:gd name="T7" fmla="*/ 1 h 1166"/>
                <a:gd name="T8" fmla="*/ 1 w 1945"/>
                <a:gd name="T9" fmla="*/ 1 h 1166"/>
                <a:gd name="T10" fmla="*/ 1 w 1945"/>
                <a:gd name="T11" fmla="*/ 0 h 1166"/>
                <a:gd name="T12" fmla="*/ 1 w 1945"/>
                <a:gd name="T13" fmla="*/ 1 h 1166"/>
                <a:gd name="T14" fmla="*/ 0 w 1945"/>
                <a:gd name="T15" fmla="*/ 1 h 1166"/>
                <a:gd name="T16" fmla="*/ 1 w 1945"/>
                <a:gd name="T17" fmla="*/ 1 h 1166"/>
                <a:gd name="T18" fmla="*/ 1 w 1945"/>
                <a:gd name="T19" fmla="*/ 1 h 1166"/>
                <a:gd name="T20" fmla="*/ 1 w 1945"/>
                <a:gd name="T21" fmla="*/ 1 h 1166"/>
                <a:gd name="T22" fmla="*/ 1 w 1945"/>
                <a:gd name="T23" fmla="*/ 1 h 1166"/>
                <a:gd name="T24" fmla="*/ 1 w 1945"/>
                <a:gd name="T25" fmla="*/ 1 h 1166"/>
                <a:gd name="T26" fmla="*/ 1 w 1945"/>
                <a:gd name="T27" fmla="*/ 1 h 1166"/>
                <a:gd name="T28" fmla="*/ 1 w 1945"/>
                <a:gd name="T29" fmla="*/ 1 h 1166"/>
                <a:gd name="T30" fmla="*/ 1 w 1945"/>
                <a:gd name="T31" fmla="*/ 1 h 1166"/>
                <a:gd name="T32" fmla="*/ 1 w 1945"/>
                <a:gd name="T33" fmla="*/ 1 h 1166"/>
                <a:gd name="T34" fmla="*/ 1 w 1945"/>
                <a:gd name="T35" fmla="*/ 1 h 11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45"/>
                <a:gd name="T55" fmla="*/ 0 h 1166"/>
                <a:gd name="T56" fmla="*/ 1945 w 1945"/>
                <a:gd name="T57" fmla="*/ 1166 h 11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45" h="1166">
                  <a:moveTo>
                    <a:pt x="1657" y="415"/>
                  </a:moveTo>
                  <a:lnTo>
                    <a:pt x="1456" y="478"/>
                  </a:lnTo>
                  <a:lnTo>
                    <a:pt x="1373" y="320"/>
                  </a:lnTo>
                  <a:lnTo>
                    <a:pt x="1239" y="411"/>
                  </a:lnTo>
                  <a:lnTo>
                    <a:pt x="1067" y="312"/>
                  </a:lnTo>
                  <a:lnTo>
                    <a:pt x="673" y="0"/>
                  </a:lnTo>
                  <a:lnTo>
                    <a:pt x="665" y="355"/>
                  </a:lnTo>
                  <a:lnTo>
                    <a:pt x="0" y="236"/>
                  </a:lnTo>
                  <a:lnTo>
                    <a:pt x="389" y="563"/>
                  </a:lnTo>
                  <a:lnTo>
                    <a:pt x="267" y="731"/>
                  </a:lnTo>
                  <a:lnTo>
                    <a:pt x="650" y="749"/>
                  </a:lnTo>
                  <a:lnTo>
                    <a:pt x="772" y="942"/>
                  </a:lnTo>
                  <a:lnTo>
                    <a:pt x="1241" y="915"/>
                  </a:lnTo>
                  <a:lnTo>
                    <a:pt x="1231" y="1166"/>
                  </a:lnTo>
                  <a:lnTo>
                    <a:pt x="1581" y="1138"/>
                  </a:lnTo>
                  <a:lnTo>
                    <a:pt x="1945" y="945"/>
                  </a:lnTo>
                  <a:lnTo>
                    <a:pt x="1712" y="617"/>
                  </a:lnTo>
                  <a:lnTo>
                    <a:pt x="1657" y="415"/>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57" name="Freeform 85"/>
            <p:cNvSpPr>
              <a:spLocks/>
            </p:cNvSpPr>
            <p:nvPr/>
          </p:nvSpPr>
          <p:spPr bwMode="auto">
            <a:xfrm>
              <a:off x="1083" y="1498"/>
              <a:ext cx="973" cy="583"/>
            </a:xfrm>
            <a:custGeom>
              <a:avLst/>
              <a:gdLst>
                <a:gd name="T0" fmla="*/ 1 w 1945"/>
                <a:gd name="T1" fmla="*/ 1 h 1166"/>
                <a:gd name="T2" fmla="*/ 1 w 1945"/>
                <a:gd name="T3" fmla="*/ 1 h 1166"/>
                <a:gd name="T4" fmla="*/ 1 w 1945"/>
                <a:gd name="T5" fmla="*/ 1 h 1166"/>
                <a:gd name="T6" fmla="*/ 1 w 1945"/>
                <a:gd name="T7" fmla="*/ 1 h 1166"/>
                <a:gd name="T8" fmla="*/ 1 w 1945"/>
                <a:gd name="T9" fmla="*/ 1 h 1166"/>
                <a:gd name="T10" fmla="*/ 1 w 1945"/>
                <a:gd name="T11" fmla="*/ 0 h 1166"/>
                <a:gd name="T12" fmla="*/ 1 w 1945"/>
                <a:gd name="T13" fmla="*/ 1 h 1166"/>
                <a:gd name="T14" fmla="*/ 0 w 1945"/>
                <a:gd name="T15" fmla="*/ 1 h 1166"/>
                <a:gd name="T16" fmla="*/ 1 w 1945"/>
                <a:gd name="T17" fmla="*/ 1 h 1166"/>
                <a:gd name="T18" fmla="*/ 1 w 1945"/>
                <a:gd name="T19" fmla="*/ 1 h 1166"/>
                <a:gd name="T20" fmla="*/ 1 w 1945"/>
                <a:gd name="T21" fmla="*/ 1 h 1166"/>
                <a:gd name="T22" fmla="*/ 1 w 1945"/>
                <a:gd name="T23" fmla="*/ 1 h 1166"/>
                <a:gd name="T24" fmla="*/ 1 w 1945"/>
                <a:gd name="T25" fmla="*/ 1 h 1166"/>
                <a:gd name="T26" fmla="*/ 1 w 1945"/>
                <a:gd name="T27" fmla="*/ 1 h 1166"/>
                <a:gd name="T28" fmla="*/ 1 w 1945"/>
                <a:gd name="T29" fmla="*/ 1 h 1166"/>
                <a:gd name="T30" fmla="*/ 1 w 1945"/>
                <a:gd name="T31" fmla="*/ 1 h 1166"/>
                <a:gd name="T32" fmla="*/ 1 w 1945"/>
                <a:gd name="T33" fmla="*/ 1 h 11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5"/>
                <a:gd name="T52" fmla="*/ 0 h 1166"/>
                <a:gd name="T53" fmla="*/ 1945 w 1945"/>
                <a:gd name="T54" fmla="*/ 1166 h 116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5" h="1166">
                  <a:moveTo>
                    <a:pt x="1657" y="415"/>
                  </a:moveTo>
                  <a:lnTo>
                    <a:pt x="1456" y="478"/>
                  </a:lnTo>
                  <a:lnTo>
                    <a:pt x="1373" y="320"/>
                  </a:lnTo>
                  <a:lnTo>
                    <a:pt x="1239" y="411"/>
                  </a:lnTo>
                  <a:lnTo>
                    <a:pt x="1067" y="312"/>
                  </a:lnTo>
                  <a:lnTo>
                    <a:pt x="673" y="0"/>
                  </a:lnTo>
                  <a:lnTo>
                    <a:pt x="665" y="355"/>
                  </a:lnTo>
                  <a:lnTo>
                    <a:pt x="0" y="236"/>
                  </a:lnTo>
                  <a:lnTo>
                    <a:pt x="389" y="563"/>
                  </a:lnTo>
                  <a:lnTo>
                    <a:pt x="267" y="731"/>
                  </a:lnTo>
                  <a:lnTo>
                    <a:pt x="650" y="749"/>
                  </a:lnTo>
                  <a:lnTo>
                    <a:pt x="772" y="942"/>
                  </a:lnTo>
                  <a:lnTo>
                    <a:pt x="1241" y="915"/>
                  </a:lnTo>
                  <a:lnTo>
                    <a:pt x="1231" y="1166"/>
                  </a:lnTo>
                  <a:lnTo>
                    <a:pt x="1581" y="1138"/>
                  </a:lnTo>
                  <a:lnTo>
                    <a:pt x="1945" y="945"/>
                  </a:lnTo>
                  <a:lnTo>
                    <a:pt x="1712" y="617"/>
                  </a:lnTo>
                </a:path>
              </a:pathLst>
            </a:custGeom>
            <a:solidFill>
              <a:srgbClr val="808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31808" name="Freeform 86"/>
          <p:cNvSpPr>
            <a:spLocks/>
          </p:cNvSpPr>
          <p:nvPr/>
        </p:nvSpPr>
        <p:spPr bwMode="auto">
          <a:xfrm>
            <a:off x="4343400" y="4495800"/>
            <a:ext cx="3151188" cy="296863"/>
          </a:xfrm>
          <a:custGeom>
            <a:avLst/>
            <a:gdLst>
              <a:gd name="T0" fmla="*/ 2147483647 w 2499"/>
              <a:gd name="T1" fmla="*/ 2147483647 h 498"/>
              <a:gd name="T2" fmla="*/ 2147483647 w 2499"/>
              <a:gd name="T3" fmla="*/ 2147483647 h 498"/>
              <a:gd name="T4" fmla="*/ 2147483647 w 2499"/>
              <a:gd name="T5" fmla="*/ 2147483647 h 498"/>
              <a:gd name="T6" fmla="*/ 2147483647 w 2499"/>
              <a:gd name="T7" fmla="*/ 2147483647 h 498"/>
              <a:gd name="T8" fmla="*/ 2147483647 w 2499"/>
              <a:gd name="T9" fmla="*/ 2147483647 h 498"/>
              <a:gd name="T10" fmla="*/ 2147483647 w 2499"/>
              <a:gd name="T11" fmla="*/ 2147483647 h 498"/>
              <a:gd name="T12" fmla="*/ 2147483647 w 2499"/>
              <a:gd name="T13" fmla="*/ 2147483647 h 498"/>
              <a:gd name="T14" fmla="*/ 2147483647 w 2499"/>
              <a:gd name="T15" fmla="*/ 2147483647 h 498"/>
              <a:gd name="T16" fmla="*/ 2147483647 w 2499"/>
              <a:gd name="T17" fmla="*/ 2147483647 h 498"/>
              <a:gd name="T18" fmla="*/ 2147483647 w 2499"/>
              <a:gd name="T19" fmla="*/ 2147483647 h 498"/>
              <a:gd name="T20" fmla="*/ 2147483647 w 2499"/>
              <a:gd name="T21" fmla="*/ 2147483647 h 498"/>
              <a:gd name="T22" fmla="*/ 2147483647 w 2499"/>
              <a:gd name="T23" fmla="*/ 2147483647 h 498"/>
              <a:gd name="T24" fmla="*/ 2147483647 w 2499"/>
              <a:gd name="T25" fmla="*/ 2147483647 h 498"/>
              <a:gd name="T26" fmla="*/ 2147483647 w 2499"/>
              <a:gd name="T27" fmla="*/ 2147483647 h 498"/>
              <a:gd name="T28" fmla="*/ 2147483647 w 2499"/>
              <a:gd name="T29" fmla="*/ 2147483647 h 498"/>
              <a:gd name="T30" fmla="*/ 2147483647 w 2499"/>
              <a:gd name="T31" fmla="*/ 2147483647 h 498"/>
              <a:gd name="T32" fmla="*/ 2147483647 w 2499"/>
              <a:gd name="T33" fmla="*/ 2147483647 h 498"/>
              <a:gd name="T34" fmla="*/ 2147483647 w 2499"/>
              <a:gd name="T35" fmla="*/ 2147483647 h 498"/>
              <a:gd name="T36" fmla="*/ 2147483647 w 2499"/>
              <a:gd name="T37" fmla="*/ 2147483647 h 498"/>
              <a:gd name="T38" fmla="*/ 2147483647 w 2499"/>
              <a:gd name="T39" fmla="*/ 2147483647 h 498"/>
              <a:gd name="T40" fmla="*/ 2147483647 w 2499"/>
              <a:gd name="T41" fmla="*/ 2147483647 h 498"/>
              <a:gd name="T42" fmla="*/ 2147483647 w 2499"/>
              <a:gd name="T43" fmla="*/ 2147483647 h 498"/>
              <a:gd name="T44" fmla="*/ 2147483647 w 2499"/>
              <a:gd name="T45" fmla="*/ 2147483647 h 498"/>
              <a:gd name="T46" fmla="*/ 2147483647 w 2499"/>
              <a:gd name="T47" fmla="*/ 2147483647 h 498"/>
              <a:gd name="T48" fmla="*/ 2147483647 w 2499"/>
              <a:gd name="T49" fmla="*/ 2147483647 h 498"/>
              <a:gd name="T50" fmla="*/ 2147483647 w 2499"/>
              <a:gd name="T51" fmla="*/ 2147483647 h 498"/>
              <a:gd name="T52" fmla="*/ 2147483647 w 2499"/>
              <a:gd name="T53" fmla="*/ 2147483647 h 498"/>
              <a:gd name="T54" fmla="*/ 2147483647 w 2499"/>
              <a:gd name="T55" fmla="*/ 2147483647 h 498"/>
              <a:gd name="T56" fmla="*/ 2147483647 w 2499"/>
              <a:gd name="T57" fmla="*/ 2147483647 h 498"/>
              <a:gd name="T58" fmla="*/ 2147483647 w 2499"/>
              <a:gd name="T59" fmla="*/ 2147483647 h 498"/>
              <a:gd name="T60" fmla="*/ 2147483647 w 2499"/>
              <a:gd name="T61" fmla="*/ 2147483647 h 498"/>
              <a:gd name="T62" fmla="*/ 2147483647 w 2499"/>
              <a:gd name="T63" fmla="*/ 2147483647 h 498"/>
              <a:gd name="T64" fmla="*/ 2147483647 w 2499"/>
              <a:gd name="T65" fmla="*/ 2147483647 h 498"/>
              <a:gd name="T66" fmla="*/ 2147483647 w 2499"/>
              <a:gd name="T67" fmla="*/ 2147483647 h 498"/>
              <a:gd name="T68" fmla="*/ 2147483647 w 2499"/>
              <a:gd name="T69" fmla="*/ 2147483647 h 498"/>
              <a:gd name="T70" fmla="*/ 2147483647 w 2499"/>
              <a:gd name="T71" fmla="*/ 2147483647 h 498"/>
              <a:gd name="T72" fmla="*/ 2147483647 w 2499"/>
              <a:gd name="T73" fmla="*/ 2147483647 h 498"/>
              <a:gd name="T74" fmla="*/ 2147483647 w 2499"/>
              <a:gd name="T75" fmla="*/ 2147483647 h 498"/>
              <a:gd name="T76" fmla="*/ 2147483647 w 2499"/>
              <a:gd name="T77" fmla="*/ 2147483647 h 498"/>
              <a:gd name="T78" fmla="*/ 2147483647 w 2499"/>
              <a:gd name="T79" fmla="*/ 2147483647 h 498"/>
              <a:gd name="T80" fmla="*/ 2147483647 w 2499"/>
              <a:gd name="T81" fmla="*/ 2147483647 h 498"/>
              <a:gd name="T82" fmla="*/ 0 w 2499"/>
              <a:gd name="T83" fmla="*/ 0 h 49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99"/>
              <a:gd name="T127" fmla="*/ 0 h 498"/>
              <a:gd name="T128" fmla="*/ 2499 w 2499"/>
              <a:gd name="T129" fmla="*/ 498 h 49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99" h="498">
                <a:moveTo>
                  <a:pt x="0" y="0"/>
                </a:moveTo>
                <a:lnTo>
                  <a:pt x="54" y="43"/>
                </a:lnTo>
                <a:lnTo>
                  <a:pt x="107" y="63"/>
                </a:lnTo>
                <a:lnTo>
                  <a:pt x="159" y="86"/>
                </a:lnTo>
                <a:lnTo>
                  <a:pt x="210" y="106"/>
                </a:lnTo>
                <a:lnTo>
                  <a:pt x="266" y="129"/>
                </a:lnTo>
                <a:lnTo>
                  <a:pt x="307" y="149"/>
                </a:lnTo>
                <a:lnTo>
                  <a:pt x="370" y="170"/>
                </a:lnTo>
                <a:lnTo>
                  <a:pt x="421" y="168"/>
                </a:lnTo>
                <a:lnTo>
                  <a:pt x="449" y="166"/>
                </a:lnTo>
                <a:lnTo>
                  <a:pt x="527" y="209"/>
                </a:lnTo>
                <a:lnTo>
                  <a:pt x="596" y="207"/>
                </a:lnTo>
                <a:lnTo>
                  <a:pt x="649" y="226"/>
                </a:lnTo>
                <a:lnTo>
                  <a:pt x="699" y="224"/>
                </a:lnTo>
                <a:lnTo>
                  <a:pt x="768" y="222"/>
                </a:lnTo>
                <a:lnTo>
                  <a:pt x="837" y="218"/>
                </a:lnTo>
                <a:lnTo>
                  <a:pt x="916" y="220"/>
                </a:lnTo>
                <a:lnTo>
                  <a:pt x="1032" y="224"/>
                </a:lnTo>
                <a:lnTo>
                  <a:pt x="1063" y="211"/>
                </a:lnTo>
                <a:lnTo>
                  <a:pt x="1121" y="209"/>
                </a:lnTo>
                <a:lnTo>
                  <a:pt x="1181" y="211"/>
                </a:lnTo>
                <a:lnTo>
                  <a:pt x="1226" y="196"/>
                </a:lnTo>
                <a:lnTo>
                  <a:pt x="1286" y="201"/>
                </a:lnTo>
                <a:lnTo>
                  <a:pt x="1329" y="200"/>
                </a:lnTo>
                <a:lnTo>
                  <a:pt x="1448" y="187"/>
                </a:lnTo>
                <a:lnTo>
                  <a:pt x="1501" y="188"/>
                </a:lnTo>
                <a:lnTo>
                  <a:pt x="1562" y="192"/>
                </a:lnTo>
                <a:lnTo>
                  <a:pt x="1615" y="190"/>
                </a:lnTo>
                <a:lnTo>
                  <a:pt x="1667" y="188"/>
                </a:lnTo>
                <a:lnTo>
                  <a:pt x="1811" y="185"/>
                </a:lnTo>
                <a:lnTo>
                  <a:pt x="1938" y="194"/>
                </a:lnTo>
                <a:lnTo>
                  <a:pt x="2076" y="220"/>
                </a:lnTo>
                <a:lnTo>
                  <a:pt x="2183" y="222"/>
                </a:lnTo>
                <a:lnTo>
                  <a:pt x="2258" y="243"/>
                </a:lnTo>
                <a:lnTo>
                  <a:pt x="2308" y="263"/>
                </a:lnTo>
                <a:lnTo>
                  <a:pt x="2344" y="280"/>
                </a:lnTo>
                <a:lnTo>
                  <a:pt x="2394" y="299"/>
                </a:lnTo>
                <a:lnTo>
                  <a:pt x="2446" y="297"/>
                </a:lnTo>
                <a:lnTo>
                  <a:pt x="2499" y="295"/>
                </a:lnTo>
                <a:lnTo>
                  <a:pt x="2446" y="297"/>
                </a:lnTo>
                <a:lnTo>
                  <a:pt x="2396" y="323"/>
                </a:lnTo>
                <a:lnTo>
                  <a:pt x="2345" y="347"/>
                </a:lnTo>
                <a:lnTo>
                  <a:pt x="2293" y="349"/>
                </a:lnTo>
                <a:lnTo>
                  <a:pt x="2243" y="375"/>
                </a:lnTo>
                <a:lnTo>
                  <a:pt x="2190" y="413"/>
                </a:lnTo>
                <a:lnTo>
                  <a:pt x="2147" y="426"/>
                </a:lnTo>
                <a:lnTo>
                  <a:pt x="2091" y="427"/>
                </a:lnTo>
                <a:lnTo>
                  <a:pt x="1977" y="414"/>
                </a:lnTo>
                <a:lnTo>
                  <a:pt x="1914" y="411"/>
                </a:lnTo>
                <a:lnTo>
                  <a:pt x="1871" y="424"/>
                </a:lnTo>
                <a:lnTo>
                  <a:pt x="1787" y="439"/>
                </a:lnTo>
                <a:lnTo>
                  <a:pt x="1714" y="442"/>
                </a:lnTo>
                <a:lnTo>
                  <a:pt x="1661" y="444"/>
                </a:lnTo>
                <a:lnTo>
                  <a:pt x="1615" y="444"/>
                </a:lnTo>
                <a:lnTo>
                  <a:pt x="1546" y="450"/>
                </a:lnTo>
                <a:lnTo>
                  <a:pt x="1482" y="455"/>
                </a:lnTo>
                <a:lnTo>
                  <a:pt x="1405" y="454"/>
                </a:lnTo>
                <a:lnTo>
                  <a:pt x="1349" y="450"/>
                </a:lnTo>
                <a:lnTo>
                  <a:pt x="1278" y="461"/>
                </a:lnTo>
                <a:lnTo>
                  <a:pt x="1155" y="461"/>
                </a:lnTo>
                <a:lnTo>
                  <a:pt x="1088" y="469"/>
                </a:lnTo>
                <a:lnTo>
                  <a:pt x="1035" y="465"/>
                </a:lnTo>
                <a:lnTo>
                  <a:pt x="978" y="469"/>
                </a:lnTo>
                <a:lnTo>
                  <a:pt x="916" y="482"/>
                </a:lnTo>
                <a:lnTo>
                  <a:pt x="856" y="472"/>
                </a:lnTo>
                <a:lnTo>
                  <a:pt x="821" y="480"/>
                </a:lnTo>
                <a:lnTo>
                  <a:pt x="751" y="476"/>
                </a:lnTo>
                <a:lnTo>
                  <a:pt x="710" y="498"/>
                </a:lnTo>
                <a:lnTo>
                  <a:pt x="649" y="491"/>
                </a:lnTo>
                <a:lnTo>
                  <a:pt x="527" y="474"/>
                </a:lnTo>
                <a:lnTo>
                  <a:pt x="475" y="476"/>
                </a:lnTo>
                <a:lnTo>
                  <a:pt x="406" y="478"/>
                </a:lnTo>
                <a:lnTo>
                  <a:pt x="381" y="478"/>
                </a:lnTo>
                <a:lnTo>
                  <a:pt x="335" y="446"/>
                </a:lnTo>
                <a:lnTo>
                  <a:pt x="277" y="424"/>
                </a:lnTo>
                <a:lnTo>
                  <a:pt x="221" y="394"/>
                </a:lnTo>
                <a:lnTo>
                  <a:pt x="191" y="370"/>
                </a:lnTo>
                <a:lnTo>
                  <a:pt x="135" y="338"/>
                </a:lnTo>
                <a:lnTo>
                  <a:pt x="81" y="317"/>
                </a:lnTo>
                <a:lnTo>
                  <a:pt x="26" y="295"/>
                </a:lnTo>
                <a:lnTo>
                  <a:pt x="10" y="230"/>
                </a:lnTo>
                <a:lnTo>
                  <a:pt x="6" y="160"/>
                </a:lnTo>
                <a:lnTo>
                  <a:pt x="4" y="91"/>
                </a:lnTo>
                <a:lnTo>
                  <a:pt x="0"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09" name="Rectangle 87"/>
          <p:cNvSpPr>
            <a:spLocks noChangeArrowheads="1"/>
          </p:cNvSpPr>
          <p:nvPr/>
        </p:nvSpPr>
        <p:spPr bwMode="auto">
          <a:xfrm>
            <a:off x="1854200" y="4289425"/>
            <a:ext cx="18351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10" name="Rectangle 88"/>
          <p:cNvSpPr>
            <a:spLocks noChangeArrowheads="1"/>
          </p:cNvSpPr>
          <p:nvPr/>
        </p:nvSpPr>
        <p:spPr bwMode="auto">
          <a:xfrm>
            <a:off x="2133600" y="4267200"/>
            <a:ext cx="173196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Inadequate training</a:t>
            </a:r>
          </a:p>
        </p:txBody>
      </p:sp>
      <p:grpSp>
        <p:nvGrpSpPr>
          <p:cNvPr id="31811" name="Group 89"/>
          <p:cNvGrpSpPr>
            <a:grpSpLocks/>
          </p:cNvGrpSpPr>
          <p:nvPr/>
        </p:nvGrpSpPr>
        <p:grpSpPr bwMode="auto">
          <a:xfrm>
            <a:off x="4724400" y="1905000"/>
            <a:ext cx="2282825" cy="528638"/>
            <a:chOff x="2401" y="1610"/>
            <a:chExt cx="1079" cy="443"/>
          </a:xfrm>
        </p:grpSpPr>
        <p:sp>
          <p:nvSpPr>
            <p:cNvPr id="31854" name="Freeform 90"/>
            <p:cNvSpPr>
              <a:spLocks/>
            </p:cNvSpPr>
            <p:nvPr/>
          </p:nvSpPr>
          <p:spPr bwMode="auto">
            <a:xfrm>
              <a:off x="2401" y="1610"/>
              <a:ext cx="1079" cy="443"/>
            </a:xfrm>
            <a:custGeom>
              <a:avLst/>
              <a:gdLst>
                <a:gd name="T0" fmla="*/ 1 w 2156"/>
                <a:gd name="T1" fmla="*/ 1 h 886"/>
                <a:gd name="T2" fmla="*/ 1 w 2156"/>
                <a:gd name="T3" fmla="*/ 1 h 886"/>
                <a:gd name="T4" fmla="*/ 1 w 2156"/>
                <a:gd name="T5" fmla="*/ 1 h 886"/>
                <a:gd name="T6" fmla="*/ 1 w 2156"/>
                <a:gd name="T7" fmla="*/ 1 h 886"/>
                <a:gd name="T8" fmla="*/ 1 w 2156"/>
                <a:gd name="T9" fmla="*/ 1 h 886"/>
                <a:gd name="T10" fmla="*/ 1 w 2156"/>
                <a:gd name="T11" fmla="*/ 1 h 886"/>
                <a:gd name="T12" fmla="*/ 1 w 2156"/>
                <a:gd name="T13" fmla="*/ 1 h 886"/>
                <a:gd name="T14" fmla="*/ 1 w 2156"/>
                <a:gd name="T15" fmla="*/ 0 h 886"/>
                <a:gd name="T16" fmla="*/ 1 w 2156"/>
                <a:gd name="T17" fmla="*/ 1 h 886"/>
                <a:gd name="T18" fmla="*/ 1 w 2156"/>
                <a:gd name="T19" fmla="*/ 1 h 886"/>
                <a:gd name="T20" fmla="*/ 1 w 2156"/>
                <a:gd name="T21" fmla="*/ 1 h 886"/>
                <a:gd name="T22" fmla="*/ 1 w 2156"/>
                <a:gd name="T23" fmla="*/ 1 h 886"/>
                <a:gd name="T24" fmla="*/ 1 w 2156"/>
                <a:gd name="T25" fmla="*/ 1 h 886"/>
                <a:gd name="T26" fmla="*/ 1 w 2156"/>
                <a:gd name="T27" fmla="*/ 1 h 886"/>
                <a:gd name="T28" fmla="*/ 1 w 2156"/>
                <a:gd name="T29" fmla="*/ 1 h 886"/>
                <a:gd name="T30" fmla="*/ 1 w 2156"/>
                <a:gd name="T31" fmla="*/ 1 h 886"/>
                <a:gd name="T32" fmla="*/ 1 w 2156"/>
                <a:gd name="T33" fmla="*/ 1 h 886"/>
                <a:gd name="T34" fmla="*/ 0 w 2156"/>
                <a:gd name="T35" fmla="*/ 1 h 886"/>
                <a:gd name="T36" fmla="*/ 1 w 2156"/>
                <a:gd name="T37" fmla="*/ 1 h 8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56"/>
                <a:gd name="T58" fmla="*/ 0 h 886"/>
                <a:gd name="T59" fmla="*/ 2156 w 2156"/>
                <a:gd name="T60" fmla="*/ 886 h 8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56" h="886">
                  <a:moveTo>
                    <a:pt x="136" y="462"/>
                  </a:moveTo>
                  <a:lnTo>
                    <a:pt x="287" y="221"/>
                  </a:lnTo>
                  <a:lnTo>
                    <a:pt x="315" y="307"/>
                  </a:lnTo>
                  <a:lnTo>
                    <a:pt x="321" y="337"/>
                  </a:lnTo>
                  <a:lnTo>
                    <a:pt x="347" y="387"/>
                  </a:lnTo>
                  <a:lnTo>
                    <a:pt x="652" y="92"/>
                  </a:lnTo>
                  <a:lnTo>
                    <a:pt x="678" y="240"/>
                  </a:lnTo>
                  <a:lnTo>
                    <a:pt x="1037" y="0"/>
                  </a:lnTo>
                  <a:lnTo>
                    <a:pt x="1085" y="79"/>
                  </a:lnTo>
                  <a:lnTo>
                    <a:pt x="2156" y="230"/>
                  </a:lnTo>
                  <a:lnTo>
                    <a:pt x="1390" y="508"/>
                  </a:lnTo>
                  <a:lnTo>
                    <a:pt x="1369" y="634"/>
                  </a:lnTo>
                  <a:lnTo>
                    <a:pt x="889" y="650"/>
                  </a:lnTo>
                  <a:lnTo>
                    <a:pt x="947" y="828"/>
                  </a:lnTo>
                  <a:lnTo>
                    <a:pt x="459" y="749"/>
                  </a:lnTo>
                  <a:lnTo>
                    <a:pt x="485" y="886"/>
                  </a:lnTo>
                  <a:lnTo>
                    <a:pt x="207" y="839"/>
                  </a:lnTo>
                  <a:lnTo>
                    <a:pt x="0" y="684"/>
                  </a:lnTo>
                  <a:lnTo>
                    <a:pt x="136" y="462"/>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55" name="Freeform 91"/>
            <p:cNvSpPr>
              <a:spLocks/>
            </p:cNvSpPr>
            <p:nvPr/>
          </p:nvSpPr>
          <p:spPr bwMode="auto">
            <a:xfrm>
              <a:off x="2401" y="1610"/>
              <a:ext cx="1079" cy="443"/>
            </a:xfrm>
            <a:custGeom>
              <a:avLst/>
              <a:gdLst>
                <a:gd name="T0" fmla="*/ 1 w 2156"/>
                <a:gd name="T1" fmla="*/ 1 h 886"/>
                <a:gd name="T2" fmla="*/ 1 w 2156"/>
                <a:gd name="T3" fmla="*/ 1 h 886"/>
                <a:gd name="T4" fmla="*/ 1 w 2156"/>
                <a:gd name="T5" fmla="*/ 1 h 886"/>
                <a:gd name="T6" fmla="*/ 1 w 2156"/>
                <a:gd name="T7" fmla="*/ 1 h 886"/>
                <a:gd name="T8" fmla="*/ 1 w 2156"/>
                <a:gd name="T9" fmla="*/ 1 h 886"/>
                <a:gd name="T10" fmla="*/ 1 w 2156"/>
                <a:gd name="T11" fmla="*/ 1 h 886"/>
                <a:gd name="T12" fmla="*/ 1 w 2156"/>
                <a:gd name="T13" fmla="*/ 1 h 886"/>
                <a:gd name="T14" fmla="*/ 1 w 2156"/>
                <a:gd name="T15" fmla="*/ 0 h 886"/>
                <a:gd name="T16" fmla="*/ 1 w 2156"/>
                <a:gd name="T17" fmla="*/ 1 h 886"/>
                <a:gd name="T18" fmla="*/ 1 w 2156"/>
                <a:gd name="T19" fmla="*/ 1 h 886"/>
                <a:gd name="T20" fmla="*/ 1 w 2156"/>
                <a:gd name="T21" fmla="*/ 1 h 886"/>
                <a:gd name="T22" fmla="*/ 1 w 2156"/>
                <a:gd name="T23" fmla="*/ 1 h 886"/>
                <a:gd name="T24" fmla="*/ 1 w 2156"/>
                <a:gd name="T25" fmla="*/ 1 h 886"/>
                <a:gd name="T26" fmla="*/ 1 w 2156"/>
                <a:gd name="T27" fmla="*/ 1 h 886"/>
                <a:gd name="T28" fmla="*/ 1 w 2156"/>
                <a:gd name="T29" fmla="*/ 1 h 886"/>
                <a:gd name="T30" fmla="*/ 1 w 2156"/>
                <a:gd name="T31" fmla="*/ 1 h 886"/>
                <a:gd name="T32" fmla="*/ 1 w 2156"/>
                <a:gd name="T33" fmla="*/ 1 h 886"/>
                <a:gd name="T34" fmla="*/ 0 w 2156"/>
                <a:gd name="T35" fmla="*/ 1 h 886"/>
                <a:gd name="T36" fmla="*/ 1 w 2156"/>
                <a:gd name="T37" fmla="*/ 1 h 8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56"/>
                <a:gd name="T58" fmla="*/ 0 h 886"/>
                <a:gd name="T59" fmla="*/ 2156 w 2156"/>
                <a:gd name="T60" fmla="*/ 886 h 8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56" h="886">
                  <a:moveTo>
                    <a:pt x="136" y="462"/>
                  </a:moveTo>
                  <a:lnTo>
                    <a:pt x="287" y="221"/>
                  </a:lnTo>
                  <a:lnTo>
                    <a:pt x="315" y="307"/>
                  </a:lnTo>
                  <a:lnTo>
                    <a:pt x="321" y="337"/>
                  </a:lnTo>
                  <a:lnTo>
                    <a:pt x="347" y="387"/>
                  </a:lnTo>
                  <a:lnTo>
                    <a:pt x="652" y="92"/>
                  </a:lnTo>
                  <a:lnTo>
                    <a:pt x="678" y="240"/>
                  </a:lnTo>
                  <a:lnTo>
                    <a:pt x="1037" y="0"/>
                  </a:lnTo>
                  <a:lnTo>
                    <a:pt x="1085" y="79"/>
                  </a:lnTo>
                  <a:lnTo>
                    <a:pt x="2156" y="230"/>
                  </a:lnTo>
                  <a:lnTo>
                    <a:pt x="1390" y="508"/>
                  </a:lnTo>
                  <a:lnTo>
                    <a:pt x="1369" y="634"/>
                  </a:lnTo>
                  <a:lnTo>
                    <a:pt x="889" y="650"/>
                  </a:lnTo>
                  <a:lnTo>
                    <a:pt x="947" y="828"/>
                  </a:lnTo>
                  <a:lnTo>
                    <a:pt x="459" y="749"/>
                  </a:lnTo>
                  <a:lnTo>
                    <a:pt x="485" y="886"/>
                  </a:lnTo>
                  <a:lnTo>
                    <a:pt x="207" y="839"/>
                  </a:lnTo>
                  <a:lnTo>
                    <a:pt x="0" y="684"/>
                  </a:lnTo>
                  <a:lnTo>
                    <a:pt x="136" y="462"/>
                  </a:lnTo>
                </a:path>
              </a:pathLst>
            </a:custGeom>
            <a:solidFill>
              <a:srgbClr val="99CC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31812" name="Rectangle 92"/>
          <p:cNvSpPr>
            <a:spLocks noChangeArrowheads="1"/>
          </p:cNvSpPr>
          <p:nvPr/>
        </p:nvSpPr>
        <p:spPr bwMode="auto">
          <a:xfrm rot="-360000">
            <a:off x="4884738" y="2055813"/>
            <a:ext cx="1438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Create a hazard</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grpSp>
        <p:nvGrpSpPr>
          <p:cNvPr id="31813" name="Group 93"/>
          <p:cNvGrpSpPr>
            <a:grpSpLocks/>
          </p:cNvGrpSpPr>
          <p:nvPr/>
        </p:nvGrpSpPr>
        <p:grpSpPr bwMode="auto">
          <a:xfrm>
            <a:off x="4705350" y="2227263"/>
            <a:ext cx="1982788" cy="508000"/>
            <a:chOff x="2444" y="1894"/>
            <a:chExt cx="937" cy="426"/>
          </a:xfrm>
        </p:grpSpPr>
        <p:sp>
          <p:nvSpPr>
            <p:cNvPr id="31852" name="Freeform 94"/>
            <p:cNvSpPr>
              <a:spLocks/>
            </p:cNvSpPr>
            <p:nvPr/>
          </p:nvSpPr>
          <p:spPr bwMode="auto">
            <a:xfrm>
              <a:off x="2444" y="1894"/>
              <a:ext cx="937" cy="426"/>
            </a:xfrm>
            <a:custGeom>
              <a:avLst/>
              <a:gdLst>
                <a:gd name="T0" fmla="*/ 1 w 1874"/>
                <a:gd name="T1" fmla="*/ 1 h 852"/>
                <a:gd name="T2" fmla="*/ 1 w 1874"/>
                <a:gd name="T3" fmla="*/ 1 h 852"/>
                <a:gd name="T4" fmla="*/ 1 w 1874"/>
                <a:gd name="T5" fmla="*/ 1 h 852"/>
                <a:gd name="T6" fmla="*/ 1 w 1874"/>
                <a:gd name="T7" fmla="*/ 1 h 852"/>
                <a:gd name="T8" fmla="*/ 1 w 1874"/>
                <a:gd name="T9" fmla="*/ 1 h 852"/>
                <a:gd name="T10" fmla="*/ 1 w 1874"/>
                <a:gd name="T11" fmla="*/ 1 h 852"/>
                <a:gd name="T12" fmla="*/ 1 w 1874"/>
                <a:gd name="T13" fmla="*/ 0 h 852"/>
                <a:gd name="T14" fmla="*/ 1 w 1874"/>
                <a:gd name="T15" fmla="*/ 1 h 852"/>
                <a:gd name="T16" fmla="*/ 1 w 1874"/>
                <a:gd name="T17" fmla="*/ 1 h 852"/>
                <a:gd name="T18" fmla="*/ 1 w 1874"/>
                <a:gd name="T19" fmla="*/ 1 h 852"/>
                <a:gd name="T20" fmla="*/ 1 w 1874"/>
                <a:gd name="T21" fmla="*/ 1 h 852"/>
                <a:gd name="T22" fmla="*/ 1 w 1874"/>
                <a:gd name="T23" fmla="*/ 1 h 852"/>
                <a:gd name="T24" fmla="*/ 1 w 1874"/>
                <a:gd name="T25" fmla="*/ 1 h 852"/>
                <a:gd name="T26" fmla="*/ 1 w 1874"/>
                <a:gd name="T27" fmla="*/ 1 h 852"/>
                <a:gd name="T28" fmla="*/ 1 w 1874"/>
                <a:gd name="T29" fmla="*/ 1 h 852"/>
                <a:gd name="T30" fmla="*/ 1 w 1874"/>
                <a:gd name="T31" fmla="*/ 1 h 852"/>
                <a:gd name="T32" fmla="*/ 0 w 1874"/>
                <a:gd name="T33" fmla="*/ 1 h 852"/>
                <a:gd name="T34" fmla="*/ 1 w 1874"/>
                <a:gd name="T35" fmla="*/ 1 h 8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4"/>
                <a:gd name="T55" fmla="*/ 0 h 852"/>
                <a:gd name="T56" fmla="*/ 1874 w 1874"/>
                <a:gd name="T57" fmla="*/ 852 h 8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4" h="852">
                  <a:moveTo>
                    <a:pt x="145" y="394"/>
                  </a:moveTo>
                  <a:lnTo>
                    <a:pt x="299" y="297"/>
                  </a:lnTo>
                  <a:lnTo>
                    <a:pt x="342" y="346"/>
                  </a:lnTo>
                  <a:lnTo>
                    <a:pt x="620" y="43"/>
                  </a:lnTo>
                  <a:lnTo>
                    <a:pt x="661" y="226"/>
                  </a:lnTo>
                  <a:lnTo>
                    <a:pt x="863" y="79"/>
                  </a:lnTo>
                  <a:lnTo>
                    <a:pt x="1003" y="0"/>
                  </a:lnTo>
                  <a:lnTo>
                    <a:pt x="1295" y="185"/>
                  </a:lnTo>
                  <a:lnTo>
                    <a:pt x="1874" y="435"/>
                  </a:lnTo>
                  <a:lnTo>
                    <a:pt x="1111" y="495"/>
                  </a:lnTo>
                  <a:lnTo>
                    <a:pt x="1108" y="738"/>
                  </a:lnTo>
                  <a:lnTo>
                    <a:pt x="790" y="630"/>
                  </a:lnTo>
                  <a:lnTo>
                    <a:pt x="816" y="852"/>
                  </a:lnTo>
                  <a:lnTo>
                    <a:pt x="429" y="730"/>
                  </a:lnTo>
                  <a:lnTo>
                    <a:pt x="416" y="807"/>
                  </a:lnTo>
                  <a:lnTo>
                    <a:pt x="171" y="740"/>
                  </a:lnTo>
                  <a:lnTo>
                    <a:pt x="0" y="579"/>
                  </a:lnTo>
                  <a:lnTo>
                    <a:pt x="145" y="394"/>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53" name="Freeform 95"/>
            <p:cNvSpPr>
              <a:spLocks/>
            </p:cNvSpPr>
            <p:nvPr/>
          </p:nvSpPr>
          <p:spPr bwMode="auto">
            <a:xfrm>
              <a:off x="2444" y="1894"/>
              <a:ext cx="937" cy="426"/>
            </a:xfrm>
            <a:custGeom>
              <a:avLst/>
              <a:gdLst>
                <a:gd name="T0" fmla="*/ 1 w 1874"/>
                <a:gd name="T1" fmla="*/ 1 h 852"/>
                <a:gd name="T2" fmla="*/ 1 w 1874"/>
                <a:gd name="T3" fmla="*/ 1 h 852"/>
                <a:gd name="T4" fmla="*/ 1 w 1874"/>
                <a:gd name="T5" fmla="*/ 1 h 852"/>
                <a:gd name="T6" fmla="*/ 1 w 1874"/>
                <a:gd name="T7" fmla="*/ 1 h 852"/>
                <a:gd name="T8" fmla="*/ 1 w 1874"/>
                <a:gd name="T9" fmla="*/ 1 h 852"/>
                <a:gd name="T10" fmla="*/ 1 w 1874"/>
                <a:gd name="T11" fmla="*/ 1 h 852"/>
                <a:gd name="T12" fmla="*/ 1 w 1874"/>
                <a:gd name="T13" fmla="*/ 0 h 852"/>
                <a:gd name="T14" fmla="*/ 1 w 1874"/>
                <a:gd name="T15" fmla="*/ 1 h 852"/>
                <a:gd name="T16" fmla="*/ 1 w 1874"/>
                <a:gd name="T17" fmla="*/ 1 h 852"/>
                <a:gd name="T18" fmla="*/ 1 w 1874"/>
                <a:gd name="T19" fmla="*/ 1 h 852"/>
                <a:gd name="T20" fmla="*/ 1 w 1874"/>
                <a:gd name="T21" fmla="*/ 1 h 852"/>
                <a:gd name="T22" fmla="*/ 1 w 1874"/>
                <a:gd name="T23" fmla="*/ 1 h 852"/>
                <a:gd name="T24" fmla="*/ 1 w 1874"/>
                <a:gd name="T25" fmla="*/ 1 h 852"/>
                <a:gd name="T26" fmla="*/ 1 w 1874"/>
                <a:gd name="T27" fmla="*/ 1 h 852"/>
                <a:gd name="T28" fmla="*/ 1 w 1874"/>
                <a:gd name="T29" fmla="*/ 1 h 852"/>
                <a:gd name="T30" fmla="*/ 1 w 1874"/>
                <a:gd name="T31" fmla="*/ 1 h 852"/>
                <a:gd name="T32" fmla="*/ 0 w 1874"/>
                <a:gd name="T33" fmla="*/ 1 h 852"/>
                <a:gd name="T34" fmla="*/ 1 w 1874"/>
                <a:gd name="T35" fmla="*/ 1 h 8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74"/>
                <a:gd name="T55" fmla="*/ 0 h 852"/>
                <a:gd name="T56" fmla="*/ 1874 w 1874"/>
                <a:gd name="T57" fmla="*/ 852 h 85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74" h="852">
                  <a:moveTo>
                    <a:pt x="145" y="394"/>
                  </a:moveTo>
                  <a:lnTo>
                    <a:pt x="299" y="297"/>
                  </a:lnTo>
                  <a:lnTo>
                    <a:pt x="342" y="346"/>
                  </a:lnTo>
                  <a:lnTo>
                    <a:pt x="620" y="43"/>
                  </a:lnTo>
                  <a:lnTo>
                    <a:pt x="661" y="226"/>
                  </a:lnTo>
                  <a:lnTo>
                    <a:pt x="863" y="79"/>
                  </a:lnTo>
                  <a:lnTo>
                    <a:pt x="1003" y="0"/>
                  </a:lnTo>
                  <a:lnTo>
                    <a:pt x="1295" y="185"/>
                  </a:lnTo>
                  <a:lnTo>
                    <a:pt x="1874" y="435"/>
                  </a:lnTo>
                  <a:lnTo>
                    <a:pt x="1111" y="495"/>
                  </a:lnTo>
                  <a:lnTo>
                    <a:pt x="1108" y="738"/>
                  </a:lnTo>
                  <a:lnTo>
                    <a:pt x="790" y="630"/>
                  </a:lnTo>
                  <a:lnTo>
                    <a:pt x="816" y="852"/>
                  </a:lnTo>
                  <a:lnTo>
                    <a:pt x="429" y="730"/>
                  </a:lnTo>
                  <a:lnTo>
                    <a:pt x="416" y="807"/>
                  </a:lnTo>
                  <a:lnTo>
                    <a:pt x="171" y="740"/>
                  </a:lnTo>
                  <a:lnTo>
                    <a:pt x="0" y="579"/>
                  </a:lnTo>
                  <a:lnTo>
                    <a:pt x="145" y="394"/>
                  </a:lnTo>
                </a:path>
              </a:pathLst>
            </a:custGeom>
            <a:solidFill>
              <a:srgbClr val="99CC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31814" name="Rectangle 96"/>
          <p:cNvSpPr>
            <a:spLocks noChangeArrowheads="1"/>
          </p:cNvSpPr>
          <p:nvPr/>
        </p:nvSpPr>
        <p:spPr bwMode="auto">
          <a:xfrm>
            <a:off x="4800600" y="3505200"/>
            <a:ext cx="15160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15" name="Rectangle 97"/>
          <p:cNvSpPr>
            <a:spLocks noChangeArrowheads="1"/>
          </p:cNvSpPr>
          <p:nvPr/>
        </p:nvSpPr>
        <p:spPr bwMode="auto">
          <a:xfrm>
            <a:off x="4876800" y="3505200"/>
            <a:ext cx="12747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Fail to enforce</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16" name="Rectangle 98"/>
          <p:cNvSpPr>
            <a:spLocks noChangeArrowheads="1"/>
          </p:cNvSpPr>
          <p:nvPr/>
        </p:nvSpPr>
        <p:spPr bwMode="auto">
          <a:xfrm rot="360000">
            <a:off x="2171700" y="3124200"/>
            <a:ext cx="15652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Untrained worker</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17" name="Rectangle 99"/>
          <p:cNvSpPr>
            <a:spLocks noChangeArrowheads="1"/>
          </p:cNvSpPr>
          <p:nvPr/>
        </p:nvSpPr>
        <p:spPr bwMode="auto">
          <a:xfrm rot="752260">
            <a:off x="2524125" y="2025650"/>
            <a:ext cx="11287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Broken tools</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44106" name="Rectangle 100"/>
          <p:cNvSpPr>
            <a:spLocks noChangeArrowheads="1"/>
          </p:cNvSpPr>
          <p:nvPr/>
        </p:nvSpPr>
        <p:spPr bwMode="auto">
          <a:xfrm rot="21180000">
            <a:off x="4882738" y="2372194"/>
            <a:ext cx="1425817" cy="184666"/>
          </a:xfrm>
          <a:prstGeom prst="rect">
            <a:avLst/>
          </a:prstGeom>
          <a:noFill/>
          <a:ln w="9525">
            <a:noFill/>
            <a:miter lim="800000"/>
            <a:headEnd/>
            <a:tailEnd/>
          </a:ln>
        </p:spPr>
        <p:txBody>
          <a:bodyPr lIns="0" tIns="0" rIns="0" bIns="0">
            <a:spAutoFit/>
            <a:scene3d>
              <a:camera prst="orthographicFront">
                <a:rot lat="21593999" lon="0" rev="0"/>
              </a:camera>
              <a:lightRig rig="threePt" dir="t"/>
            </a:scene3d>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Arial" charset="0"/>
              </a:rPr>
              <a:t>Ignore a hazard</a:t>
            </a:r>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Arial" charset="0"/>
            </a:endParaRPr>
          </a:p>
        </p:txBody>
      </p:sp>
      <p:sp>
        <p:nvSpPr>
          <p:cNvPr id="31819" name="Rectangle 101"/>
          <p:cNvSpPr>
            <a:spLocks noChangeArrowheads="1"/>
          </p:cNvSpPr>
          <p:nvPr/>
        </p:nvSpPr>
        <p:spPr bwMode="auto">
          <a:xfrm>
            <a:off x="2381250" y="3549650"/>
            <a:ext cx="12446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20" name="Rectangle 102"/>
          <p:cNvSpPr>
            <a:spLocks noChangeArrowheads="1"/>
          </p:cNvSpPr>
          <p:nvPr/>
        </p:nvSpPr>
        <p:spPr bwMode="auto">
          <a:xfrm>
            <a:off x="2514600" y="3505200"/>
            <a:ext cx="110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Lack of time</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54349" name="Rectangle 103"/>
          <p:cNvSpPr>
            <a:spLocks noChangeArrowheads="1"/>
          </p:cNvSpPr>
          <p:nvPr/>
        </p:nvSpPr>
        <p:spPr bwMode="auto">
          <a:xfrm>
            <a:off x="4495800" y="4572000"/>
            <a:ext cx="2743200" cy="169277"/>
          </a:xfrm>
          <a:prstGeom prst="rect">
            <a:avLst/>
          </a:prstGeom>
          <a:noFill/>
          <a:ln w="9525">
            <a:noFill/>
            <a:miter lim="800000"/>
            <a:headEnd/>
            <a:tailEnd/>
          </a:ln>
        </p:spPr>
        <p:txBody>
          <a:bodyPr lIns="0" tIns="0" rIns="0" bIns="0">
            <a:spAutoFit/>
            <a:scene3d>
              <a:camera prst="orthographicFront">
                <a:rot lat="1200000" lon="0" rev="0"/>
              </a:camera>
              <a:lightRig rig="threePt" dir="t"/>
            </a:scene3d>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FFFF00"/>
                </a:solidFill>
                <a:effectLst/>
                <a:uLnTx/>
                <a:uFillTx/>
                <a:latin typeface="Verdana" pitchFamily="34" charset="0"/>
                <a:ea typeface="+mn-ea"/>
                <a:cs typeface="Arial" charset="0"/>
              </a:rPr>
              <a:t>Inadequate labeling procedures</a:t>
            </a:r>
          </a:p>
        </p:txBody>
      </p:sp>
      <p:sp>
        <p:nvSpPr>
          <p:cNvPr id="31822" name="Freeform 104"/>
          <p:cNvSpPr>
            <a:spLocks/>
          </p:cNvSpPr>
          <p:nvPr/>
        </p:nvSpPr>
        <p:spPr bwMode="auto">
          <a:xfrm>
            <a:off x="4267200" y="4114800"/>
            <a:ext cx="2668588" cy="341313"/>
          </a:xfrm>
          <a:custGeom>
            <a:avLst/>
            <a:gdLst>
              <a:gd name="T0" fmla="*/ 2147483647 w 2521"/>
              <a:gd name="T1" fmla="*/ 2147483647 h 571"/>
              <a:gd name="T2" fmla="*/ 2147483647 w 2521"/>
              <a:gd name="T3" fmla="*/ 2147483647 h 571"/>
              <a:gd name="T4" fmla="*/ 2147483647 w 2521"/>
              <a:gd name="T5" fmla="*/ 2147483647 h 571"/>
              <a:gd name="T6" fmla="*/ 2147483647 w 2521"/>
              <a:gd name="T7" fmla="*/ 2147483647 h 571"/>
              <a:gd name="T8" fmla="*/ 2147483647 w 2521"/>
              <a:gd name="T9" fmla="*/ 2147483647 h 571"/>
              <a:gd name="T10" fmla="*/ 2147483647 w 2521"/>
              <a:gd name="T11" fmla="*/ 2147483647 h 571"/>
              <a:gd name="T12" fmla="*/ 2147483647 w 2521"/>
              <a:gd name="T13" fmla="*/ 2147483647 h 571"/>
              <a:gd name="T14" fmla="*/ 2147483647 w 2521"/>
              <a:gd name="T15" fmla="*/ 2147483647 h 571"/>
              <a:gd name="T16" fmla="*/ 2147483647 w 2521"/>
              <a:gd name="T17" fmla="*/ 2147483647 h 571"/>
              <a:gd name="T18" fmla="*/ 2147483647 w 2521"/>
              <a:gd name="T19" fmla="*/ 2147483647 h 571"/>
              <a:gd name="T20" fmla="*/ 2147483647 w 2521"/>
              <a:gd name="T21" fmla="*/ 2147483647 h 571"/>
              <a:gd name="T22" fmla="*/ 2147483647 w 2521"/>
              <a:gd name="T23" fmla="*/ 2147483647 h 571"/>
              <a:gd name="T24" fmla="*/ 2147483647 w 2521"/>
              <a:gd name="T25" fmla="*/ 2147483647 h 571"/>
              <a:gd name="T26" fmla="*/ 2147483647 w 2521"/>
              <a:gd name="T27" fmla="*/ 2147483647 h 571"/>
              <a:gd name="T28" fmla="*/ 2147483647 w 2521"/>
              <a:gd name="T29" fmla="*/ 2147483647 h 571"/>
              <a:gd name="T30" fmla="*/ 2147483647 w 2521"/>
              <a:gd name="T31" fmla="*/ 2147483647 h 571"/>
              <a:gd name="T32" fmla="*/ 2147483647 w 2521"/>
              <a:gd name="T33" fmla="*/ 2147483647 h 571"/>
              <a:gd name="T34" fmla="*/ 2147483647 w 2521"/>
              <a:gd name="T35" fmla="*/ 2147483647 h 571"/>
              <a:gd name="T36" fmla="*/ 2147483647 w 2521"/>
              <a:gd name="T37" fmla="*/ 2147483647 h 571"/>
              <a:gd name="T38" fmla="*/ 2147483647 w 2521"/>
              <a:gd name="T39" fmla="*/ 2147483647 h 571"/>
              <a:gd name="T40" fmla="*/ 2147483647 w 2521"/>
              <a:gd name="T41" fmla="*/ 2147483647 h 571"/>
              <a:gd name="T42" fmla="*/ 2147483647 w 2521"/>
              <a:gd name="T43" fmla="*/ 2147483647 h 571"/>
              <a:gd name="T44" fmla="*/ 2147483647 w 2521"/>
              <a:gd name="T45" fmla="*/ 2147483647 h 571"/>
              <a:gd name="T46" fmla="*/ 2147483647 w 2521"/>
              <a:gd name="T47" fmla="*/ 2147483647 h 571"/>
              <a:gd name="T48" fmla="*/ 2147483647 w 2521"/>
              <a:gd name="T49" fmla="*/ 2147483647 h 571"/>
              <a:gd name="T50" fmla="*/ 2147483647 w 2521"/>
              <a:gd name="T51" fmla="*/ 2147483647 h 571"/>
              <a:gd name="T52" fmla="*/ 2147483647 w 2521"/>
              <a:gd name="T53" fmla="*/ 2147483647 h 571"/>
              <a:gd name="T54" fmla="*/ 2147483647 w 2521"/>
              <a:gd name="T55" fmla="*/ 2147483647 h 571"/>
              <a:gd name="T56" fmla="*/ 2147483647 w 2521"/>
              <a:gd name="T57" fmla="*/ 2147483647 h 571"/>
              <a:gd name="T58" fmla="*/ 2147483647 w 2521"/>
              <a:gd name="T59" fmla="*/ 2147483647 h 571"/>
              <a:gd name="T60" fmla="*/ 2147483647 w 2521"/>
              <a:gd name="T61" fmla="*/ 2147483647 h 571"/>
              <a:gd name="T62" fmla="*/ 2147483647 w 2521"/>
              <a:gd name="T63" fmla="*/ 2147483647 h 571"/>
              <a:gd name="T64" fmla="*/ 2147483647 w 2521"/>
              <a:gd name="T65" fmla="*/ 2147483647 h 571"/>
              <a:gd name="T66" fmla="*/ 2147483647 w 2521"/>
              <a:gd name="T67" fmla="*/ 2147483647 h 571"/>
              <a:gd name="T68" fmla="*/ 2147483647 w 2521"/>
              <a:gd name="T69" fmla="*/ 2147483647 h 571"/>
              <a:gd name="T70" fmla="*/ 2147483647 w 2521"/>
              <a:gd name="T71" fmla="*/ 2147483647 h 571"/>
              <a:gd name="T72" fmla="*/ 2147483647 w 2521"/>
              <a:gd name="T73" fmla="*/ 2147483647 h 571"/>
              <a:gd name="T74" fmla="*/ 2147483647 w 2521"/>
              <a:gd name="T75" fmla="*/ 2147483647 h 571"/>
              <a:gd name="T76" fmla="*/ 2147483647 w 2521"/>
              <a:gd name="T77" fmla="*/ 2147483647 h 571"/>
              <a:gd name="T78" fmla="*/ 2147483647 w 2521"/>
              <a:gd name="T79" fmla="*/ 2147483647 h 571"/>
              <a:gd name="T80" fmla="*/ 2147483647 w 2521"/>
              <a:gd name="T81" fmla="*/ 2147483647 h 571"/>
              <a:gd name="T82" fmla="*/ 2147483647 w 2521"/>
              <a:gd name="T83" fmla="*/ 2147483647 h 571"/>
              <a:gd name="T84" fmla="*/ 2147483647 w 2521"/>
              <a:gd name="T85" fmla="*/ 2147483647 h 571"/>
              <a:gd name="T86" fmla="*/ 0 w 2521"/>
              <a:gd name="T87" fmla="*/ 2147483647 h 571"/>
              <a:gd name="T88" fmla="*/ 2147483647 w 2521"/>
              <a:gd name="T89" fmla="*/ 2147483647 h 5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21"/>
              <a:gd name="T136" fmla="*/ 0 h 571"/>
              <a:gd name="T137" fmla="*/ 2521 w 2521"/>
              <a:gd name="T138" fmla="*/ 571 h 5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21" h="571">
                <a:moveTo>
                  <a:pt x="4" y="0"/>
                </a:moveTo>
                <a:lnTo>
                  <a:pt x="54" y="47"/>
                </a:lnTo>
                <a:lnTo>
                  <a:pt x="104" y="69"/>
                </a:lnTo>
                <a:lnTo>
                  <a:pt x="157" y="93"/>
                </a:lnTo>
                <a:lnTo>
                  <a:pt x="207" y="118"/>
                </a:lnTo>
                <a:lnTo>
                  <a:pt x="258" y="140"/>
                </a:lnTo>
                <a:lnTo>
                  <a:pt x="308" y="166"/>
                </a:lnTo>
                <a:lnTo>
                  <a:pt x="359" y="189"/>
                </a:lnTo>
                <a:lnTo>
                  <a:pt x="411" y="189"/>
                </a:lnTo>
                <a:lnTo>
                  <a:pt x="460" y="213"/>
                </a:lnTo>
                <a:lnTo>
                  <a:pt x="512" y="237"/>
                </a:lnTo>
                <a:lnTo>
                  <a:pt x="579" y="239"/>
                </a:lnTo>
                <a:lnTo>
                  <a:pt x="630" y="261"/>
                </a:lnTo>
                <a:lnTo>
                  <a:pt x="682" y="261"/>
                </a:lnTo>
                <a:lnTo>
                  <a:pt x="736" y="291"/>
                </a:lnTo>
                <a:lnTo>
                  <a:pt x="792" y="310"/>
                </a:lnTo>
                <a:lnTo>
                  <a:pt x="872" y="299"/>
                </a:lnTo>
                <a:lnTo>
                  <a:pt x="962" y="301"/>
                </a:lnTo>
                <a:lnTo>
                  <a:pt x="1007" y="293"/>
                </a:lnTo>
                <a:lnTo>
                  <a:pt x="1071" y="303"/>
                </a:lnTo>
                <a:lnTo>
                  <a:pt x="1119" y="303"/>
                </a:lnTo>
                <a:lnTo>
                  <a:pt x="1173" y="303"/>
                </a:lnTo>
                <a:lnTo>
                  <a:pt x="1220" y="310"/>
                </a:lnTo>
                <a:lnTo>
                  <a:pt x="1304" y="310"/>
                </a:lnTo>
                <a:lnTo>
                  <a:pt x="1396" y="312"/>
                </a:lnTo>
                <a:lnTo>
                  <a:pt x="1459" y="321"/>
                </a:lnTo>
                <a:lnTo>
                  <a:pt x="1513" y="319"/>
                </a:lnTo>
                <a:lnTo>
                  <a:pt x="1566" y="323"/>
                </a:lnTo>
                <a:lnTo>
                  <a:pt x="1616" y="319"/>
                </a:lnTo>
                <a:lnTo>
                  <a:pt x="1697" y="334"/>
                </a:lnTo>
                <a:lnTo>
                  <a:pt x="1728" y="338"/>
                </a:lnTo>
                <a:lnTo>
                  <a:pt x="1792" y="334"/>
                </a:lnTo>
                <a:lnTo>
                  <a:pt x="1857" y="334"/>
                </a:lnTo>
                <a:lnTo>
                  <a:pt x="1917" y="334"/>
                </a:lnTo>
                <a:lnTo>
                  <a:pt x="1986" y="325"/>
                </a:lnTo>
                <a:lnTo>
                  <a:pt x="2037" y="347"/>
                </a:lnTo>
                <a:lnTo>
                  <a:pt x="2087" y="347"/>
                </a:lnTo>
                <a:lnTo>
                  <a:pt x="2136" y="362"/>
                </a:lnTo>
                <a:lnTo>
                  <a:pt x="2214" y="368"/>
                </a:lnTo>
                <a:lnTo>
                  <a:pt x="2263" y="387"/>
                </a:lnTo>
                <a:lnTo>
                  <a:pt x="2244" y="394"/>
                </a:lnTo>
                <a:lnTo>
                  <a:pt x="2295" y="396"/>
                </a:lnTo>
                <a:lnTo>
                  <a:pt x="2380" y="396"/>
                </a:lnTo>
                <a:lnTo>
                  <a:pt x="2448" y="398"/>
                </a:lnTo>
                <a:lnTo>
                  <a:pt x="2521" y="450"/>
                </a:lnTo>
                <a:lnTo>
                  <a:pt x="2448" y="489"/>
                </a:lnTo>
                <a:lnTo>
                  <a:pt x="2380" y="487"/>
                </a:lnTo>
                <a:lnTo>
                  <a:pt x="2276" y="506"/>
                </a:lnTo>
                <a:lnTo>
                  <a:pt x="2246" y="508"/>
                </a:lnTo>
                <a:lnTo>
                  <a:pt x="2207" y="525"/>
                </a:lnTo>
                <a:lnTo>
                  <a:pt x="2149" y="536"/>
                </a:lnTo>
                <a:lnTo>
                  <a:pt x="2087" y="545"/>
                </a:lnTo>
                <a:lnTo>
                  <a:pt x="2048" y="545"/>
                </a:lnTo>
                <a:lnTo>
                  <a:pt x="2003" y="545"/>
                </a:lnTo>
                <a:lnTo>
                  <a:pt x="1908" y="543"/>
                </a:lnTo>
                <a:lnTo>
                  <a:pt x="1854" y="529"/>
                </a:lnTo>
                <a:lnTo>
                  <a:pt x="1805" y="553"/>
                </a:lnTo>
                <a:lnTo>
                  <a:pt x="1741" y="557"/>
                </a:lnTo>
                <a:lnTo>
                  <a:pt x="1689" y="557"/>
                </a:lnTo>
                <a:lnTo>
                  <a:pt x="1629" y="571"/>
                </a:lnTo>
                <a:lnTo>
                  <a:pt x="1577" y="571"/>
                </a:lnTo>
                <a:lnTo>
                  <a:pt x="1510" y="571"/>
                </a:lnTo>
                <a:lnTo>
                  <a:pt x="1442" y="570"/>
                </a:lnTo>
                <a:lnTo>
                  <a:pt x="1375" y="570"/>
                </a:lnTo>
                <a:lnTo>
                  <a:pt x="1323" y="568"/>
                </a:lnTo>
                <a:lnTo>
                  <a:pt x="1256" y="568"/>
                </a:lnTo>
                <a:lnTo>
                  <a:pt x="1119" y="566"/>
                </a:lnTo>
                <a:lnTo>
                  <a:pt x="1089" y="560"/>
                </a:lnTo>
                <a:lnTo>
                  <a:pt x="1044" y="560"/>
                </a:lnTo>
                <a:lnTo>
                  <a:pt x="1018" y="558"/>
                </a:lnTo>
                <a:lnTo>
                  <a:pt x="970" y="558"/>
                </a:lnTo>
                <a:lnTo>
                  <a:pt x="906" y="564"/>
                </a:lnTo>
                <a:lnTo>
                  <a:pt x="876" y="551"/>
                </a:lnTo>
                <a:lnTo>
                  <a:pt x="772" y="540"/>
                </a:lnTo>
                <a:lnTo>
                  <a:pt x="725" y="545"/>
                </a:lnTo>
                <a:lnTo>
                  <a:pt x="689" y="532"/>
                </a:lnTo>
                <a:lnTo>
                  <a:pt x="583" y="521"/>
                </a:lnTo>
                <a:lnTo>
                  <a:pt x="517" y="512"/>
                </a:lnTo>
                <a:lnTo>
                  <a:pt x="424" y="489"/>
                </a:lnTo>
                <a:lnTo>
                  <a:pt x="374" y="487"/>
                </a:lnTo>
                <a:lnTo>
                  <a:pt x="321" y="463"/>
                </a:lnTo>
                <a:lnTo>
                  <a:pt x="271" y="418"/>
                </a:lnTo>
                <a:lnTo>
                  <a:pt x="218" y="394"/>
                </a:lnTo>
                <a:lnTo>
                  <a:pt x="172" y="347"/>
                </a:lnTo>
                <a:lnTo>
                  <a:pt x="121" y="347"/>
                </a:lnTo>
                <a:lnTo>
                  <a:pt x="69" y="323"/>
                </a:lnTo>
                <a:lnTo>
                  <a:pt x="19" y="301"/>
                </a:lnTo>
                <a:lnTo>
                  <a:pt x="0" y="232"/>
                </a:lnTo>
                <a:lnTo>
                  <a:pt x="2" y="162"/>
                </a:lnTo>
                <a:lnTo>
                  <a:pt x="2" y="92"/>
                </a:lnTo>
                <a:lnTo>
                  <a:pt x="4" y="0"/>
                </a:lnTo>
                <a:close/>
              </a:path>
            </a:pathLst>
          </a:cu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23" name="Rectangle 105"/>
          <p:cNvSpPr>
            <a:spLocks noChangeArrowheads="1"/>
          </p:cNvSpPr>
          <p:nvPr/>
        </p:nvSpPr>
        <p:spPr bwMode="auto">
          <a:xfrm rot="-60000">
            <a:off x="5168900" y="4276725"/>
            <a:ext cx="12700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Verdana" pitchFamily="34" charset="0"/>
                <a:ea typeface="+mn-ea"/>
                <a:cs typeface="Arial" charset="0"/>
              </a:rPr>
              <a:t>No recognition</a:t>
            </a:r>
          </a:p>
        </p:txBody>
      </p:sp>
      <p:sp>
        <p:nvSpPr>
          <p:cNvPr id="31824" name="Rectangle 106"/>
          <p:cNvSpPr>
            <a:spLocks noChangeArrowheads="1"/>
          </p:cNvSpPr>
          <p:nvPr/>
        </p:nvSpPr>
        <p:spPr bwMode="auto">
          <a:xfrm>
            <a:off x="5257800" y="914400"/>
            <a:ext cx="720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25" name="Rectangle 107"/>
          <p:cNvSpPr>
            <a:spLocks noChangeArrowheads="1"/>
          </p:cNvSpPr>
          <p:nvPr/>
        </p:nvSpPr>
        <p:spPr bwMode="auto">
          <a:xfrm rot="527595">
            <a:off x="5410200" y="914400"/>
            <a:ext cx="446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pitchFamily="34" charset="0"/>
                <a:ea typeface="+mn-ea"/>
                <a:cs typeface="Arial" charset="0"/>
              </a:rPr>
              <a:t>Cuts</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26" name="Rectangle 108"/>
          <p:cNvSpPr>
            <a:spLocks noChangeArrowheads="1"/>
          </p:cNvSpPr>
          <p:nvPr/>
        </p:nvSpPr>
        <p:spPr bwMode="auto">
          <a:xfrm>
            <a:off x="2895600" y="838200"/>
            <a:ext cx="8699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27" name="Rectangle 109"/>
          <p:cNvSpPr>
            <a:spLocks noChangeArrowheads="1"/>
          </p:cNvSpPr>
          <p:nvPr/>
        </p:nvSpPr>
        <p:spPr bwMode="auto">
          <a:xfrm rot="-600000">
            <a:off x="3179763" y="804863"/>
            <a:ext cx="587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Verdana" pitchFamily="34" charset="0"/>
                <a:ea typeface="+mn-ea"/>
                <a:cs typeface="Arial" charset="0"/>
              </a:rPr>
              <a:t>Burns</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28" name="Freeform 110"/>
          <p:cNvSpPr>
            <a:spLocks/>
          </p:cNvSpPr>
          <p:nvPr/>
        </p:nvSpPr>
        <p:spPr bwMode="auto">
          <a:xfrm>
            <a:off x="3840163" y="1285875"/>
            <a:ext cx="412750" cy="1368425"/>
          </a:xfrm>
          <a:custGeom>
            <a:avLst/>
            <a:gdLst>
              <a:gd name="T0" fmla="*/ 2147483647 w 391"/>
              <a:gd name="T1" fmla="*/ 2147483647 h 2297"/>
              <a:gd name="T2" fmla="*/ 2147483647 w 391"/>
              <a:gd name="T3" fmla="*/ 2147483647 h 2297"/>
              <a:gd name="T4" fmla="*/ 2147483647 w 391"/>
              <a:gd name="T5" fmla="*/ 2147483647 h 2297"/>
              <a:gd name="T6" fmla="*/ 2147483647 w 391"/>
              <a:gd name="T7" fmla="*/ 2147483647 h 2297"/>
              <a:gd name="T8" fmla="*/ 2147483647 w 391"/>
              <a:gd name="T9" fmla="*/ 2147483647 h 2297"/>
              <a:gd name="T10" fmla="*/ 2147483647 w 391"/>
              <a:gd name="T11" fmla="*/ 2147483647 h 2297"/>
              <a:gd name="T12" fmla="*/ 2147483647 w 391"/>
              <a:gd name="T13" fmla="*/ 2147483647 h 2297"/>
              <a:gd name="T14" fmla="*/ 2147483647 w 391"/>
              <a:gd name="T15" fmla="*/ 2147483647 h 2297"/>
              <a:gd name="T16" fmla="*/ 2147483647 w 391"/>
              <a:gd name="T17" fmla="*/ 2147483647 h 2297"/>
              <a:gd name="T18" fmla="*/ 2147483647 w 391"/>
              <a:gd name="T19" fmla="*/ 2147483647 h 2297"/>
              <a:gd name="T20" fmla="*/ 2147483647 w 391"/>
              <a:gd name="T21" fmla="*/ 2147483647 h 2297"/>
              <a:gd name="T22" fmla="*/ 2147483647 w 391"/>
              <a:gd name="T23" fmla="*/ 2147483647 h 2297"/>
              <a:gd name="T24" fmla="*/ 2147483647 w 391"/>
              <a:gd name="T25" fmla="*/ 2147483647 h 2297"/>
              <a:gd name="T26" fmla="*/ 2147483647 w 391"/>
              <a:gd name="T27" fmla="*/ 2147483647 h 2297"/>
              <a:gd name="T28" fmla="*/ 2147483647 w 391"/>
              <a:gd name="T29" fmla="*/ 2147483647 h 2297"/>
              <a:gd name="T30" fmla="*/ 2147483647 w 391"/>
              <a:gd name="T31" fmla="*/ 2147483647 h 2297"/>
              <a:gd name="T32" fmla="*/ 2147483647 w 391"/>
              <a:gd name="T33" fmla="*/ 2147483647 h 2297"/>
              <a:gd name="T34" fmla="*/ 2147483647 w 391"/>
              <a:gd name="T35" fmla="*/ 2147483647 h 2297"/>
              <a:gd name="T36" fmla="*/ 2147483647 w 391"/>
              <a:gd name="T37" fmla="*/ 2147483647 h 2297"/>
              <a:gd name="T38" fmla="*/ 2147483647 w 391"/>
              <a:gd name="T39" fmla="*/ 2147483647 h 2297"/>
              <a:gd name="T40" fmla="*/ 2147483647 w 391"/>
              <a:gd name="T41" fmla="*/ 2147483647 h 2297"/>
              <a:gd name="T42" fmla="*/ 2147483647 w 391"/>
              <a:gd name="T43" fmla="*/ 2147483647 h 2297"/>
              <a:gd name="T44" fmla="*/ 2147483647 w 391"/>
              <a:gd name="T45" fmla="*/ 2147483647 h 2297"/>
              <a:gd name="T46" fmla="*/ 2147483647 w 391"/>
              <a:gd name="T47" fmla="*/ 2147483647 h 2297"/>
              <a:gd name="T48" fmla="*/ 2147483647 w 391"/>
              <a:gd name="T49" fmla="*/ 2147483647 h 2297"/>
              <a:gd name="T50" fmla="*/ 2147483647 w 391"/>
              <a:gd name="T51" fmla="*/ 2147483647 h 2297"/>
              <a:gd name="T52" fmla="*/ 0 w 391"/>
              <a:gd name="T53" fmla="*/ 0 h 22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1"/>
              <a:gd name="T82" fmla="*/ 0 h 2297"/>
              <a:gd name="T83" fmla="*/ 391 w 391"/>
              <a:gd name="T84" fmla="*/ 2297 h 229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1" h="2297">
                <a:moveTo>
                  <a:pt x="368" y="2297"/>
                </a:moveTo>
                <a:lnTo>
                  <a:pt x="376" y="2197"/>
                </a:lnTo>
                <a:lnTo>
                  <a:pt x="381" y="2098"/>
                </a:lnTo>
                <a:lnTo>
                  <a:pt x="389" y="1922"/>
                </a:lnTo>
                <a:lnTo>
                  <a:pt x="391" y="1750"/>
                </a:lnTo>
                <a:lnTo>
                  <a:pt x="389" y="1582"/>
                </a:lnTo>
                <a:lnTo>
                  <a:pt x="381" y="1418"/>
                </a:lnTo>
                <a:lnTo>
                  <a:pt x="370" y="1259"/>
                </a:lnTo>
                <a:lnTo>
                  <a:pt x="355" y="1104"/>
                </a:lnTo>
                <a:lnTo>
                  <a:pt x="336" y="957"/>
                </a:lnTo>
                <a:lnTo>
                  <a:pt x="312" y="815"/>
                </a:lnTo>
                <a:lnTo>
                  <a:pt x="299" y="747"/>
                </a:lnTo>
                <a:lnTo>
                  <a:pt x="286" y="680"/>
                </a:lnTo>
                <a:lnTo>
                  <a:pt x="271" y="617"/>
                </a:lnTo>
                <a:lnTo>
                  <a:pt x="256" y="555"/>
                </a:lnTo>
                <a:lnTo>
                  <a:pt x="239" y="495"/>
                </a:lnTo>
                <a:lnTo>
                  <a:pt x="221" y="437"/>
                </a:lnTo>
                <a:lnTo>
                  <a:pt x="202" y="381"/>
                </a:lnTo>
                <a:lnTo>
                  <a:pt x="183" y="329"/>
                </a:lnTo>
                <a:lnTo>
                  <a:pt x="163" y="279"/>
                </a:lnTo>
                <a:lnTo>
                  <a:pt x="142" y="230"/>
                </a:lnTo>
                <a:lnTo>
                  <a:pt x="120" y="185"/>
                </a:lnTo>
                <a:lnTo>
                  <a:pt x="97" y="142"/>
                </a:lnTo>
                <a:lnTo>
                  <a:pt x="75" y="103"/>
                </a:lnTo>
                <a:lnTo>
                  <a:pt x="51" y="66"/>
                </a:lnTo>
                <a:lnTo>
                  <a:pt x="26" y="32"/>
                </a:lnTo>
                <a:lnTo>
                  <a:pt x="0" y="0"/>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29" name="Freeform 111"/>
          <p:cNvSpPr>
            <a:spLocks/>
          </p:cNvSpPr>
          <p:nvPr/>
        </p:nvSpPr>
        <p:spPr bwMode="auto">
          <a:xfrm>
            <a:off x="4224338" y="1439863"/>
            <a:ext cx="849312" cy="1163637"/>
          </a:xfrm>
          <a:custGeom>
            <a:avLst/>
            <a:gdLst>
              <a:gd name="T0" fmla="*/ 2147483647 w 802"/>
              <a:gd name="T1" fmla="*/ 2147483647 h 1955"/>
              <a:gd name="T2" fmla="*/ 2147483647 w 802"/>
              <a:gd name="T3" fmla="*/ 2147483647 h 1955"/>
              <a:gd name="T4" fmla="*/ 2147483647 w 802"/>
              <a:gd name="T5" fmla="*/ 2147483647 h 1955"/>
              <a:gd name="T6" fmla="*/ 0 w 802"/>
              <a:gd name="T7" fmla="*/ 2147483647 h 1955"/>
              <a:gd name="T8" fmla="*/ 2147483647 w 802"/>
              <a:gd name="T9" fmla="*/ 2147483647 h 1955"/>
              <a:gd name="T10" fmla="*/ 2147483647 w 802"/>
              <a:gd name="T11" fmla="*/ 2147483647 h 1955"/>
              <a:gd name="T12" fmla="*/ 2147483647 w 802"/>
              <a:gd name="T13" fmla="*/ 2147483647 h 1955"/>
              <a:gd name="T14" fmla="*/ 2147483647 w 802"/>
              <a:gd name="T15" fmla="*/ 2147483647 h 1955"/>
              <a:gd name="T16" fmla="*/ 2147483647 w 802"/>
              <a:gd name="T17" fmla="*/ 2147483647 h 1955"/>
              <a:gd name="T18" fmla="*/ 2147483647 w 802"/>
              <a:gd name="T19" fmla="*/ 2147483647 h 1955"/>
              <a:gd name="T20" fmla="*/ 2147483647 w 802"/>
              <a:gd name="T21" fmla="*/ 2147483647 h 1955"/>
              <a:gd name="T22" fmla="*/ 2147483647 w 802"/>
              <a:gd name="T23" fmla="*/ 2147483647 h 1955"/>
              <a:gd name="T24" fmla="*/ 2147483647 w 802"/>
              <a:gd name="T25" fmla="*/ 2147483647 h 1955"/>
              <a:gd name="T26" fmla="*/ 2147483647 w 802"/>
              <a:gd name="T27" fmla="*/ 2147483647 h 1955"/>
              <a:gd name="T28" fmla="*/ 2147483647 w 802"/>
              <a:gd name="T29" fmla="*/ 2147483647 h 1955"/>
              <a:gd name="T30" fmla="*/ 2147483647 w 802"/>
              <a:gd name="T31" fmla="*/ 2147483647 h 1955"/>
              <a:gd name="T32" fmla="*/ 2147483647 w 802"/>
              <a:gd name="T33" fmla="*/ 2147483647 h 1955"/>
              <a:gd name="T34" fmla="*/ 2147483647 w 802"/>
              <a:gd name="T35" fmla="*/ 2147483647 h 1955"/>
              <a:gd name="T36" fmla="*/ 2147483647 w 802"/>
              <a:gd name="T37" fmla="*/ 2147483647 h 1955"/>
              <a:gd name="T38" fmla="*/ 2147483647 w 802"/>
              <a:gd name="T39" fmla="*/ 2147483647 h 1955"/>
              <a:gd name="T40" fmla="*/ 2147483647 w 802"/>
              <a:gd name="T41" fmla="*/ 2147483647 h 1955"/>
              <a:gd name="T42" fmla="*/ 2147483647 w 802"/>
              <a:gd name="T43" fmla="*/ 2147483647 h 1955"/>
              <a:gd name="T44" fmla="*/ 2147483647 w 802"/>
              <a:gd name="T45" fmla="*/ 2147483647 h 1955"/>
              <a:gd name="T46" fmla="*/ 2147483647 w 802"/>
              <a:gd name="T47" fmla="*/ 2147483647 h 1955"/>
              <a:gd name="T48" fmla="*/ 2147483647 w 802"/>
              <a:gd name="T49" fmla="*/ 2147483647 h 1955"/>
              <a:gd name="T50" fmla="*/ 2147483647 w 802"/>
              <a:gd name="T51" fmla="*/ 2147483647 h 1955"/>
              <a:gd name="T52" fmla="*/ 2147483647 w 802"/>
              <a:gd name="T53" fmla="*/ 0 h 19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02"/>
              <a:gd name="T82" fmla="*/ 0 h 1955"/>
              <a:gd name="T83" fmla="*/ 802 w 802"/>
              <a:gd name="T84" fmla="*/ 1955 h 19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02" h="1955">
                <a:moveTo>
                  <a:pt x="6" y="1955"/>
                </a:moveTo>
                <a:lnTo>
                  <a:pt x="4" y="1909"/>
                </a:lnTo>
                <a:lnTo>
                  <a:pt x="2" y="1860"/>
                </a:lnTo>
                <a:lnTo>
                  <a:pt x="0" y="1785"/>
                </a:lnTo>
                <a:lnTo>
                  <a:pt x="2" y="1709"/>
                </a:lnTo>
                <a:lnTo>
                  <a:pt x="4" y="1634"/>
                </a:lnTo>
                <a:lnTo>
                  <a:pt x="10" y="1561"/>
                </a:lnTo>
                <a:lnTo>
                  <a:pt x="15" y="1489"/>
                </a:lnTo>
                <a:lnTo>
                  <a:pt x="23" y="1416"/>
                </a:lnTo>
                <a:lnTo>
                  <a:pt x="45" y="1274"/>
                </a:lnTo>
                <a:lnTo>
                  <a:pt x="75" y="1134"/>
                </a:lnTo>
                <a:lnTo>
                  <a:pt x="111" y="999"/>
                </a:lnTo>
                <a:lnTo>
                  <a:pt x="154" y="870"/>
                </a:lnTo>
                <a:lnTo>
                  <a:pt x="204" y="745"/>
                </a:lnTo>
                <a:lnTo>
                  <a:pt x="258" y="626"/>
                </a:lnTo>
                <a:lnTo>
                  <a:pt x="320" y="514"/>
                </a:lnTo>
                <a:lnTo>
                  <a:pt x="387" y="409"/>
                </a:lnTo>
                <a:lnTo>
                  <a:pt x="423" y="359"/>
                </a:lnTo>
                <a:lnTo>
                  <a:pt x="460" y="310"/>
                </a:lnTo>
                <a:lnTo>
                  <a:pt x="499" y="263"/>
                </a:lnTo>
                <a:lnTo>
                  <a:pt x="539" y="220"/>
                </a:lnTo>
                <a:lnTo>
                  <a:pt x="580" y="178"/>
                </a:lnTo>
                <a:lnTo>
                  <a:pt x="621" y="138"/>
                </a:lnTo>
                <a:lnTo>
                  <a:pt x="666" y="99"/>
                </a:lnTo>
                <a:lnTo>
                  <a:pt x="709" y="64"/>
                </a:lnTo>
                <a:lnTo>
                  <a:pt x="755" y="32"/>
                </a:lnTo>
                <a:lnTo>
                  <a:pt x="802" y="0"/>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pic>
        <p:nvPicPr>
          <p:cNvPr id="31830" name="Picture 1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8600" y="457200"/>
            <a:ext cx="1000125"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1831" name="Freeform 113"/>
          <p:cNvSpPr>
            <a:spLocks/>
          </p:cNvSpPr>
          <p:nvPr/>
        </p:nvSpPr>
        <p:spPr bwMode="auto">
          <a:xfrm>
            <a:off x="4198938" y="1012825"/>
            <a:ext cx="201612" cy="3149600"/>
          </a:xfrm>
          <a:custGeom>
            <a:avLst/>
            <a:gdLst>
              <a:gd name="T0" fmla="*/ 2147483647 w 191"/>
              <a:gd name="T1" fmla="*/ 2147483647 h 5289"/>
              <a:gd name="T2" fmla="*/ 2147483647 w 191"/>
              <a:gd name="T3" fmla="*/ 2147483647 h 5289"/>
              <a:gd name="T4" fmla="*/ 2147483647 w 191"/>
              <a:gd name="T5" fmla="*/ 2147483647 h 5289"/>
              <a:gd name="T6" fmla="*/ 0 w 191"/>
              <a:gd name="T7" fmla="*/ 2147483647 h 5289"/>
              <a:gd name="T8" fmla="*/ 0 w 191"/>
              <a:gd name="T9" fmla="*/ 2147483647 h 5289"/>
              <a:gd name="T10" fmla="*/ 2147483647 w 191"/>
              <a:gd name="T11" fmla="*/ 2147483647 h 5289"/>
              <a:gd name="T12" fmla="*/ 2147483647 w 191"/>
              <a:gd name="T13" fmla="*/ 2147483647 h 5289"/>
              <a:gd name="T14" fmla="*/ 2147483647 w 191"/>
              <a:gd name="T15" fmla="*/ 2147483647 h 5289"/>
              <a:gd name="T16" fmla="*/ 2147483647 w 191"/>
              <a:gd name="T17" fmla="*/ 2147483647 h 5289"/>
              <a:gd name="T18" fmla="*/ 2147483647 w 191"/>
              <a:gd name="T19" fmla="*/ 2147483647 h 5289"/>
              <a:gd name="T20" fmla="*/ 2147483647 w 191"/>
              <a:gd name="T21" fmla="*/ 2147483647 h 5289"/>
              <a:gd name="T22" fmla="*/ 2147483647 w 191"/>
              <a:gd name="T23" fmla="*/ 2147483647 h 5289"/>
              <a:gd name="T24" fmla="*/ 2147483647 w 191"/>
              <a:gd name="T25" fmla="*/ 2147483647 h 5289"/>
              <a:gd name="T26" fmla="*/ 2147483647 w 191"/>
              <a:gd name="T27" fmla="*/ 2147483647 h 5289"/>
              <a:gd name="T28" fmla="*/ 2147483647 w 191"/>
              <a:gd name="T29" fmla="*/ 2147483647 h 5289"/>
              <a:gd name="T30" fmla="*/ 2147483647 w 191"/>
              <a:gd name="T31" fmla="*/ 2147483647 h 5289"/>
              <a:gd name="T32" fmla="*/ 2147483647 w 191"/>
              <a:gd name="T33" fmla="*/ 2147483647 h 5289"/>
              <a:gd name="T34" fmla="*/ 2147483647 w 191"/>
              <a:gd name="T35" fmla="*/ 2147483647 h 5289"/>
              <a:gd name="T36" fmla="*/ 2147483647 w 191"/>
              <a:gd name="T37" fmla="*/ 2147483647 h 5289"/>
              <a:gd name="T38" fmla="*/ 2147483647 w 191"/>
              <a:gd name="T39" fmla="*/ 2147483647 h 5289"/>
              <a:gd name="T40" fmla="*/ 2147483647 w 191"/>
              <a:gd name="T41" fmla="*/ 2147483647 h 5289"/>
              <a:gd name="T42" fmla="*/ 2147483647 w 191"/>
              <a:gd name="T43" fmla="*/ 2147483647 h 5289"/>
              <a:gd name="T44" fmla="*/ 2147483647 w 191"/>
              <a:gd name="T45" fmla="*/ 2147483647 h 5289"/>
              <a:gd name="T46" fmla="*/ 2147483647 w 191"/>
              <a:gd name="T47" fmla="*/ 2147483647 h 5289"/>
              <a:gd name="T48" fmla="*/ 2147483647 w 191"/>
              <a:gd name="T49" fmla="*/ 2147483647 h 5289"/>
              <a:gd name="T50" fmla="*/ 2147483647 w 191"/>
              <a:gd name="T51" fmla="*/ 2147483647 h 5289"/>
              <a:gd name="T52" fmla="*/ 2147483647 w 191"/>
              <a:gd name="T53" fmla="*/ 2147483647 h 5289"/>
              <a:gd name="T54" fmla="*/ 2147483647 w 191"/>
              <a:gd name="T55" fmla="*/ 2147483647 h 5289"/>
              <a:gd name="T56" fmla="*/ 2147483647 w 191"/>
              <a:gd name="T57" fmla="*/ 2147483647 h 5289"/>
              <a:gd name="T58" fmla="*/ 2147483647 w 191"/>
              <a:gd name="T59" fmla="*/ 2147483647 h 5289"/>
              <a:gd name="T60" fmla="*/ 2147483647 w 191"/>
              <a:gd name="T61" fmla="*/ 2147483647 h 5289"/>
              <a:gd name="T62" fmla="*/ 2147483647 w 191"/>
              <a:gd name="T63" fmla="*/ 2147483647 h 5289"/>
              <a:gd name="T64" fmla="*/ 2147483647 w 191"/>
              <a:gd name="T65" fmla="*/ 2147483647 h 5289"/>
              <a:gd name="T66" fmla="*/ 2147483647 w 191"/>
              <a:gd name="T67" fmla="*/ 0 h 5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1"/>
              <a:gd name="T103" fmla="*/ 0 h 5289"/>
              <a:gd name="T104" fmla="*/ 191 w 191"/>
              <a:gd name="T105" fmla="*/ 5289 h 52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1" h="5289">
                <a:moveTo>
                  <a:pt x="10" y="5289"/>
                </a:moveTo>
                <a:lnTo>
                  <a:pt x="6" y="5011"/>
                </a:lnTo>
                <a:lnTo>
                  <a:pt x="2" y="4729"/>
                </a:lnTo>
                <a:lnTo>
                  <a:pt x="0" y="4445"/>
                </a:lnTo>
                <a:lnTo>
                  <a:pt x="0" y="4159"/>
                </a:lnTo>
                <a:lnTo>
                  <a:pt x="2" y="3828"/>
                </a:lnTo>
                <a:lnTo>
                  <a:pt x="4" y="3503"/>
                </a:lnTo>
                <a:lnTo>
                  <a:pt x="8" y="3182"/>
                </a:lnTo>
                <a:lnTo>
                  <a:pt x="11" y="3025"/>
                </a:lnTo>
                <a:lnTo>
                  <a:pt x="13" y="2870"/>
                </a:lnTo>
                <a:lnTo>
                  <a:pt x="17" y="2715"/>
                </a:lnTo>
                <a:lnTo>
                  <a:pt x="21" y="2564"/>
                </a:lnTo>
                <a:lnTo>
                  <a:pt x="26" y="2415"/>
                </a:lnTo>
                <a:lnTo>
                  <a:pt x="30" y="2267"/>
                </a:lnTo>
                <a:lnTo>
                  <a:pt x="36" y="2121"/>
                </a:lnTo>
                <a:lnTo>
                  <a:pt x="41" y="1979"/>
                </a:lnTo>
                <a:lnTo>
                  <a:pt x="47" y="1839"/>
                </a:lnTo>
                <a:lnTo>
                  <a:pt x="52" y="1703"/>
                </a:lnTo>
                <a:lnTo>
                  <a:pt x="58" y="1570"/>
                </a:lnTo>
                <a:lnTo>
                  <a:pt x="66" y="1438"/>
                </a:lnTo>
                <a:lnTo>
                  <a:pt x="73" y="1311"/>
                </a:lnTo>
                <a:lnTo>
                  <a:pt x="81" y="1188"/>
                </a:lnTo>
                <a:lnTo>
                  <a:pt x="88" y="1066"/>
                </a:lnTo>
                <a:lnTo>
                  <a:pt x="95" y="949"/>
                </a:lnTo>
                <a:lnTo>
                  <a:pt x="103" y="835"/>
                </a:lnTo>
                <a:lnTo>
                  <a:pt x="112" y="724"/>
                </a:lnTo>
                <a:lnTo>
                  <a:pt x="122" y="620"/>
                </a:lnTo>
                <a:lnTo>
                  <a:pt x="131" y="517"/>
                </a:lnTo>
                <a:lnTo>
                  <a:pt x="140" y="420"/>
                </a:lnTo>
                <a:lnTo>
                  <a:pt x="150" y="327"/>
                </a:lnTo>
                <a:lnTo>
                  <a:pt x="159" y="239"/>
                </a:lnTo>
                <a:lnTo>
                  <a:pt x="170" y="155"/>
                </a:lnTo>
                <a:lnTo>
                  <a:pt x="180" y="75"/>
                </a:lnTo>
                <a:lnTo>
                  <a:pt x="191" y="0"/>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32" name="Rectangle 114"/>
          <p:cNvSpPr>
            <a:spLocks noChangeArrowheads="1"/>
          </p:cNvSpPr>
          <p:nvPr/>
        </p:nvSpPr>
        <p:spPr bwMode="auto">
          <a:xfrm>
            <a:off x="4230688" y="474663"/>
            <a:ext cx="9810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33" name="Rectangle 115"/>
          <p:cNvSpPr>
            <a:spLocks noChangeArrowheads="1"/>
          </p:cNvSpPr>
          <p:nvPr/>
        </p:nvSpPr>
        <p:spPr bwMode="auto">
          <a:xfrm rot="180000">
            <a:off x="4268788" y="541338"/>
            <a:ext cx="6635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Verdana" pitchFamily="34" charset="0"/>
                <a:ea typeface="+mn-ea"/>
                <a:cs typeface="Arial" charset="0"/>
              </a:rPr>
              <a:t>Strains</a:t>
            </a:r>
            <a:endParaRPr kumimoji="0" lang="en-US" sz="13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34" name="Freeform 116"/>
          <p:cNvSpPr>
            <a:spLocks/>
          </p:cNvSpPr>
          <p:nvPr/>
        </p:nvSpPr>
        <p:spPr bwMode="auto">
          <a:xfrm>
            <a:off x="3360738" y="2641600"/>
            <a:ext cx="811212" cy="222250"/>
          </a:xfrm>
          <a:custGeom>
            <a:avLst/>
            <a:gdLst>
              <a:gd name="T0" fmla="*/ 0 w 766"/>
              <a:gd name="T1" fmla="*/ 2147483647 h 375"/>
              <a:gd name="T2" fmla="*/ 2147483647 w 766"/>
              <a:gd name="T3" fmla="*/ 2147483647 h 375"/>
              <a:gd name="T4" fmla="*/ 2147483647 w 766"/>
              <a:gd name="T5" fmla="*/ 0 h 375"/>
              <a:gd name="T6" fmla="*/ 2147483647 w 766"/>
              <a:gd name="T7" fmla="*/ 2147483647 h 375"/>
              <a:gd name="T8" fmla="*/ 2147483647 w 766"/>
              <a:gd name="T9" fmla="*/ 2147483647 h 375"/>
              <a:gd name="T10" fmla="*/ 2147483647 w 766"/>
              <a:gd name="T11" fmla="*/ 2147483647 h 375"/>
              <a:gd name="T12" fmla="*/ 2147483647 w 766"/>
              <a:gd name="T13" fmla="*/ 2147483647 h 375"/>
              <a:gd name="T14" fmla="*/ 2147483647 w 766"/>
              <a:gd name="T15" fmla="*/ 2147483647 h 375"/>
              <a:gd name="T16" fmla="*/ 2147483647 w 766"/>
              <a:gd name="T17" fmla="*/ 2147483647 h 375"/>
              <a:gd name="T18" fmla="*/ 2147483647 w 766"/>
              <a:gd name="T19" fmla="*/ 2147483647 h 375"/>
              <a:gd name="T20" fmla="*/ 2147483647 w 766"/>
              <a:gd name="T21" fmla="*/ 2147483647 h 375"/>
              <a:gd name="T22" fmla="*/ 2147483647 w 766"/>
              <a:gd name="T23" fmla="*/ 2147483647 h 375"/>
              <a:gd name="T24" fmla="*/ 2147483647 w 766"/>
              <a:gd name="T25" fmla="*/ 2147483647 h 375"/>
              <a:gd name="T26" fmla="*/ 2147483647 w 766"/>
              <a:gd name="T27" fmla="*/ 2147483647 h 375"/>
              <a:gd name="T28" fmla="*/ 2147483647 w 766"/>
              <a:gd name="T29" fmla="*/ 2147483647 h 375"/>
              <a:gd name="T30" fmla="*/ 2147483647 w 766"/>
              <a:gd name="T31" fmla="*/ 2147483647 h 375"/>
              <a:gd name="T32" fmla="*/ 2147483647 w 766"/>
              <a:gd name="T33" fmla="*/ 2147483647 h 375"/>
              <a:gd name="T34" fmla="*/ 2147483647 w 766"/>
              <a:gd name="T35" fmla="*/ 2147483647 h 375"/>
              <a:gd name="T36" fmla="*/ 2147483647 w 766"/>
              <a:gd name="T37" fmla="*/ 2147483647 h 37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6"/>
              <a:gd name="T58" fmla="*/ 0 h 375"/>
              <a:gd name="T59" fmla="*/ 766 w 766"/>
              <a:gd name="T60" fmla="*/ 375 h 37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6" h="375">
                <a:moveTo>
                  <a:pt x="0" y="11"/>
                </a:moveTo>
                <a:lnTo>
                  <a:pt x="75" y="4"/>
                </a:lnTo>
                <a:lnTo>
                  <a:pt x="151" y="0"/>
                </a:lnTo>
                <a:lnTo>
                  <a:pt x="211" y="2"/>
                </a:lnTo>
                <a:lnTo>
                  <a:pt x="271" y="8"/>
                </a:lnTo>
                <a:lnTo>
                  <a:pt x="327" y="17"/>
                </a:lnTo>
                <a:lnTo>
                  <a:pt x="381" y="30"/>
                </a:lnTo>
                <a:lnTo>
                  <a:pt x="433" y="45"/>
                </a:lnTo>
                <a:lnTo>
                  <a:pt x="484" y="64"/>
                </a:lnTo>
                <a:lnTo>
                  <a:pt x="531" y="84"/>
                </a:lnTo>
                <a:lnTo>
                  <a:pt x="574" y="108"/>
                </a:lnTo>
                <a:lnTo>
                  <a:pt x="613" y="135"/>
                </a:lnTo>
                <a:lnTo>
                  <a:pt x="648" y="164"/>
                </a:lnTo>
                <a:lnTo>
                  <a:pt x="680" y="194"/>
                </a:lnTo>
                <a:lnTo>
                  <a:pt x="706" y="228"/>
                </a:lnTo>
                <a:lnTo>
                  <a:pt x="729" y="263"/>
                </a:lnTo>
                <a:lnTo>
                  <a:pt x="747" y="299"/>
                </a:lnTo>
                <a:lnTo>
                  <a:pt x="759" y="336"/>
                </a:lnTo>
                <a:lnTo>
                  <a:pt x="766" y="375"/>
                </a:lnTo>
              </a:path>
            </a:pathLst>
          </a:custGeom>
          <a:noFill/>
          <a:ln w="119063">
            <a:solidFill>
              <a:srgbClr val="91919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nvGrpSpPr>
          <p:cNvPr id="31835" name="Group 117"/>
          <p:cNvGrpSpPr>
            <a:grpSpLocks/>
          </p:cNvGrpSpPr>
          <p:nvPr/>
        </p:nvGrpSpPr>
        <p:grpSpPr bwMode="auto">
          <a:xfrm>
            <a:off x="1600200" y="2209800"/>
            <a:ext cx="2205038" cy="509588"/>
            <a:chOff x="1000" y="1951"/>
            <a:chExt cx="1042" cy="428"/>
          </a:xfrm>
        </p:grpSpPr>
        <p:sp>
          <p:nvSpPr>
            <p:cNvPr id="31850" name="Freeform 118"/>
            <p:cNvSpPr>
              <a:spLocks/>
            </p:cNvSpPr>
            <p:nvPr/>
          </p:nvSpPr>
          <p:spPr bwMode="auto">
            <a:xfrm>
              <a:off x="1000" y="1951"/>
              <a:ext cx="1042" cy="428"/>
            </a:xfrm>
            <a:custGeom>
              <a:avLst/>
              <a:gdLst>
                <a:gd name="T0" fmla="*/ 1 w 2083"/>
                <a:gd name="T1" fmla="*/ 1 h 855"/>
                <a:gd name="T2" fmla="*/ 1 w 2083"/>
                <a:gd name="T3" fmla="*/ 1 h 855"/>
                <a:gd name="T4" fmla="*/ 1 w 2083"/>
                <a:gd name="T5" fmla="*/ 1 h 855"/>
                <a:gd name="T6" fmla="*/ 1 w 2083"/>
                <a:gd name="T7" fmla="*/ 1 h 855"/>
                <a:gd name="T8" fmla="*/ 1 w 2083"/>
                <a:gd name="T9" fmla="*/ 1 h 855"/>
                <a:gd name="T10" fmla="*/ 1 w 2083"/>
                <a:gd name="T11" fmla="*/ 0 h 855"/>
                <a:gd name="T12" fmla="*/ 1 w 2083"/>
                <a:gd name="T13" fmla="*/ 1 h 855"/>
                <a:gd name="T14" fmla="*/ 0 w 2083"/>
                <a:gd name="T15" fmla="*/ 1 h 855"/>
                <a:gd name="T16" fmla="*/ 1 w 2083"/>
                <a:gd name="T17" fmla="*/ 1 h 855"/>
                <a:gd name="T18" fmla="*/ 1 w 2083"/>
                <a:gd name="T19" fmla="*/ 1 h 855"/>
                <a:gd name="T20" fmla="*/ 1 w 2083"/>
                <a:gd name="T21" fmla="*/ 1 h 855"/>
                <a:gd name="T22" fmla="*/ 1 w 2083"/>
                <a:gd name="T23" fmla="*/ 1 h 855"/>
                <a:gd name="T24" fmla="*/ 1 w 2083"/>
                <a:gd name="T25" fmla="*/ 1 h 855"/>
                <a:gd name="T26" fmla="*/ 1 w 2083"/>
                <a:gd name="T27" fmla="*/ 1 h 855"/>
                <a:gd name="T28" fmla="*/ 1 w 2083"/>
                <a:gd name="T29" fmla="*/ 1 h 855"/>
                <a:gd name="T30" fmla="*/ 1 w 2083"/>
                <a:gd name="T31" fmla="*/ 1 h 855"/>
                <a:gd name="T32" fmla="*/ 1 w 2083"/>
                <a:gd name="T33" fmla="*/ 1 h 8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3"/>
                <a:gd name="T52" fmla="*/ 0 h 855"/>
                <a:gd name="T53" fmla="*/ 2083 w 2083"/>
                <a:gd name="T54" fmla="*/ 855 h 8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3" h="855">
                  <a:moveTo>
                    <a:pt x="1930" y="418"/>
                  </a:moveTo>
                  <a:lnTo>
                    <a:pt x="1765" y="301"/>
                  </a:lnTo>
                  <a:lnTo>
                    <a:pt x="1724" y="353"/>
                  </a:lnTo>
                  <a:lnTo>
                    <a:pt x="1424" y="155"/>
                  </a:lnTo>
                  <a:lnTo>
                    <a:pt x="1407" y="202"/>
                  </a:lnTo>
                  <a:lnTo>
                    <a:pt x="996" y="0"/>
                  </a:lnTo>
                  <a:lnTo>
                    <a:pt x="983" y="95"/>
                  </a:lnTo>
                  <a:lnTo>
                    <a:pt x="0" y="239"/>
                  </a:lnTo>
                  <a:lnTo>
                    <a:pt x="712" y="577"/>
                  </a:lnTo>
                  <a:lnTo>
                    <a:pt x="725" y="641"/>
                  </a:lnTo>
                  <a:lnTo>
                    <a:pt x="1179" y="630"/>
                  </a:lnTo>
                  <a:lnTo>
                    <a:pt x="1168" y="700"/>
                  </a:lnTo>
                  <a:lnTo>
                    <a:pt x="1612" y="762"/>
                  </a:lnTo>
                  <a:lnTo>
                    <a:pt x="1599" y="855"/>
                  </a:lnTo>
                  <a:lnTo>
                    <a:pt x="1878" y="798"/>
                  </a:lnTo>
                  <a:lnTo>
                    <a:pt x="2083" y="633"/>
                  </a:lnTo>
                  <a:lnTo>
                    <a:pt x="1930" y="418"/>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
          <p:nvSpPr>
            <p:cNvPr id="31851" name="Freeform 119"/>
            <p:cNvSpPr>
              <a:spLocks/>
            </p:cNvSpPr>
            <p:nvPr/>
          </p:nvSpPr>
          <p:spPr bwMode="auto">
            <a:xfrm>
              <a:off x="1000" y="1951"/>
              <a:ext cx="1042" cy="428"/>
            </a:xfrm>
            <a:custGeom>
              <a:avLst/>
              <a:gdLst>
                <a:gd name="T0" fmla="*/ 1 w 2083"/>
                <a:gd name="T1" fmla="*/ 1 h 855"/>
                <a:gd name="T2" fmla="*/ 1 w 2083"/>
                <a:gd name="T3" fmla="*/ 1 h 855"/>
                <a:gd name="T4" fmla="*/ 1 w 2083"/>
                <a:gd name="T5" fmla="*/ 1 h 855"/>
                <a:gd name="T6" fmla="*/ 1 w 2083"/>
                <a:gd name="T7" fmla="*/ 1 h 855"/>
                <a:gd name="T8" fmla="*/ 1 w 2083"/>
                <a:gd name="T9" fmla="*/ 1 h 855"/>
                <a:gd name="T10" fmla="*/ 1 w 2083"/>
                <a:gd name="T11" fmla="*/ 0 h 855"/>
                <a:gd name="T12" fmla="*/ 1 w 2083"/>
                <a:gd name="T13" fmla="*/ 1 h 855"/>
                <a:gd name="T14" fmla="*/ 0 w 2083"/>
                <a:gd name="T15" fmla="*/ 1 h 855"/>
                <a:gd name="T16" fmla="*/ 1 w 2083"/>
                <a:gd name="T17" fmla="*/ 1 h 855"/>
                <a:gd name="T18" fmla="*/ 1 w 2083"/>
                <a:gd name="T19" fmla="*/ 1 h 855"/>
                <a:gd name="T20" fmla="*/ 1 w 2083"/>
                <a:gd name="T21" fmla="*/ 1 h 855"/>
                <a:gd name="T22" fmla="*/ 1 w 2083"/>
                <a:gd name="T23" fmla="*/ 1 h 855"/>
                <a:gd name="T24" fmla="*/ 1 w 2083"/>
                <a:gd name="T25" fmla="*/ 1 h 855"/>
                <a:gd name="T26" fmla="*/ 1 w 2083"/>
                <a:gd name="T27" fmla="*/ 1 h 855"/>
                <a:gd name="T28" fmla="*/ 1 w 2083"/>
                <a:gd name="T29" fmla="*/ 1 h 855"/>
                <a:gd name="T30" fmla="*/ 1 w 2083"/>
                <a:gd name="T31" fmla="*/ 1 h 855"/>
                <a:gd name="T32" fmla="*/ 1 w 2083"/>
                <a:gd name="T33" fmla="*/ 1 h 8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3"/>
                <a:gd name="T52" fmla="*/ 0 h 855"/>
                <a:gd name="T53" fmla="*/ 2083 w 2083"/>
                <a:gd name="T54" fmla="*/ 855 h 8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3" h="855">
                  <a:moveTo>
                    <a:pt x="1930" y="418"/>
                  </a:moveTo>
                  <a:lnTo>
                    <a:pt x="1765" y="301"/>
                  </a:lnTo>
                  <a:lnTo>
                    <a:pt x="1724" y="353"/>
                  </a:lnTo>
                  <a:lnTo>
                    <a:pt x="1424" y="155"/>
                  </a:lnTo>
                  <a:lnTo>
                    <a:pt x="1407" y="202"/>
                  </a:lnTo>
                  <a:lnTo>
                    <a:pt x="996" y="0"/>
                  </a:lnTo>
                  <a:lnTo>
                    <a:pt x="983" y="95"/>
                  </a:lnTo>
                  <a:lnTo>
                    <a:pt x="0" y="239"/>
                  </a:lnTo>
                  <a:lnTo>
                    <a:pt x="712" y="577"/>
                  </a:lnTo>
                  <a:lnTo>
                    <a:pt x="725" y="641"/>
                  </a:lnTo>
                  <a:lnTo>
                    <a:pt x="1179" y="630"/>
                  </a:lnTo>
                  <a:lnTo>
                    <a:pt x="1168" y="700"/>
                  </a:lnTo>
                  <a:lnTo>
                    <a:pt x="1612" y="762"/>
                  </a:lnTo>
                  <a:lnTo>
                    <a:pt x="1599" y="855"/>
                  </a:lnTo>
                  <a:lnTo>
                    <a:pt x="1878" y="798"/>
                  </a:lnTo>
                  <a:lnTo>
                    <a:pt x="2083" y="633"/>
                  </a:lnTo>
                  <a:lnTo>
                    <a:pt x="1930" y="418"/>
                  </a:lnTo>
                </a:path>
              </a:pathLst>
            </a:custGeom>
            <a:solidFill>
              <a:srgbClr val="808000"/>
            </a:solidFill>
            <a:ln w="317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grpSp>
      <p:sp>
        <p:nvSpPr>
          <p:cNvPr id="31836" name="Rectangle 120"/>
          <p:cNvSpPr>
            <a:spLocks noChangeArrowheads="1"/>
          </p:cNvSpPr>
          <p:nvPr/>
        </p:nvSpPr>
        <p:spPr bwMode="auto">
          <a:xfrm rot="540000">
            <a:off x="2278063" y="2378075"/>
            <a:ext cx="1238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Arial" charset="0"/>
              </a:rPr>
              <a:t>Chemical spill</a:t>
            </a:r>
            <a:endParaRPr kumimoji="0" lang="en-US" sz="1400" b="0" i="0" u="none" strike="noStrike" kern="1200" cap="none" spc="0" normalizeH="0" baseline="0" noProof="0">
              <a:ln>
                <a:noFill/>
              </a:ln>
              <a:solidFill>
                <a:prstClr val="black"/>
              </a:solidFill>
              <a:effectLst/>
              <a:uLnTx/>
              <a:uFillTx/>
              <a:latin typeface="Verdana" pitchFamily="34" charset="0"/>
              <a:ea typeface="+mn-ea"/>
              <a:cs typeface="Arial" charset="0"/>
            </a:endParaRPr>
          </a:p>
        </p:txBody>
      </p:sp>
      <p:sp>
        <p:nvSpPr>
          <p:cNvPr id="31837" name="Text Box 121"/>
          <p:cNvSpPr txBox="1">
            <a:spLocks noChangeArrowheads="1"/>
          </p:cNvSpPr>
          <p:nvPr/>
        </p:nvSpPr>
        <p:spPr bwMode="auto">
          <a:xfrm>
            <a:off x="220663" y="3219450"/>
            <a:ext cx="1252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Arial" charset="0"/>
              </a:rPr>
              <a:t>Conditions</a:t>
            </a:r>
          </a:p>
        </p:txBody>
      </p:sp>
      <p:sp>
        <p:nvSpPr>
          <p:cNvPr id="31838" name="Text Box 122"/>
          <p:cNvSpPr txBox="1">
            <a:spLocks noChangeArrowheads="1"/>
          </p:cNvSpPr>
          <p:nvPr/>
        </p:nvSpPr>
        <p:spPr bwMode="auto">
          <a:xfrm>
            <a:off x="7518400" y="3200400"/>
            <a:ext cx="1184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erdana" pitchFamily="34" charset="0"/>
                <a:ea typeface="+mn-ea"/>
                <a:cs typeface="Arial" charset="0"/>
              </a:rPr>
              <a:t>Behaviors</a:t>
            </a:r>
          </a:p>
        </p:txBody>
      </p:sp>
      <p:sp>
        <p:nvSpPr>
          <p:cNvPr id="54367" name="Text Box 123"/>
          <p:cNvSpPr txBox="1">
            <a:spLocks noChangeArrowheads="1"/>
          </p:cNvSpPr>
          <p:nvPr/>
        </p:nvSpPr>
        <p:spPr bwMode="auto">
          <a:xfrm>
            <a:off x="7112681" y="2171700"/>
            <a:ext cx="1828800" cy="523875"/>
          </a:xfrm>
          <a:prstGeom prst="rect">
            <a:avLst/>
          </a:prstGeom>
          <a:noFill/>
          <a:ln w="9525">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pitchFamily="34" charset="0"/>
                <a:ea typeface="Verdana" pitchFamily="34" charset="0"/>
                <a:cs typeface="Verdana" pitchFamily="34" charset="0"/>
              </a:rPr>
              <a:t>Surface Causes of the Accident</a:t>
            </a:r>
          </a:p>
        </p:txBody>
      </p:sp>
      <p:sp>
        <p:nvSpPr>
          <p:cNvPr id="31840" name="Text Box 124"/>
          <p:cNvSpPr txBox="1">
            <a:spLocks noChangeArrowheads="1"/>
          </p:cNvSpPr>
          <p:nvPr/>
        </p:nvSpPr>
        <p:spPr bwMode="auto">
          <a:xfrm>
            <a:off x="7200900" y="4968875"/>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Verdana" pitchFamily="34" charset="0"/>
                <a:ea typeface="+mn-ea"/>
                <a:cs typeface="Arial" charset="0"/>
              </a:rPr>
              <a:t>Root Causes of          the Accident</a:t>
            </a:r>
          </a:p>
        </p:txBody>
      </p:sp>
      <p:sp>
        <p:nvSpPr>
          <p:cNvPr id="54369" name="Text Box 125"/>
          <p:cNvSpPr txBox="1">
            <a:spLocks noChangeArrowheads="1"/>
          </p:cNvSpPr>
          <p:nvPr/>
        </p:nvSpPr>
        <p:spPr bwMode="auto">
          <a:xfrm>
            <a:off x="6019800" y="304800"/>
            <a:ext cx="2235200" cy="923925"/>
          </a:xfrm>
          <a:prstGeom prst="rect">
            <a:avLst/>
          </a:prstGeom>
          <a:noFill/>
          <a:ln w="9525">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Direct causes of injury/illness</a:t>
            </a:r>
          </a:p>
        </p:txBody>
      </p:sp>
      <p:sp>
        <p:nvSpPr>
          <p:cNvPr id="126" name="TextBox 125"/>
          <p:cNvSpPr txBox="1">
            <a:spLocks noChangeArrowheads="1"/>
          </p:cNvSpPr>
          <p:nvPr/>
        </p:nvSpPr>
        <p:spPr bwMode="auto">
          <a:xfrm>
            <a:off x="611068" y="6031349"/>
            <a:ext cx="7924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srgbClr val="FF0000"/>
                </a:solidFill>
                <a:effectLst/>
                <a:uLnTx/>
                <a:uFillTx/>
                <a:latin typeface="Verdana" pitchFamily="34" charset="0"/>
                <a:ea typeface="+mn-ea"/>
                <a:cs typeface="Arial" charset="0"/>
              </a:rPr>
              <a:t>If we eliminate the root cause of an incident, we can reduce the likelihood of similar incidents in the future!</a:t>
            </a:r>
          </a:p>
        </p:txBody>
      </p:sp>
      <p:sp>
        <p:nvSpPr>
          <p:cNvPr id="128" name="Slide Number Placeholder 127"/>
          <p:cNvSpPr>
            <a:spLocks noGrp="1"/>
          </p:cNvSpPr>
          <p:nvPr>
            <p:ph type="sldNum" sz="quarter" idx="12"/>
          </p:nvPr>
        </p:nvSpPr>
        <p:spPr>
          <a:xfrm>
            <a:off x="6858000" y="6629400"/>
            <a:ext cx="19050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BF1B4-DAB7-4D25-955E-1F415238CF7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9" name="Footer Placeholder 128"/>
          <p:cNvSpPr>
            <a:spLocks noGrp="1"/>
          </p:cNvSpPr>
          <p:nvPr>
            <p:ph type="ftr" sz="quarter" idx="11"/>
          </p:nvPr>
        </p:nvSpPr>
        <p:spPr>
          <a:xfrm>
            <a:off x="3048000" y="6629400"/>
            <a:ext cx="2895600" cy="457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PPT-001-04</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cxnSp>
        <p:nvCxnSpPr>
          <p:cNvPr id="31845" name="Straight Arrow Connector 130"/>
          <p:cNvCxnSpPr>
            <a:cxnSpLocks noChangeShapeType="1"/>
          </p:cNvCxnSpPr>
          <p:nvPr/>
        </p:nvCxnSpPr>
        <p:spPr bwMode="auto">
          <a:xfrm rot="10800000">
            <a:off x="6858000" y="3048000"/>
            <a:ext cx="685800" cy="228600"/>
          </a:xfrm>
          <a:prstGeom prst="straightConnector1">
            <a:avLst/>
          </a:prstGeom>
          <a:noFill/>
          <a:ln w="31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46" name="Straight Arrow Connector 133"/>
          <p:cNvCxnSpPr>
            <a:cxnSpLocks noChangeShapeType="1"/>
          </p:cNvCxnSpPr>
          <p:nvPr/>
        </p:nvCxnSpPr>
        <p:spPr bwMode="auto">
          <a:xfrm flipV="1">
            <a:off x="990600" y="2895600"/>
            <a:ext cx="685800" cy="304800"/>
          </a:xfrm>
          <a:prstGeom prst="straightConnector1">
            <a:avLst/>
          </a:prstGeom>
          <a:noFill/>
          <a:ln w="31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47" name="Straight Arrow Connector 138"/>
          <p:cNvCxnSpPr>
            <a:cxnSpLocks noChangeShapeType="1"/>
          </p:cNvCxnSpPr>
          <p:nvPr/>
        </p:nvCxnSpPr>
        <p:spPr bwMode="auto">
          <a:xfrm flipH="1" flipV="1">
            <a:off x="7518400" y="4811714"/>
            <a:ext cx="736600" cy="1"/>
          </a:xfrm>
          <a:prstGeom prst="straightConnector1">
            <a:avLst/>
          </a:prstGeom>
          <a:noFill/>
          <a:ln w="31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48" name="Straight Arrow Connector 140"/>
          <p:cNvCxnSpPr>
            <a:cxnSpLocks noChangeShapeType="1"/>
          </p:cNvCxnSpPr>
          <p:nvPr/>
        </p:nvCxnSpPr>
        <p:spPr bwMode="auto">
          <a:xfrm flipH="1" flipV="1">
            <a:off x="6781801" y="2362200"/>
            <a:ext cx="457199" cy="88900"/>
          </a:xfrm>
          <a:prstGeom prst="straightConnector1">
            <a:avLst/>
          </a:prstGeom>
          <a:noFill/>
          <a:ln w="31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849" name="Straight Arrow Connector 142"/>
          <p:cNvCxnSpPr>
            <a:cxnSpLocks noChangeShapeType="1"/>
          </p:cNvCxnSpPr>
          <p:nvPr/>
        </p:nvCxnSpPr>
        <p:spPr bwMode="auto">
          <a:xfrm rot="10800000" flipV="1">
            <a:off x="5346700" y="536575"/>
            <a:ext cx="838200" cy="152400"/>
          </a:xfrm>
          <a:prstGeom prst="straightConnector1">
            <a:avLst/>
          </a:prstGeom>
          <a:noFill/>
          <a:ln w="317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25115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731" y="640080"/>
            <a:ext cx="5943600" cy="822960"/>
          </a:xfrm>
        </p:spPr>
        <p:txBody>
          <a:bodyPr/>
          <a:lstStyle/>
          <a:p>
            <a:br>
              <a:rPr lang="en-US" dirty="0"/>
            </a:br>
            <a:br>
              <a:rPr lang="en-US" dirty="0"/>
            </a:br>
            <a:r>
              <a:rPr lang="en-US" dirty="0">
                <a:solidFill>
                  <a:schemeClr val="bg2"/>
                </a:solidFill>
              </a:rPr>
              <a:t>The Five Whys</a:t>
            </a:r>
            <a:br>
              <a:rPr lang="en-US" dirty="0">
                <a:solidFill>
                  <a:schemeClr val="bg2"/>
                </a:solidFill>
              </a:rPr>
            </a:br>
            <a:endParaRPr lang="en-US" dirty="0">
              <a:solidFill>
                <a:schemeClr val="bg2"/>
              </a:solidFill>
            </a:endParaRPr>
          </a:p>
        </p:txBody>
      </p:sp>
      <p:sp>
        <p:nvSpPr>
          <p:cNvPr id="3" name="Content Placeholder 2"/>
          <p:cNvSpPr>
            <a:spLocks noGrp="1"/>
          </p:cNvSpPr>
          <p:nvPr>
            <p:ph idx="1"/>
          </p:nvPr>
        </p:nvSpPr>
        <p:spPr/>
        <p:txBody>
          <a:bodyPr>
            <a:normAutofit fontScale="85000" lnSpcReduction="10000"/>
          </a:bodyPr>
          <a:lstStyle/>
          <a:p>
            <a:pPr marL="0" indent="0">
              <a:buNone/>
            </a:pPr>
            <a:r>
              <a:rPr lang="en-US" dirty="0"/>
              <a:t>Developed by </a:t>
            </a:r>
            <a:r>
              <a:rPr lang="en-US" dirty="0" err="1"/>
              <a:t>Sakichi</a:t>
            </a:r>
            <a:r>
              <a:rPr lang="en-US" dirty="0"/>
              <a:t> Toyoda</a:t>
            </a:r>
          </a:p>
          <a:p>
            <a:r>
              <a:rPr lang="en-US" dirty="0"/>
              <a:t>Part of the Toyota Production System</a:t>
            </a:r>
          </a:p>
          <a:p>
            <a:pPr lvl="1"/>
            <a:r>
              <a:rPr lang="en-US" dirty="0"/>
              <a:t>Responsible for driving sustainable growth, employee accountability, and continuous process improvement</a:t>
            </a:r>
          </a:p>
          <a:p>
            <a:pPr lvl="1"/>
            <a:endParaRPr lang="en-US" dirty="0"/>
          </a:p>
          <a:p>
            <a:r>
              <a:rPr lang="en-US" dirty="0"/>
              <a:t>Kaizen, lean manufacturing, Six Sigma (6σ)</a:t>
            </a:r>
          </a:p>
          <a:p>
            <a:pPr lvl="1"/>
            <a:r>
              <a:rPr lang="en-US" dirty="0"/>
              <a:t>Can be used all levels of employees</a:t>
            </a:r>
          </a:p>
          <a:p>
            <a:pPr lvl="1"/>
            <a:r>
              <a:rPr lang="en-US" dirty="0"/>
              <a:t>Can be integrated into all job functions</a:t>
            </a:r>
          </a:p>
          <a:p>
            <a:endParaRPr lang="en-US" dirty="0"/>
          </a:p>
          <a:p>
            <a:r>
              <a:rPr lang="en-US" dirty="0"/>
              <a:t>The Five Whys – A Simple Example </a:t>
            </a:r>
          </a:p>
          <a:p>
            <a:pPr lvl="1"/>
            <a:r>
              <a:rPr lang="en-US" dirty="0"/>
              <a:t>Pose a situation meriting further investigation </a:t>
            </a:r>
          </a:p>
          <a:p>
            <a:pPr lvl="1"/>
            <a:r>
              <a:rPr lang="en-US" dirty="0"/>
              <a:t>List possible causes of said situation </a:t>
            </a:r>
          </a:p>
          <a:p>
            <a:pPr lvl="1"/>
            <a:r>
              <a:rPr lang="en-US" dirty="0"/>
              <a:t>Repeatedly asking the question “Why” may lead you to the root cause of an accident.  You will find that the most obvious cause will only lead to more questions. </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315B91-9EB2-4404-8C74-535525706EA9}" type="slidenum">
              <a:rPr kumimoji="0" lang="en-US" alt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alt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3885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lvl="0" indent="0" fontAlgn="base">
              <a:spcBef>
                <a:spcPct val="20000"/>
              </a:spcBef>
              <a:spcAft>
                <a:spcPct val="0"/>
              </a:spcAft>
              <a:buClrTx/>
              <a:buNone/>
            </a:pPr>
            <a:r>
              <a:rPr lang="en-US" sz="1800" dirty="0">
                <a:solidFill>
                  <a:prstClr val="black"/>
                </a:solidFill>
                <a:latin typeface="Calibri"/>
                <a:ea typeface="ＭＳ Ｐゴシック" charset="-128"/>
                <a:cs typeface="+mn-cs"/>
              </a:rPr>
              <a:t>Repeatedly asking the question “Why” may lead you to the root cause of an accident.  You will find that the most obvious cause will only lead to more questions. </a:t>
            </a:r>
          </a:p>
          <a:p>
            <a:pPr marL="0" lvl="0" indent="0" fontAlgn="base">
              <a:spcBef>
                <a:spcPct val="20000"/>
              </a:spcBef>
              <a:spcAft>
                <a:spcPct val="0"/>
              </a:spcAft>
              <a:buClrTx/>
              <a:buNone/>
            </a:pPr>
            <a:endParaRPr lang="en-US" sz="1800" dirty="0">
              <a:solidFill>
                <a:prstClr val="black"/>
              </a:solidFill>
              <a:latin typeface="Calibri"/>
              <a:ea typeface="ＭＳ Ｐゴシック" charset="-128"/>
              <a:cs typeface="+mn-cs"/>
            </a:endParaRPr>
          </a:p>
          <a:p>
            <a:pPr marL="0" lvl="0" indent="0" fontAlgn="base">
              <a:spcBef>
                <a:spcPct val="20000"/>
              </a:spcBef>
              <a:spcAft>
                <a:spcPct val="0"/>
              </a:spcAft>
              <a:buClrTx/>
              <a:buNone/>
            </a:pPr>
            <a:r>
              <a:rPr lang="en-US" sz="1800" b="1" dirty="0">
                <a:solidFill>
                  <a:prstClr val="black"/>
                </a:solidFill>
                <a:latin typeface="Calibri"/>
                <a:ea typeface="ＭＳ Ｐゴシック" charset="-128"/>
                <a:cs typeface="+mn-cs"/>
              </a:rPr>
              <a:t>Simple Example 1</a:t>
            </a:r>
            <a:r>
              <a:rPr lang="en-US" sz="1800" dirty="0">
                <a:solidFill>
                  <a:prstClr val="black"/>
                </a:solidFill>
                <a:latin typeface="Calibri"/>
                <a:ea typeface="ＭＳ Ｐゴシック" charset="-128"/>
                <a:cs typeface="+mn-cs"/>
              </a:rPr>
              <a:t>: You are on your way to work and your truck stops in the middle of the road.</a:t>
            </a:r>
          </a:p>
          <a:p>
            <a:pPr marL="0" lvl="0" indent="0" fontAlgn="base">
              <a:spcBef>
                <a:spcPct val="20000"/>
              </a:spcBef>
              <a:spcAft>
                <a:spcPct val="0"/>
              </a:spcAft>
              <a:buClrTx/>
              <a:buNone/>
            </a:pPr>
            <a:endParaRPr lang="en-US" sz="1800" dirty="0">
              <a:solidFill>
                <a:prstClr val="black"/>
              </a:solidFill>
              <a:latin typeface="Calibri"/>
              <a:ea typeface="ＭＳ Ｐゴシック" charset="-128"/>
              <a:cs typeface="+mn-cs"/>
            </a:endParaRPr>
          </a:p>
          <a:p>
            <a:pPr marL="0" lvl="0" indent="0" fontAlgn="base">
              <a:spcBef>
                <a:spcPct val="20000"/>
              </a:spcBef>
              <a:spcAft>
                <a:spcPct val="0"/>
              </a:spcAft>
              <a:buClrTx/>
              <a:buNone/>
            </a:pPr>
            <a:r>
              <a:rPr lang="en-US" sz="1800" b="1" dirty="0">
                <a:solidFill>
                  <a:prstClr val="black"/>
                </a:solidFill>
                <a:latin typeface="Calibri"/>
                <a:ea typeface="ＭＳ Ｐゴシック" charset="-128"/>
                <a:cs typeface="+mn-cs"/>
              </a:rPr>
              <a:t>Why</a:t>
            </a:r>
            <a:r>
              <a:rPr lang="en-US" sz="1800" dirty="0">
                <a:solidFill>
                  <a:prstClr val="black"/>
                </a:solidFill>
                <a:latin typeface="Calibri"/>
                <a:ea typeface="ＭＳ Ｐゴシック" charset="-128"/>
                <a:cs typeface="+mn-cs"/>
              </a:rPr>
              <a:t> did your truck stop? </a:t>
            </a:r>
          </a:p>
          <a:p>
            <a:pPr marL="0" lvl="0" indent="0" fontAlgn="base">
              <a:spcBef>
                <a:spcPct val="20000"/>
              </a:spcBef>
              <a:spcAft>
                <a:spcPct val="0"/>
              </a:spcAft>
              <a:buClrTx/>
              <a:buNone/>
            </a:pPr>
            <a:r>
              <a:rPr lang="en-US" sz="1800" dirty="0">
                <a:solidFill>
                  <a:prstClr val="black"/>
                </a:solidFill>
                <a:latin typeface="Calibri"/>
                <a:ea typeface="ＭＳ Ｐゴシック" charset="-128"/>
                <a:cs typeface="+mn-cs"/>
              </a:rPr>
              <a:t>- Because it ran out of gas.</a:t>
            </a:r>
          </a:p>
          <a:p>
            <a:pPr marL="0" lvl="0" indent="0" fontAlgn="base">
              <a:spcBef>
                <a:spcPct val="20000"/>
              </a:spcBef>
              <a:spcAft>
                <a:spcPct val="0"/>
              </a:spcAft>
              <a:buClrTx/>
              <a:buNone/>
            </a:pPr>
            <a:r>
              <a:rPr lang="en-US" sz="1800" b="1" dirty="0">
                <a:solidFill>
                  <a:prstClr val="black"/>
                </a:solidFill>
                <a:latin typeface="Calibri"/>
                <a:ea typeface="ＭＳ Ｐゴシック" charset="-128"/>
                <a:cs typeface="+mn-cs"/>
              </a:rPr>
              <a:t>Why</a:t>
            </a:r>
            <a:r>
              <a:rPr lang="en-US" sz="1800" dirty="0">
                <a:solidFill>
                  <a:prstClr val="black"/>
                </a:solidFill>
                <a:latin typeface="Calibri"/>
                <a:ea typeface="ＭＳ Ｐゴシック" charset="-128"/>
                <a:cs typeface="+mn-cs"/>
              </a:rPr>
              <a:t> did it run out of gas?</a:t>
            </a:r>
          </a:p>
          <a:p>
            <a:pPr marL="0" lvl="0" indent="0" fontAlgn="base">
              <a:spcBef>
                <a:spcPct val="20000"/>
              </a:spcBef>
              <a:spcAft>
                <a:spcPct val="0"/>
              </a:spcAft>
              <a:buClrTx/>
              <a:buNone/>
            </a:pPr>
            <a:r>
              <a:rPr lang="en-US" sz="1800" dirty="0">
                <a:solidFill>
                  <a:prstClr val="black"/>
                </a:solidFill>
                <a:latin typeface="Calibri"/>
                <a:ea typeface="ＭＳ Ｐゴシック" charset="-128"/>
                <a:cs typeface="+mn-cs"/>
              </a:rPr>
              <a:t>- Because I didn’t buy gas on my way to work.</a:t>
            </a:r>
          </a:p>
          <a:p>
            <a:pPr marL="0" lvl="0" indent="0" fontAlgn="base">
              <a:spcBef>
                <a:spcPct val="20000"/>
              </a:spcBef>
              <a:spcAft>
                <a:spcPct val="0"/>
              </a:spcAft>
              <a:buClrTx/>
              <a:buNone/>
            </a:pPr>
            <a:r>
              <a:rPr lang="en-US" sz="1800" b="1" dirty="0">
                <a:solidFill>
                  <a:prstClr val="black"/>
                </a:solidFill>
                <a:latin typeface="Calibri"/>
                <a:ea typeface="ＭＳ Ｐゴシック" charset="-128"/>
                <a:cs typeface="+mn-cs"/>
              </a:rPr>
              <a:t>Why</a:t>
            </a:r>
            <a:r>
              <a:rPr lang="en-US" sz="1800" dirty="0">
                <a:solidFill>
                  <a:prstClr val="black"/>
                </a:solidFill>
                <a:latin typeface="Calibri"/>
                <a:ea typeface="ＭＳ Ｐゴシック" charset="-128"/>
                <a:cs typeface="+mn-cs"/>
              </a:rPr>
              <a:t> didn’t you buy gas on your way to work?</a:t>
            </a:r>
          </a:p>
          <a:p>
            <a:pPr marL="0" lvl="0" indent="0" fontAlgn="base">
              <a:spcBef>
                <a:spcPct val="20000"/>
              </a:spcBef>
              <a:spcAft>
                <a:spcPct val="0"/>
              </a:spcAft>
              <a:buClrTx/>
              <a:buNone/>
            </a:pPr>
            <a:r>
              <a:rPr lang="en-US" sz="1800" dirty="0">
                <a:solidFill>
                  <a:prstClr val="black"/>
                </a:solidFill>
                <a:latin typeface="Calibri"/>
                <a:ea typeface="ＭＳ Ｐゴシック" charset="-128"/>
                <a:cs typeface="+mn-cs"/>
              </a:rPr>
              <a:t>- Because I didn’t have any money.</a:t>
            </a:r>
          </a:p>
          <a:p>
            <a:pPr marL="0" lvl="0" indent="0" fontAlgn="base">
              <a:spcBef>
                <a:spcPct val="20000"/>
              </a:spcBef>
              <a:spcAft>
                <a:spcPct val="0"/>
              </a:spcAft>
              <a:buClrTx/>
              <a:buNone/>
            </a:pPr>
            <a:r>
              <a:rPr lang="en-US" sz="1800" b="1" dirty="0">
                <a:solidFill>
                  <a:prstClr val="black"/>
                </a:solidFill>
                <a:latin typeface="Calibri"/>
                <a:ea typeface="ＭＳ Ｐゴシック" charset="-128"/>
                <a:cs typeface="+mn-cs"/>
              </a:rPr>
              <a:t>Why</a:t>
            </a:r>
            <a:r>
              <a:rPr lang="en-US" sz="1800" dirty="0">
                <a:solidFill>
                  <a:prstClr val="black"/>
                </a:solidFill>
                <a:latin typeface="Calibri"/>
                <a:ea typeface="ＭＳ Ｐゴシック" charset="-128"/>
                <a:cs typeface="+mn-cs"/>
              </a:rPr>
              <a:t> didn’t you have any money?</a:t>
            </a:r>
          </a:p>
          <a:p>
            <a:pPr marL="0" lvl="0" indent="0" fontAlgn="base">
              <a:spcBef>
                <a:spcPct val="20000"/>
              </a:spcBef>
              <a:spcAft>
                <a:spcPct val="0"/>
              </a:spcAft>
              <a:buClrTx/>
              <a:buNone/>
            </a:pPr>
            <a:r>
              <a:rPr lang="en-US" sz="1800" dirty="0">
                <a:solidFill>
                  <a:prstClr val="black"/>
                </a:solidFill>
                <a:latin typeface="Calibri"/>
                <a:ea typeface="ＭＳ Ｐゴシック" charset="-128"/>
                <a:cs typeface="+mn-cs"/>
              </a:rPr>
              <a:t>- Because I lost it all during a poker game last night.</a:t>
            </a:r>
          </a:p>
          <a:p>
            <a:pPr marL="0" lvl="0" indent="0" fontAlgn="base">
              <a:spcBef>
                <a:spcPct val="20000"/>
              </a:spcBef>
              <a:spcAft>
                <a:spcPct val="0"/>
              </a:spcAft>
              <a:buClrTx/>
              <a:buNone/>
            </a:pPr>
            <a:r>
              <a:rPr lang="en-US" sz="1800" b="1" dirty="0">
                <a:solidFill>
                  <a:prstClr val="black"/>
                </a:solidFill>
                <a:latin typeface="Calibri"/>
                <a:ea typeface="ＭＳ Ｐゴシック" charset="-128"/>
                <a:cs typeface="+mn-cs"/>
              </a:rPr>
              <a:t>Why</a:t>
            </a:r>
            <a:r>
              <a:rPr lang="en-US" sz="1800" dirty="0">
                <a:solidFill>
                  <a:prstClr val="black"/>
                </a:solidFill>
                <a:latin typeface="Calibri"/>
                <a:ea typeface="ＭＳ Ｐゴシック" charset="-128"/>
                <a:cs typeface="+mn-cs"/>
              </a:rPr>
              <a:t> did you lose at poker?</a:t>
            </a:r>
          </a:p>
          <a:p>
            <a:pPr marL="0" lvl="0" indent="0" fontAlgn="base">
              <a:spcBef>
                <a:spcPct val="20000"/>
              </a:spcBef>
              <a:spcAft>
                <a:spcPct val="0"/>
              </a:spcAft>
              <a:buClrTx/>
              <a:buNone/>
            </a:pPr>
            <a:r>
              <a:rPr lang="en-US" sz="1800" dirty="0">
                <a:solidFill>
                  <a:prstClr val="black"/>
                </a:solidFill>
                <a:latin typeface="Calibri"/>
                <a:ea typeface="ＭＳ Ｐゴシック" charset="-128"/>
                <a:cs typeface="+mn-cs"/>
              </a:rPr>
              <a:t>- Because I’m terrible at bluffing.</a:t>
            </a:r>
          </a:p>
          <a:p>
            <a:endParaRPr lang="en-US" dirty="0"/>
          </a:p>
        </p:txBody>
      </p:sp>
      <p:sp>
        <p:nvSpPr>
          <p:cNvPr id="3" name="Title 2"/>
          <p:cNvSpPr>
            <a:spLocks noGrp="1"/>
          </p:cNvSpPr>
          <p:nvPr>
            <p:ph type="title"/>
          </p:nvPr>
        </p:nvSpPr>
        <p:spPr/>
        <p:txBody>
          <a:bodyPr/>
          <a:lstStyle/>
          <a:p>
            <a:r>
              <a:rPr lang="en-US" sz="4400" dirty="0">
                <a:solidFill>
                  <a:schemeClr val="bg2"/>
                </a:solidFill>
                <a:latin typeface="Calibri"/>
                <a:ea typeface="ＭＳ Ｐゴシック" charset="-128"/>
              </a:rPr>
              <a:t>The Five Whys</a:t>
            </a:r>
            <a:endParaRPr lang="en-US" dirty="0">
              <a:solidFill>
                <a:schemeClr val="bg2"/>
              </a:solidFill>
            </a:endParaRPr>
          </a:p>
        </p:txBody>
      </p:sp>
      <p:pic>
        <p:nvPicPr>
          <p:cNvPr id="4" name="Picture 3"/>
          <p:cNvPicPr>
            <a:picLocks noChangeAspect="1"/>
          </p:cNvPicPr>
          <p:nvPr/>
        </p:nvPicPr>
        <p:blipFill>
          <a:blip r:embed="rId3"/>
          <a:stretch>
            <a:fillRect/>
          </a:stretch>
        </p:blipFill>
        <p:spPr>
          <a:xfrm>
            <a:off x="5213595" y="2828576"/>
            <a:ext cx="2901948" cy="1956986"/>
          </a:xfrm>
          <a:prstGeom prst="rect">
            <a:avLst/>
          </a:prstGeom>
          <a:ln>
            <a:solidFill>
              <a:schemeClr val="tx1"/>
            </a:solidFill>
          </a:ln>
        </p:spPr>
      </p:pic>
    </p:spTree>
    <p:extLst>
      <p:ext uri="{BB962C8B-B14F-4D97-AF65-F5344CB8AC3E}">
        <p14:creationId xmlns:p14="http://schemas.microsoft.com/office/powerpoint/2010/main" val="849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63040"/>
            <a:ext cx="7772400" cy="4683760"/>
          </a:xfrm>
        </p:spPr>
        <p:txBody>
          <a:bodyPr>
            <a:normAutofit lnSpcReduction="10000"/>
          </a:bodyPr>
          <a:lstStyle/>
          <a:p>
            <a:pPr marL="0" lvl="0" indent="0" fontAlgn="base">
              <a:spcBef>
                <a:spcPct val="20000"/>
              </a:spcBef>
              <a:spcAft>
                <a:spcPct val="0"/>
              </a:spcAft>
              <a:buClrTx/>
              <a:buNone/>
            </a:pPr>
            <a:r>
              <a:rPr lang="en-US" sz="1700" b="1" dirty="0">
                <a:solidFill>
                  <a:prstClr val="black"/>
                </a:solidFill>
                <a:latin typeface="Calibri"/>
                <a:ea typeface="ＭＳ Ｐゴシック" charset="-128"/>
              </a:rPr>
              <a:t>Simple Example 2</a:t>
            </a:r>
            <a:r>
              <a:rPr lang="en-US" sz="1700" dirty="0">
                <a:solidFill>
                  <a:prstClr val="black"/>
                </a:solidFill>
                <a:latin typeface="Calibri"/>
                <a:ea typeface="ＭＳ Ｐゴシック" charset="-128"/>
              </a:rPr>
              <a:t>: My truck won’t start</a:t>
            </a:r>
          </a:p>
          <a:p>
            <a:pPr marL="0" lvl="0" indent="0" fontAlgn="base">
              <a:spcBef>
                <a:spcPct val="20000"/>
              </a:spcBef>
              <a:spcAft>
                <a:spcPct val="0"/>
              </a:spcAft>
              <a:buClrTx/>
              <a:buNone/>
            </a:pPr>
            <a:endParaRPr lang="en-US" sz="1700" dirty="0">
              <a:solidFill>
                <a:prstClr val="black"/>
              </a:solidFill>
              <a:latin typeface="Calibri"/>
              <a:ea typeface="ＭＳ Ｐゴシック" charset="-128"/>
            </a:endParaRPr>
          </a:p>
          <a:p>
            <a:pPr marL="0" lvl="0" indent="0" fontAlgn="base">
              <a:spcBef>
                <a:spcPct val="20000"/>
              </a:spcBef>
              <a:spcAft>
                <a:spcPct val="0"/>
              </a:spcAft>
              <a:buClrTx/>
              <a:buNone/>
            </a:pPr>
            <a:r>
              <a:rPr lang="en-US" sz="1700" b="1" dirty="0">
                <a:solidFill>
                  <a:prstClr val="black"/>
                </a:solidFill>
                <a:latin typeface="Calibri"/>
                <a:ea typeface="ＭＳ Ｐゴシック" charset="-128"/>
              </a:rPr>
              <a:t>Why</a:t>
            </a:r>
            <a:r>
              <a:rPr lang="en-US" sz="1700" dirty="0">
                <a:solidFill>
                  <a:prstClr val="black"/>
                </a:solidFill>
                <a:latin typeface="Calibri"/>
                <a:ea typeface="ＭＳ Ｐゴシック" charset="-128"/>
              </a:rPr>
              <a:t> won’t your truck start? </a:t>
            </a:r>
          </a:p>
          <a:p>
            <a:pPr marL="0" lvl="0" indent="0" fontAlgn="base">
              <a:spcBef>
                <a:spcPct val="20000"/>
              </a:spcBef>
              <a:spcAft>
                <a:spcPct val="0"/>
              </a:spcAft>
              <a:buClrTx/>
              <a:buNone/>
            </a:pPr>
            <a:r>
              <a:rPr lang="en-US" sz="1700" dirty="0">
                <a:solidFill>
                  <a:prstClr val="black"/>
                </a:solidFill>
                <a:latin typeface="Calibri"/>
                <a:ea typeface="ＭＳ Ｐゴシック" charset="-128"/>
              </a:rPr>
              <a:t>- Because the battery is dead.</a:t>
            </a:r>
          </a:p>
          <a:p>
            <a:pPr marL="0" lvl="0" indent="0" fontAlgn="base">
              <a:spcBef>
                <a:spcPct val="20000"/>
              </a:spcBef>
              <a:spcAft>
                <a:spcPct val="0"/>
              </a:spcAft>
              <a:buClrTx/>
              <a:buNone/>
            </a:pPr>
            <a:r>
              <a:rPr lang="en-US" sz="1700" b="1" dirty="0">
                <a:solidFill>
                  <a:prstClr val="black"/>
                </a:solidFill>
                <a:latin typeface="Calibri"/>
                <a:ea typeface="ＭＳ Ｐゴシック" charset="-128"/>
              </a:rPr>
              <a:t>Why</a:t>
            </a:r>
            <a:r>
              <a:rPr lang="en-US" sz="1700" dirty="0">
                <a:solidFill>
                  <a:prstClr val="black"/>
                </a:solidFill>
                <a:latin typeface="Calibri"/>
                <a:ea typeface="ＭＳ Ｐゴシック" charset="-128"/>
              </a:rPr>
              <a:t> is the battery is dead?</a:t>
            </a:r>
          </a:p>
          <a:p>
            <a:pPr marL="0" lvl="0" indent="0" fontAlgn="base">
              <a:spcBef>
                <a:spcPct val="20000"/>
              </a:spcBef>
              <a:spcAft>
                <a:spcPct val="0"/>
              </a:spcAft>
              <a:buClrTx/>
              <a:buNone/>
            </a:pPr>
            <a:r>
              <a:rPr lang="en-US" sz="1700" dirty="0">
                <a:solidFill>
                  <a:prstClr val="black"/>
                </a:solidFill>
                <a:latin typeface="Calibri"/>
                <a:ea typeface="ＭＳ Ｐゴシック" charset="-128"/>
              </a:rPr>
              <a:t>- Because my alternator is not functioning.</a:t>
            </a:r>
          </a:p>
          <a:p>
            <a:pPr marL="0" lvl="0" indent="0" fontAlgn="base">
              <a:spcBef>
                <a:spcPct val="20000"/>
              </a:spcBef>
              <a:spcAft>
                <a:spcPct val="0"/>
              </a:spcAft>
              <a:buClrTx/>
              <a:buNone/>
            </a:pPr>
            <a:r>
              <a:rPr lang="en-US" sz="1700" b="1" dirty="0">
                <a:solidFill>
                  <a:prstClr val="black"/>
                </a:solidFill>
                <a:latin typeface="Calibri"/>
                <a:ea typeface="ＭＳ Ｐゴシック" charset="-128"/>
              </a:rPr>
              <a:t>Why</a:t>
            </a:r>
            <a:r>
              <a:rPr lang="en-US" sz="1700" dirty="0">
                <a:solidFill>
                  <a:prstClr val="black"/>
                </a:solidFill>
                <a:latin typeface="Calibri"/>
                <a:ea typeface="ＭＳ Ｐゴシック" charset="-128"/>
              </a:rPr>
              <a:t> is your alternator is not functioning?</a:t>
            </a:r>
          </a:p>
          <a:p>
            <a:pPr marL="0" lvl="0" indent="0" fontAlgn="base">
              <a:spcBef>
                <a:spcPct val="20000"/>
              </a:spcBef>
              <a:spcAft>
                <a:spcPct val="0"/>
              </a:spcAft>
              <a:buClrTx/>
              <a:buNone/>
            </a:pPr>
            <a:r>
              <a:rPr lang="en-US" sz="1700" dirty="0">
                <a:solidFill>
                  <a:prstClr val="black"/>
                </a:solidFill>
                <a:latin typeface="Calibri"/>
                <a:ea typeface="ＭＳ Ｐゴシック" charset="-128"/>
              </a:rPr>
              <a:t>- Because the alternator belt is broken.</a:t>
            </a:r>
          </a:p>
          <a:p>
            <a:pPr marL="0" lvl="0" indent="0" fontAlgn="base">
              <a:spcBef>
                <a:spcPct val="20000"/>
              </a:spcBef>
              <a:spcAft>
                <a:spcPct val="0"/>
              </a:spcAft>
              <a:buClrTx/>
              <a:buNone/>
            </a:pPr>
            <a:r>
              <a:rPr lang="en-US" sz="1700" b="1" dirty="0">
                <a:solidFill>
                  <a:prstClr val="black"/>
                </a:solidFill>
                <a:latin typeface="Calibri"/>
                <a:ea typeface="ＭＳ Ｐゴシック" charset="-128"/>
              </a:rPr>
              <a:t>Why</a:t>
            </a:r>
            <a:r>
              <a:rPr lang="en-US" sz="1700" dirty="0">
                <a:solidFill>
                  <a:prstClr val="black"/>
                </a:solidFill>
                <a:latin typeface="Calibri"/>
                <a:ea typeface="ＭＳ Ｐゴシック" charset="-128"/>
              </a:rPr>
              <a:t> is the alternator belt broken?</a:t>
            </a:r>
          </a:p>
          <a:p>
            <a:pPr marL="0" lvl="0" indent="0" fontAlgn="base">
              <a:spcBef>
                <a:spcPct val="20000"/>
              </a:spcBef>
              <a:spcAft>
                <a:spcPct val="0"/>
              </a:spcAft>
              <a:buClrTx/>
              <a:buNone/>
            </a:pPr>
            <a:r>
              <a:rPr lang="en-US" sz="1700" dirty="0">
                <a:solidFill>
                  <a:prstClr val="black"/>
                </a:solidFill>
                <a:latin typeface="Calibri"/>
                <a:ea typeface="ＭＳ Ｐゴシック" charset="-128"/>
              </a:rPr>
              <a:t>- Because my alternator belt was beyond its useful service life. </a:t>
            </a:r>
          </a:p>
          <a:p>
            <a:pPr marL="0" lvl="0" indent="0" fontAlgn="base">
              <a:spcBef>
                <a:spcPct val="20000"/>
              </a:spcBef>
              <a:spcAft>
                <a:spcPct val="0"/>
              </a:spcAft>
              <a:buClrTx/>
              <a:buNone/>
            </a:pPr>
            <a:r>
              <a:rPr lang="en-US" sz="1700" b="1" dirty="0">
                <a:solidFill>
                  <a:prstClr val="black"/>
                </a:solidFill>
                <a:latin typeface="Calibri"/>
                <a:ea typeface="ＭＳ Ｐゴシック" charset="-128"/>
              </a:rPr>
              <a:t>Why </a:t>
            </a:r>
            <a:r>
              <a:rPr lang="en-US" sz="1700" dirty="0">
                <a:solidFill>
                  <a:prstClr val="black"/>
                </a:solidFill>
                <a:latin typeface="Calibri"/>
                <a:ea typeface="ＭＳ Ｐゴシック" charset="-128"/>
              </a:rPr>
              <a:t>is the belt beyond its useful service life?</a:t>
            </a:r>
          </a:p>
          <a:p>
            <a:pPr marL="285750" lvl="0" indent="-285750" fontAlgn="base">
              <a:spcBef>
                <a:spcPct val="20000"/>
              </a:spcBef>
              <a:spcAft>
                <a:spcPct val="0"/>
              </a:spcAft>
              <a:buClrTx/>
              <a:buFontTx/>
              <a:buChar char="-"/>
            </a:pPr>
            <a:r>
              <a:rPr lang="en-US" sz="1700" dirty="0">
                <a:solidFill>
                  <a:schemeClr val="bg2"/>
                </a:solidFill>
                <a:latin typeface="Calibri"/>
                <a:ea typeface="ＭＳ Ｐゴシック" charset="-128"/>
              </a:rPr>
              <a:t>Root Cause</a:t>
            </a:r>
            <a:r>
              <a:rPr lang="en-US" sz="1700" dirty="0">
                <a:solidFill>
                  <a:prstClr val="black"/>
                </a:solidFill>
                <a:latin typeface="Calibri"/>
                <a:ea typeface="ＭＳ Ｐゴシック" charset="-128"/>
              </a:rPr>
              <a:t>:  </a:t>
            </a:r>
            <a:r>
              <a:rPr lang="en-US" sz="1700" u="sng" dirty="0">
                <a:solidFill>
                  <a:prstClr val="black"/>
                </a:solidFill>
                <a:latin typeface="Calibri"/>
                <a:ea typeface="ＭＳ Ｐゴシック" charset="-128"/>
              </a:rPr>
              <a:t>Because the vehicle was not maintained according to the manufacturer's recommended service schedule</a:t>
            </a:r>
          </a:p>
          <a:p>
            <a:pPr marL="342900" lvl="0" indent="-342900" fontAlgn="base">
              <a:spcBef>
                <a:spcPct val="20000"/>
              </a:spcBef>
              <a:spcAft>
                <a:spcPct val="0"/>
              </a:spcAft>
              <a:buClrTx/>
              <a:buFontTx/>
              <a:buChar char="-"/>
            </a:pPr>
            <a:endParaRPr lang="en-US" sz="1700" u="sng" dirty="0">
              <a:solidFill>
                <a:prstClr val="black"/>
              </a:solidFill>
              <a:latin typeface="Calibri"/>
              <a:ea typeface="ＭＳ Ｐゴシック" charset="-128"/>
            </a:endParaRPr>
          </a:p>
          <a:p>
            <a:pPr marL="0" lvl="0" indent="0">
              <a:spcAft>
                <a:spcPts val="0"/>
              </a:spcAft>
              <a:buClrTx/>
              <a:buNone/>
            </a:pPr>
            <a:r>
              <a:rPr lang="en-US" sz="1200" dirty="0">
                <a:solidFill>
                  <a:prstClr val="black"/>
                </a:solidFill>
                <a:latin typeface="Calibri"/>
                <a:cs typeface="+mn-cs"/>
              </a:rPr>
              <a:t>Alterable behavior</a:t>
            </a:r>
          </a:p>
          <a:p>
            <a:pPr marL="0" lvl="0" indent="0">
              <a:spcAft>
                <a:spcPts val="0"/>
              </a:spcAft>
              <a:buClrTx/>
              <a:buNone/>
            </a:pPr>
            <a:r>
              <a:rPr lang="en-US" sz="1200" dirty="0">
                <a:solidFill>
                  <a:prstClr val="black"/>
                </a:solidFill>
                <a:latin typeface="Calibri"/>
                <a:cs typeface="+mn-cs"/>
              </a:rPr>
              <a:t>In the workplace: A management control, such as devising a process to ensure maintenance logs are kept and scheduled maintenance is preformed can be put in place to prevent the situation from arising again</a:t>
            </a:r>
          </a:p>
          <a:p>
            <a:pPr marL="342900" lvl="0" indent="-342900" fontAlgn="base">
              <a:spcBef>
                <a:spcPct val="20000"/>
              </a:spcBef>
              <a:spcAft>
                <a:spcPct val="0"/>
              </a:spcAft>
              <a:buClrTx/>
              <a:buFontTx/>
              <a:buChar char="-"/>
            </a:pPr>
            <a:endParaRPr lang="en-US" u="sng" dirty="0"/>
          </a:p>
        </p:txBody>
      </p:sp>
      <p:sp>
        <p:nvSpPr>
          <p:cNvPr id="3" name="Title 2"/>
          <p:cNvSpPr>
            <a:spLocks noGrp="1"/>
          </p:cNvSpPr>
          <p:nvPr>
            <p:ph type="title"/>
          </p:nvPr>
        </p:nvSpPr>
        <p:spPr/>
        <p:txBody>
          <a:bodyPr>
            <a:normAutofit fontScale="90000"/>
          </a:bodyPr>
          <a:lstStyle/>
          <a:p>
            <a:r>
              <a:rPr lang="en-US" dirty="0">
                <a:solidFill>
                  <a:schemeClr val="bg2"/>
                </a:solidFill>
              </a:rPr>
              <a:t>The Five Whys - Simple Example 2</a:t>
            </a:r>
          </a:p>
        </p:txBody>
      </p:sp>
    </p:spTree>
    <p:extLst>
      <p:ext uri="{BB962C8B-B14F-4D97-AF65-F5344CB8AC3E}">
        <p14:creationId xmlns:p14="http://schemas.microsoft.com/office/powerpoint/2010/main" val="1881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lvl="0" indent="0">
              <a:lnSpc>
                <a:spcPct val="107000"/>
              </a:lnSpc>
              <a:spcAft>
                <a:spcPts val="800"/>
              </a:spcAft>
              <a:buSzPts val="1000"/>
              <a:buNone/>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Problem Statement</a:t>
            </a:r>
            <a:r>
              <a:rPr lang="en-US" dirty="0">
                <a:latin typeface="Calibri" panose="020F0502020204030204" pitchFamily="34" charset="0"/>
                <a:ea typeface="Calibri" panose="020F0502020204030204" pitchFamily="34" charset="0"/>
                <a:cs typeface="Times New Roman" panose="02020603050405020304" pitchFamily="18" charset="0"/>
              </a:rPr>
              <a:t>: Excavator bucket lost pressure and struck a concrete vault (Why?)</a:t>
            </a:r>
          </a:p>
          <a:p>
            <a:pPr marL="342900" lvl="0" indent="-342900">
              <a:lnSpc>
                <a:spcPct val="107000"/>
              </a:lnSpc>
              <a:spcAft>
                <a:spcPts val="800"/>
              </a:spcAft>
              <a:buSzPts val="1000"/>
              <a:buFont typeface="Symbol" panose="05050102010706020507" pitchFamily="18" charset="2"/>
              <a:buChar char=""/>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First Why</a:t>
            </a:r>
            <a:r>
              <a:rPr lang="en-US" dirty="0">
                <a:latin typeface="Calibri" panose="020F0502020204030204" pitchFamily="34" charset="0"/>
                <a:ea typeface="Calibri" panose="020F0502020204030204" pitchFamily="34" charset="0"/>
                <a:cs typeface="Times New Roman" panose="02020603050405020304" pitchFamily="18" charset="0"/>
              </a:rPr>
              <a:t>: The hydraulic line was frayed and severed while in use. (Why?)</a:t>
            </a:r>
          </a:p>
          <a:p>
            <a:pPr marL="342900" lvl="0" indent="-342900">
              <a:lnSpc>
                <a:spcPct val="107000"/>
              </a:lnSpc>
              <a:spcAft>
                <a:spcPts val="800"/>
              </a:spcAft>
              <a:buSzPts val="1000"/>
              <a:buFont typeface="Symbol" panose="05050102010706020507" pitchFamily="18" charset="2"/>
              <a:buChar char=""/>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Second Why</a:t>
            </a:r>
            <a:r>
              <a:rPr lang="en-US" dirty="0">
                <a:latin typeface="Calibri" panose="020F0502020204030204" pitchFamily="34" charset="0"/>
                <a:ea typeface="Calibri" panose="020F0502020204030204" pitchFamily="34" charset="0"/>
                <a:cs typeface="Times New Roman" panose="02020603050405020304" pitchFamily="18" charset="0"/>
              </a:rPr>
              <a:t>: The equipment was not properly inspected prior to operation. (Why?)</a:t>
            </a:r>
          </a:p>
          <a:p>
            <a:pPr marL="342900" lvl="0" indent="-342900">
              <a:lnSpc>
                <a:spcPct val="107000"/>
              </a:lnSpc>
              <a:spcAft>
                <a:spcPts val="800"/>
              </a:spcAft>
              <a:buSzPts val="1000"/>
              <a:buFont typeface="Symbol" panose="05050102010706020507" pitchFamily="18" charset="2"/>
              <a:buChar char=""/>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Third Why</a:t>
            </a:r>
            <a:r>
              <a:rPr lang="en-US" dirty="0">
                <a:latin typeface="Calibri" panose="020F0502020204030204" pitchFamily="34" charset="0"/>
                <a:ea typeface="Calibri" panose="020F0502020204030204" pitchFamily="34" charset="0"/>
                <a:cs typeface="Times New Roman" panose="02020603050405020304" pitchFamily="18" charset="0"/>
              </a:rPr>
              <a:t>: Pre-operational inspection are being “pencil-whipped.”  (Why?)</a:t>
            </a:r>
          </a:p>
          <a:p>
            <a:pPr marL="342900" lvl="0" indent="-342900">
              <a:lnSpc>
                <a:spcPct val="107000"/>
              </a:lnSpc>
              <a:spcAft>
                <a:spcPts val="800"/>
              </a:spcAft>
              <a:buSzPts val="1000"/>
              <a:buFont typeface="Symbol" panose="05050102010706020507" pitchFamily="18" charset="2"/>
              <a:buChar char=""/>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Fourth Why</a:t>
            </a:r>
            <a:r>
              <a:rPr lang="en-US" dirty="0">
                <a:latin typeface="Calibri" panose="020F0502020204030204" pitchFamily="34" charset="0"/>
                <a:ea typeface="Calibri" panose="020F0502020204030204" pitchFamily="34" charset="0"/>
                <a:cs typeface="Times New Roman" panose="02020603050405020304" pitchFamily="18" charset="0"/>
              </a:rPr>
              <a:t>: Operators are not held accountable for true and proper inspections. (Why?)</a:t>
            </a:r>
          </a:p>
          <a:p>
            <a:pPr marL="342900" lvl="0" indent="-342900">
              <a:lnSpc>
                <a:spcPct val="107000"/>
              </a:lnSpc>
              <a:spcAft>
                <a:spcPts val="800"/>
              </a:spcAft>
              <a:buSzPts val="1000"/>
              <a:buFont typeface="Symbol" panose="05050102010706020507" pitchFamily="18" charset="2"/>
              <a:buChar char=""/>
              <a:tabLst>
                <a:tab pos="457200" algn="l"/>
              </a:tabLst>
            </a:pPr>
            <a:r>
              <a:rPr lang="en-US" b="1" dirty="0">
                <a:latin typeface="Calibri" panose="020F0502020204030204" pitchFamily="34" charset="0"/>
                <a:ea typeface="Calibri" panose="020F0502020204030204" pitchFamily="34" charset="0"/>
                <a:cs typeface="Times New Roman" panose="02020603050405020304" pitchFamily="18" charset="0"/>
              </a:rPr>
              <a:t>Fifth Why</a:t>
            </a:r>
            <a:r>
              <a:rPr lang="en-US" dirty="0">
                <a:latin typeface="Calibri" panose="020F0502020204030204" pitchFamily="34" charset="0"/>
                <a:ea typeface="Calibri" panose="020F0502020204030204" pitchFamily="34" charset="0"/>
                <a:cs typeface="Times New Roman" panose="02020603050405020304" pitchFamily="18" charset="0"/>
              </a:rPr>
              <a:t>: There are no formal accountability measures to ensure for quality inspections of equipment. (Root Cause)</a:t>
            </a:r>
          </a:p>
          <a:p>
            <a:endParaRPr lang="en-US" dirty="0"/>
          </a:p>
        </p:txBody>
      </p:sp>
      <p:sp>
        <p:nvSpPr>
          <p:cNvPr id="3" name="Title 2"/>
          <p:cNvSpPr>
            <a:spLocks noGrp="1"/>
          </p:cNvSpPr>
          <p:nvPr>
            <p:ph type="title"/>
          </p:nvPr>
        </p:nvSpPr>
        <p:spPr/>
        <p:txBody>
          <a:bodyPr/>
          <a:lstStyle/>
          <a:p>
            <a:r>
              <a:rPr lang="en-US" sz="2700" dirty="0">
                <a:solidFill>
                  <a:srgbClr val="0075BC"/>
                </a:solidFill>
              </a:rPr>
              <a:t>The Five Whys - Simple Example 3</a:t>
            </a:r>
            <a:endParaRPr lang="en-US" dirty="0"/>
          </a:p>
        </p:txBody>
      </p:sp>
    </p:spTree>
    <p:extLst>
      <p:ext uri="{BB962C8B-B14F-4D97-AF65-F5344CB8AC3E}">
        <p14:creationId xmlns:p14="http://schemas.microsoft.com/office/powerpoint/2010/main" val="147008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20272"/>
            <a:ext cx="5943600" cy="822960"/>
          </a:xfrm>
        </p:spPr>
        <p:txBody>
          <a:bodyPr/>
          <a:lstStyle/>
          <a:p>
            <a:r>
              <a:rPr lang="en-US" dirty="0">
                <a:solidFill>
                  <a:schemeClr val="bg2"/>
                </a:solidFill>
              </a:rPr>
              <a:t>Limitations of using the</a:t>
            </a:r>
            <a:br>
              <a:rPr lang="en-US" dirty="0">
                <a:solidFill>
                  <a:schemeClr val="bg2"/>
                </a:solidFill>
              </a:rPr>
            </a:br>
            <a:r>
              <a:rPr lang="en-US" dirty="0">
                <a:solidFill>
                  <a:schemeClr val="bg2"/>
                </a:solidFill>
              </a:rPr>
              <a:t>Five Whys</a:t>
            </a:r>
          </a:p>
        </p:txBody>
      </p:sp>
      <p:sp>
        <p:nvSpPr>
          <p:cNvPr id="3" name="Content Placeholder 2"/>
          <p:cNvSpPr>
            <a:spLocks noGrp="1"/>
          </p:cNvSpPr>
          <p:nvPr>
            <p:ph idx="1"/>
          </p:nvPr>
        </p:nvSpPr>
        <p:spPr/>
        <p:txBody>
          <a:bodyPr/>
          <a:lstStyle/>
          <a:p>
            <a:r>
              <a:rPr lang="en-US" dirty="0"/>
              <a:t>Different individuals can determine different root causes</a:t>
            </a:r>
          </a:p>
          <a:p>
            <a:pPr lvl="1"/>
            <a:r>
              <a:rPr lang="en-US" dirty="0"/>
              <a:t>Relies on investigator’s current knowledge</a:t>
            </a:r>
          </a:p>
          <a:p>
            <a:pPr marL="231775" lvl="1" indent="0">
              <a:buNone/>
            </a:pPr>
            <a:endParaRPr lang="en-US" dirty="0"/>
          </a:p>
          <a:p>
            <a:r>
              <a:rPr lang="en-US" dirty="0"/>
              <a:t>Tendency to settle on a single root cause</a:t>
            </a:r>
          </a:p>
          <a:p>
            <a:pPr marL="0" indent="0">
              <a:buNone/>
            </a:pPr>
            <a:endParaRPr lang="en-US" dirty="0"/>
          </a:p>
          <a:p>
            <a:r>
              <a:rPr lang="en-US" dirty="0"/>
              <a:t>Tendency to not “dig deep enough”</a:t>
            </a:r>
          </a:p>
          <a:p>
            <a:pPr lvl="1"/>
            <a:r>
              <a:rPr lang="en-US" dirty="0"/>
              <a:t>Five iterations may be sufficient, however every incident will be different and command a different depth of investigation</a:t>
            </a:r>
          </a:p>
          <a:p>
            <a:pPr marL="231775" lvl="1" indent="0">
              <a:buNone/>
            </a:pPr>
            <a:endParaRPr lang="en-US" dirty="0"/>
          </a:p>
          <a:p>
            <a:r>
              <a:rPr lang="en-US" dirty="0"/>
              <a:t>Too basic?</a:t>
            </a: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315B91-9EB2-4404-8C74-535525706EA9}" type="slidenum">
              <a:rPr kumimoji="0" lang="en-US" alt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alt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5264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28600" y="1689000"/>
            <a:ext cx="7772400" cy="4029274"/>
          </a:xfrm>
          <a:prstGeom prst="rect">
            <a:avLst/>
          </a:prstGeom>
        </p:spPr>
      </p:pic>
      <p:sp>
        <p:nvSpPr>
          <p:cNvPr id="3" name="Title 2"/>
          <p:cNvSpPr>
            <a:spLocks noGrp="1"/>
          </p:cNvSpPr>
          <p:nvPr>
            <p:ph type="title"/>
          </p:nvPr>
        </p:nvSpPr>
        <p:spPr>
          <a:xfrm>
            <a:off x="228600" y="182879"/>
            <a:ext cx="5943600" cy="1171135"/>
          </a:xfrm>
        </p:spPr>
        <p:txBody>
          <a:bodyPr>
            <a:normAutofit fontScale="90000"/>
          </a:bodyPr>
          <a:lstStyle/>
          <a:p>
            <a:r>
              <a:rPr lang="en-US" sz="4400" dirty="0">
                <a:solidFill>
                  <a:schemeClr val="bg2"/>
                </a:solidFill>
                <a:latin typeface="Calibri"/>
                <a:ea typeface="ＭＳ Ｐゴシック" charset="-128"/>
              </a:rPr>
              <a:t>Ishikawa (Fishbone) Diagram</a:t>
            </a:r>
            <a:endParaRPr lang="en-US" dirty="0">
              <a:solidFill>
                <a:schemeClr val="bg2"/>
              </a:solidFill>
            </a:endParaRPr>
          </a:p>
        </p:txBody>
      </p:sp>
    </p:spTree>
    <p:extLst>
      <p:ext uri="{BB962C8B-B14F-4D97-AF65-F5344CB8AC3E}">
        <p14:creationId xmlns:p14="http://schemas.microsoft.com/office/powerpoint/2010/main" val="407229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1567364"/>
            <a:ext cx="7772400" cy="4272547"/>
          </a:xfrm>
          <a:prstGeom prst="rect">
            <a:avLst/>
          </a:prstGeom>
        </p:spPr>
      </p:pic>
      <p:sp>
        <p:nvSpPr>
          <p:cNvPr id="3" name="Title 2"/>
          <p:cNvSpPr>
            <a:spLocks noGrp="1"/>
          </p:cNvSpPr>
          <p:nvPr>
            <p:ph type="title"/>
          </p:nvPr>
        </p:nvSpPr>
        <p:spPr>
          <a:xfrm>
            <a:off x="228600" y="182880"/>
            <a:ext cx="5943600" cy="1179928"/>
          </a:xfrm>
        </p:spPr>
        <p:txBody>
          <a:bodyPr>
            <a:normAutofit fontScale="90000"/>
          </a:bodyPr>
          <a:lstStyle/>
          <a:p>
            <a:r>
              <a:rPr lang="en-US" sz="4400" dirty="0">
                <a:solidFill>
                  <a:schemeClr val="bg2"/>
                </a:solidFill>
                <a:latin typeface="Calibri"/>
                <a:ea typeface="ＭＳ Ｐゴシック" charset="-128"/>
              </a:rPr>
              <a:t>Ishikawa (Fishbone) Diagram</a:t>
            </a:r>
            <a:endParaRPr lang="en-US" dirty="0">
              <a:solidFill>
                <a:schemeClr val="bg2"/>
              </a:solidFill>
            </a:endParaRPr>
          </a:p>
        </p:txBody>
      </p:sp>
    </p:spTree>
    <p:extLst>
      <p:ext uri="{BB962C8B-B14F-4D97-AF65-F5344CB8AC3E}">
        <p14:creationId xmlns:p14="http://schemas.microsoft.com/office/powerpoint/2010/main" val="307178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defTabSz="914400" fontAlgn="base">
              <a:spcBef>
                <a:spcPct val="20000"/>
              </a:spcBef>
              <a:spcAft>
                <a:spcPct val="0"/>
              </a:spcAft>
              <a:buClrTx/>
              <a:buNone/>
            </a:pPr>
            <a:r>
              <a:rPr lang="en-US" sz="2400" dirty="0">
                <a:solidFill>
                  <a:prstClr val="black"/>
                </a:solidFill>
                <a:latin typeface="Verdana" pitchFamily="34" charset="0"/>
                <a:cs typeface="+mn-cs"/>
              </a:rPr>
              <a:t>An uncontrolled or unplanned release of   energy that causes or contributes to illness,   injury, death and/or   damage to property, equipment or materials.</a:t>
            </a:r>
          </a:p>
          <a:p>
            <a:pPr marL="0" lvl="0" indent="0" defTabSz="914400" fontAlgn="base">
              <a:spcBef>
                <a:spcPct val="20000"/>
              </a:spcBef>
              <a:spcAft>
                <a:spcPct val="0"/>
              </a:spcAft>
              <a:buClrTx/>
              <a:buNone/>
            </a:pPr>
            <a:endParaRPr lang="en-US" sz="2400" dirty="0">
              <a:solidFill>
                <a:prstClr val="black"/>
              </a:solidFill>
              <a:latin typeface="Verdana" pitchFamily="34" charset="0"/>
              <a:cs typeface="+mn-cs"/>
            </a:endParaRPr>
          </a:p>
          <a:p>
            <a:pPr marL="0" lvl="0" indent="0" defTabSz="914400" fontAlgn="base">
              <a:spcBef>
                <a:spcPct val="20000"/>
              </a:spcBef>
              <a:spcAft>
                <a:spcPct val="0"/>
              </a:spcAft>
              <a:buClrTx/>
              <a:buNone/>
            </a:pPr>
            <a:endParaRPr lang="en-US" sz="2400" dirty="0">
              <a:solidFill>
                <a:prstClr val="black"/>
              </a:solidFill>
              <a:latin typeface="Verdana" pitchFamily="34" charset="0"/>
              <a:cs typeface="+mn-cs"/>
            </a:endParaRPr>
          </a:p>
          <a:p>
            <a:pPr marL="0" lvl="0" indent="0" defTabSz="914400" fontAlgn="base">
              <a:spcBef>
                <a:spcPct val="20000"/>
              </a:spcBef>
              <a:spcAft>
                <a:spcPct val="0"/>
              </a:spcAft>
              <a:buClrTx/>
              <a:buNone/>
            </a:pPr>
            <a:endParaRPr lang="en-US" sz="2400" dirty="0">
              <a:solidFill>
                <a:prstClr val="black"/>
              </a:solidFill>
              <a:latin typeface="Verdana" pitchFamily="34" charset="0"/>
              <a:cs typeface="+mn-cs"/>
            </a:endParaRPr>
          </a:p>
          <a:p>
            <a:pPr marL="0" lvl="0" indent="0" defTabSz="914400" fontAlgn="base">
              <a:spcBef>
                <a:spcPct val="20000"/>
              </a:spcBef>
              <a:spcAft>
                <a:spcPct val="0"/>
              </a:spcAft>
              <a:buClrTx/>
              <a:buNone/>
            </a:pPr>
            <a:endParaRPr lang="en-US" sz="2400" dirty="0">
              <a:solidFill>
                <a:prstClr val="black"/>
              </a:solidFill>
              <a:latin typeface="Verdana" pitchFamily="34" charset="0"/>
              <a:cs typeface="+mn-cs"/>
            </a:endParaRPr>
          </a:p>
          <a:p>
            <a:pPr marL="0" lvl="0" indent="0" defTabSz="914400" fontAlgn="base">
              <a:spcBef>
                <a:spcPct val="20000"/>
              </a:spcBef>
              <a:spcAft>
                <a:spcPct val="0"/>
              </a:spcAft>
              <a:buClrTx/>
              <a:buNone/>
            </a:pPr>
            <a:endParaRPr lang="en-US" sz="2400" dirty="0">
              <a:solidFill>
                <a:prstClr val="black"/>
              </a:solidFill>
              <a:latin typeface="Verdana" pitchFamily="34" charset="0"/>
              <a:cs typeface="+mn-cs"/>
            </a:endParaRPr>
          </a:p>
          <a:p>
            <a:pPr marL="0" lvl="0" indent="0" defTabSz="914400" fontAlgn="base">
              <a:spcBef>
                <a:spcPct val="0"/>
              </a:spcBef>
              <a:spcAft>
                <a:spcPct val="0"/>
              </a:spcAft>
              <a:buClrTx/>
              <a:buNone/>
            </a:pPr>
            <a:r>
              <a:rPr lang="en-US" sz="2800" b="1" dirty="0">
                <a:solidFill>
                  <a:prstClr val="black"/>
                </a:solidFill>
                <a:latin typeface="Verdana" pitchFamily="34" charset="0"/>
                <a:cs typeface="Arial" charset="0"/>
              </a:rPr>
              <a:t>All incidents have a cause and effect</a:t>
            </a:r>
            <a:endParaRPr lang="en-US" sz="2800" dirty="0">
              <a:solidFill>
                <a:prstClr val="black"/>
              </a:solidFill>
              <a:latin typeface="Calibri" pitchFamily="34" charset="0"/>
              <a:cs typeface="Arial" charset="0"/>
            </a:endParaRPr>
          </a:p>
          <a:p>
            <a:endParaRPr lang="en-US" dirty="0"/>
          </a:p>
        </p:txBody>
      </p:sp>
      <p:sp>
        <p:nvSpPr>
          <p:cNvPr id="3" name="Title 2"/>
          <p:cNvSpPr>
            <a:spLocks noGrp="1"/>
          </p:cNvSpPr>
          <p:nvPr>
            <p:ph type="title"/>
          </p:nvPr>
        </p:nvSpPr>
        <p:spPr/>
        <p:txBody>
          <a:bodyPr/>
          <a:lstStyle/>
          <a:p>
            <a:r>
              <a:rPr lang="en-US" dirty="0">
                <a:solidFill>
                  <a:schemeClr val="bg2"/>
                </a:solidFill>
              </a:rPr>
              <a:t>What is an Incident?</a:t>
            </a:r>
          </a:p>
        </p:txBody>
      </p:sp>
      <p:pic>
        <p:nvPicPr>
          <p:cNvPr id="4" name="Picture 3"/>
          <p:cNvPicPr>
            <a:picLocks noChangeAspect="1"/>
          </p:cNvPicPr>
          <p:nvPr/>
        </p:nvPicPr>
        <p:blipFill>
          <a:blip r:embed="rId3"/>
          <a:stretch>
            <a:fillRect/>
          </a:stretch>
        </p:blipFill>
        <p:spPr>
          <a:xfrm>
            <a:off x="4490223" y="2804656"/>
            <a:ext cx="3071161" cy="21489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9183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Using your root cause analysis, look ahead to see how the risk of similar incidents can be reduced.</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Identify solutions that are practical, specific, effective, and based on consultation. </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Rank your solutions in order of priority. </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Make a plan and take the first step.</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Follow-up.</a:t>
            </a:r>
          </a:p>
          <a:p>
            <a:endParaRPr lang="en-US" dirty="0"/>
          </a:p>
        </p:txBody>
      </p:sp>
      <p:sp>
        <p:nvSpPr>
          <p:cNvPr id="3" name="Title 2"/>
          <p:cNvSpPr>
            <a:spLocks noGrp="1"/>
          </p:cNvSpPr>
          <p:nvPr>
            <p:ph type="title"/>
          </p:nvPr>
        </p:nvSpPr>
        <p:spPr/>
        <p:txBody>
          <a:bodyPr>
            <a:normAutofit fontScale="90000"/>
          </a:bodyPr>
          <a:lstStyle/>
          <a:p>
            <a:r>
              <a:rPr lang="en-US" dirty="0"/>
              <a:t>6. </a:t>
            </a:r>
            <a:r>
              <a:rPr lang="en-US" dirty="0">
                <a:solidFill>
                  <a:schemeClr val="bg2"/>
                </a:solidFill>
              </a:rPr>
              <a:t>Recommend Improvement/Corrective Actions</a:t>
            </a:r>
          </a:p>
        </p:txBody>
      </p:sp>
    </p:spTree>
    <p:extLst>
      <p:ext uri="{BB962C8B-B14F-4D97-AF65-F5344CB8AC3E}">
        <p14:creationId xmlns:p14="http://schemas.microsoft.com/office/powerpoint/2010/main" val="181958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342900" defTabSz="914400" fontAlgn="base">
              <a:spcBef>
                <a:spcPct val="20000"/>
              </a:spcBef>
              <a:spcAft>
                <a:spcPct val="0"/>
              </a:spcAft>
              <a:buClrTx/>
              <a:buFont typeface="Arial" pitchFamily="34" charset="0"/>
              <a:buChar char="•"/>
              <a:defRPr/>
            </a:pPr>
            <a:r>
              <a:rPr lang="en-US" sz="2400" kern="0" dirty="0">
                <a:solidFill>
                  <a:srgbClr val="000000"/>
                </a:solidFill>
                <a:latin typeface="Verdana" pitchFamily="34" charset="0"/>
                <a:cs typeface="+mn-cs"/>
              </a:rPr>
              <a:t>Told to be more careful</a:t>
            </a:r>
          </a:p>
          <a:p>
            <a:pPr marL="0" lvl="0" indent="-342900" defTabSz="914400" fontAlgn="base">
              <a:spcBef>
                <a:spcPct val="20000"/>
              </a:spcBef>
              <a:spcAft>
                <a:spcPct val="0"/>
              </a:spcAft>
              <a:buClrTx/>
              <a:buNone/>
              <a:defRPr/>
            </a:pPr>
            <a:endParaRPr lang="en-US" sz="600" kern="0" dirty="0">
              <a:solidFill>
                <a:srgbClr val="000000"/>
              </a:solidFill>
              <a:latin typeface="Verdana" pitchFamily="34" charset="0"/>
              <a:cs typeface="+mn-cs"/>
            </a:endParaRPr>
          </a:p>
          <a:p>
            <a:pPr marL="0" lvl="0" indent="-342900" defTabSz="914400" fontAlgn="base">
              <a:spcBef>
                <a:spcPct val="20000"/>
              </a:spcBef>
              <a:spcAft>
                <a:spcPct val="0"/>
              </a:spcAft>
              <a:buClrTx/>
              <a:buFont typeface="Arial" pitchFamily="34" charset="0"/>
              <a:buChar char="•"/>
              <a:defRPr/>
            </a:pPr>
            <a:r>
              <a:rPr lang="en-US" sz="2400" kern="0" dirty="0">
                <a:solidFill>
                  <a:srgbClr val="000000"/>
                </a:solidFill>
                <a:latin typeface="Verdana" pitchFamily="34" charset="0"/>
                <a:cs typeface="+mn-cs"/>
              </a:rPr>
              <a:t>Explained safety rule on trenching</a:t>
            </a:r>
          </a:p>
          <a:p>
            <a:pPr marL="0" lvl="0" indent="-342900" defTabSz="914400" fontAlgn="base">
              <a:spcBef>
                <a:spcPct val="20000"/>
              </a:spcBef>
              <a:spcAft>
                <a:spcPct val="0"/>
              </a:spcAft>
              <a:buClrTx/>
              <a:buNone/>
              <a:defRPr/>
            </a:pPr>
            <a:endParaRPr lang="en-US" sz="600" kern="0" dirty="0">
              <a:solidFill>
                <a:srgbClr val="000000"/>
              </a:solidFill>
              <a:latin typeface="Verdana" pitchFamily="34" charset="0"/>
              <a:cs typeface="+mn-cs"/>
            </a:endParaRPr>
          </a:p>
          <a:p>
            <a:pPr marL="0" lvl="0" indent="-342900" defTabSz="914400" fontAlgn="base">
              <a:spcBef>
                <a:spcPct val="20000"/>
              </a:spcBef>
              <a:spcAft>
                <a:spcPct val="0"/>
              </a:spcAft>
              <a:buClrTx/>
              <a:buFont typeface="Arial" pitchFamily="34" charset="0"/>
              <a:buChar char="•"/>
              <a:defRPr/>
            </a:pPr>
            <a:r>
              <a:rPr lang="en-US" sz="2400" kern="0" dirty="0">
                <a:solidFill>
                  <a:srgbClr val="000000"/>
                </a:solidFill>
                <a:latin typeface="Verdana" pitchFamily="34" charset="0"/>
                <a:cs typeface="+mn-cs"/>
              </a:rPr>
              <a:t>Instructed employee to read Safety Data </a:t>
            </a:r>
          </a:p>
          <a:p>
            <a:pPr marL="0" lvl="0" indent="-342900" defTabSz="914400" fontAlgn="base">
              <a:spcBef>
                <a:spcPct val="20000"/>
              </a:spcBef>
              <a:spcAft>
                <a:spcPct val="0"/>
              </a:spcAft>
              <a:buClrTx/>
              <a:buNone/>
              <a:defRPr/>
            </a:pPr>
            <a:r>
              <a:rPr lang="en-US" sz="2400" kern="0" dirty="0">
                <a:solidFill>
                  <a:srgbClr val="000000"/>
                </a:solidFill>
                <a:latin typeface="Verdana" pitchFamily="34" charset="0"/>
                <a:cs typeface="+mn-cs"/>
              </a:rPr>
              <a:t>   Sheet (SDS)</a:t>
            </a:r>
          </a:p>
          <a:p>
            <a:pPr marL="0" lvl="0" indent="-342900" defTabSz="914400" fontAlgn="base">
              <a:spcBef>
                <a:spcPct val="20000"/>
              </a:spcBef>
              <a:spcAft>
                <a:spcPct val="0"/>
              </a:spcAft>
              <a:buClrTx/>
              <a:buNone/>
              <a:defRPr/>
            </a:pPr>
            <a:endParaRPr lang="en-US" sz="600" kern="0" dirty="0">
              <a:solidFill>
                <a:srgbClr val="000000"/>
              </a:solidFill>
              <a:latin typeface="Verdana" pitchFamily="34" charset="0"/>
              <a:cs typeface="+mn-cs"/>
            </a:endParaRPr>
          </a:p>
          <a:p>
            <a:pPr marL="0" lvl="0" indent="-342900" defTabSz="914400" fontAlgn="base">
              <a:spcBef>
                <a:spcPct val="20000"/>
              </a:spcBef>
              <a:spcAft>
                <a:spcPct val="0"/>
              </a:spcAft>
              <a:buClrTx/>
              <a:buFont typeface="Arial" pitchFamily="34" charset="0"/>
              <a:buChar char="•"/>
              <a:defRPr/>
            </a:pPr>
            <a:r>
              <a:rPr lang="en-US" sz="2400" kern="0" dirty="0">
                <a:solidFill>
                  <a:srgbClr val="000000"/>
                </a:solidFill>
                <a:latin typeface="Verdana" pitchFamily="34" charset="0"/>
                <a:cs typeface="+mn-cs"/>
              </a:rPr>
              <a:t>Had co-worker review proper procedures </a:t>
            </a:r>
          </a:p>
          <a:p>
            <a:pPr marL="342900" lvl="0" indent="-342900" defTabSz="914400" fontAlgn="base">
              <a:spcBef>
                <a:spcPct val="20000"/>
              </a:spcBef>
              <a:spcAft>
                <a:spcPct val="0"/>
              </a:spcAft>
              <a:buClrTx/>
              <a:buFontTx/>
              <a:buChar char="•"/>
              <a:defRPr/>
            </a:pPr>
            <a:endParaRPr lang="en-US" b="1" kern="0" dirty="0">
              <a:solidFill>
                <a:srgbClr val="000000"/>
              </a:solidFill>
              <a:latin typeface="Verdana" pitchFamily="34" charset="0"/>
              <a:cs typeface="+mn-cs"/>
            </a:endParaRPr>
          </a:p>
          <a:p>
            <a:pPr marL="342900" lvl="0" indent="-342900" defTabSz="914400" fontAlgn="base">
              <a:spcBef>
                <a:spcPct val="20000"/>
              </a:spcBef>
              <a:spcAft>
                <a:spcPct val="0"/>
              </a:spcAft>
              <a:buClrTx/>
              <a:buNone/>
              <a:defRPr/>
            </a:pPr>
            <a:r>
              <a:rPr lang="en-US" sz="2500" b="1" kern="0" dirty="0">
                <a:solidFill>
                  <a:srgbClr val="FFFF00"/>
                </a:solidFill>
                <a:latin typeface="Verdana" pitchFamily="34" charset="0"/>
                <a:cs typeface="+mn-cs"/>
              </a:rPr>
              <a:t>    </a:t>
            </a:r>
            <a:r>
              <a:rPr lang="en-US" sz="2400" kern="0" dirty="0">
                <a:solidFill>
                  <a:srgbClr val="969696">
                    <a:lumMod val="10000"/>
                  </a:srgbClr>
                </a:solidFill>
                <a:latin typeface="Verdana" pitchFamily="34" charset="0"/>
                <a:cs typeface="+mn-cs"/>
              </a:rPr>
              <a:t>ARE THESE </a:t>
            </a:r>
            <a:r>
              <a:rPr lang="en-US" sz="2400" i="1" u="sng" kern="0" dirty="0">
                <a:solidFill>
                  <a:srgbClr val="969696">
                    <a:lumMod val="10000"/>
                  </a:srgbClr>
                </a:solidFill>
                <a:latin typeface="Verdana" pitchFamily="34" charset="0"/>
                <a:cs typeface="+mn-cs"/>
              </a:rPr>
              <a:t>EFFECTIVE</a:t>
            </a:r>
            <a:r>
              <a:rPr lang="en-US" sz="2400" kern="0" dirty="0">
                <a:solidFill>
                  <a:srgbClr val="969696">
                    <a:lumMod val="10000"/>
                  </a:srgbClr>
                </a:solidFill>
                <a:latin typeface="Verdana" pitchFamily="34" charset="0"/>
                <a:cs typeface="+mn-cs"/>
              </a:rPr>
              <a:t> MEANS OF CORRECTIVE ACTION? WHAT DO YOU THINK?</a:t>
            </a:r>
          </a:p>
          <a:p>
            <a:endParaRPr lang="en-US" dirty="0"/>
          </a:p>
        </p:txBody>
      </p:sp>
      <p:sp>
        <p:nvSpPr>
          <p:cNvPr id="3" name="Title 2"/>
          <p:cNvSpPr>
            <a:spLocks noGrp="1"/>
          </p:cNvSpPr>
          <p:nvPr>
            <p:ph type="title"/>
          </p:nvPr>
        </p:nvSpPr>
        <p:spPr/>
        <p:txBody>
          <a:bodyPr/>
          <a:lstStyle/>
          <a:p>
            <a:r>
              <a:rPr lang="en-US" dirty="0">
                <a:solidFill>
                  <a:schemeClr val="bg2"/>
                </a:solidFill>
              </a:rPr>
              <a:t>Corrective Actions – pitfalls </a:t>
            </a:r>
          </a:p>
        </p:txBody>
      </p:sp>
      <p:sp>
        <p:nvSpPr>
          <p:cNvPr id="4" name="Rectangle 3"/>
          <p:cNvSpPr/>
          <p:nvPr/>
        </p:nvSpPr>
        <p:spPr>
          <a:xfrm>
            <a:off x="1003300" y="5429935"/>
            <a:ext cx="4572000" cy="64633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FF"/>
                </a:solidFill>
                <a:effectLst/>
                <a:uLnTx/>
                <a:uFillTx/>
                <a:latin typeface="Verdana" pitchFamily="34" charset="0"/>
                <a:ea typeface="+mn-ea"/>
                <a:cs typeface="Arial" charset="0"/>
              </a:rPr>
              <a:t>Not really! These actions do not really </a:t>
            </a:r>
            <a:r>
              <a:rPr kumimoji="0" lang="en-US" altLang="en-US" sz="1800" b="0" i="1" u="none" strike="noStrike" kern="1200" cap="none" spc="0" normalizeH="0" baseline="0" noProof="0" dirty="0">
                <a:ln>
                  <a:noFill/>
                </a:ln>
                <a:solidFill>
                  <a:srgbClr val="0000FF"/>
                </a:solidFill>
                <a:effectLst/>
                <a:uLnTx/>
                <a:uFillTx/>
                <a:latin typeface="Verdana" pitchFamily="34" charset="0"/>
                <a:ea typeface="+mn-ea"/>
                <a:cs typeface="Arial" charset="0"/>
              </a:rPr>
              <a:t>correct</a:t>
            </a:r>
            <a:r>
              <a:rPr kumimoji="0" lang="en-US" altLang="en-US" sz="1800" b="0" i="0" u="none" strike="noStrike" kern="1200" cap="none" spc="0" normalizeH="0" baseline="0" noProof="0" dirty="0">
                <a:ln>
                  <a:noFill/>
                </a:ln>
                <a:solidFill>
                  <a:srgbClr val="0000FF"/>
                </a:solidFill>
                <a:effectLst/>
                <a:uLnTx/>
                <a:uFillTx/>
                <a:latin typeface="Verdana" pitchFamily="34" charset="0"/>
                <a:ea typeface="+mn-ea"/>
                <a:cs typeface="Arial" charset="0"/>
              </a:rPr>
              <a:t> anything.</a:t>
            </a:r>
          </a:p>
        </p:txBody>
      </p:sp>
    </p:spTree>
    <p:extLst>
      <p:ext uri="{BB962C8B-B14F-4D97-AF65-F5344CB8AC3E}">
        <p14:creationId xmlns:p14="http://schemas.microsoft.com/office/powerpoint/2010/main" val="109133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0" indent="-342900" defTabSz="914400" fontAlgn="base">
              <a:lnSpc>
                <a:spcPct val="90000"/>
              </a:lnSpc>
              <a:spcBef>
                <a:spcPct val="20000"/>
              </a:spcBef>
              <a:spcAft>
                <a:spcPct val="0"/>
              </a:spcAft>
              <a:buClrTx/>
              <a:buFontTx/>
              <a:buChar char="•"/>
              <a:defRPr/>
            </a:pPr>
            <a:r>
              <a:rPr lang="en-US" sz="2400" kern="0" dirty="0">
                <a:solidFill>
                  <a:srgbClr val="000000"/>
                </a:solidFill>
                <a:latin typeface="Verdana" pitchFamily="34" charset="0"/>
                <a:cs typeface="+mn-cs"/>
              </a:rPr>
              <a:t>Met with employee to discuss incident and reviewed proper procedures and then...</a:t>
            </a:r>
          </a:p>
          <a:p>
            <a:pPr marL="342900" lvl="0" indent="-342900" defTabSz="914400" fontAlgn="base">
              <a:lnSpc>
                <a:spcPct val="90000"/>
              </a:lnSpc>
              <a:spcBef>
                <a:spcPct val="20000"/>
              </a:spcBef>
              <a:spcAft>
                <a:spcPct val="0"/>
              </a:spcAft>
              <a:buClrTx/>
              <a:buNone/>
              <a:defRPr/>
            </a:pPr>
            <a:endParaRPr lang="en-US" sz="1000" kern="0" dirty="0">
              <a:solidFill>
                <a:srgbClr val="000000"/>
              </a:solidFill>
              <a:latin typeface="Verdana" pitchFamily="34" charset="0"/>
              <a:cs typeface="+mn-cs"/>
            </a:endParaRPr>
          </a:p>
          <a:p>
            <a:pPr marL="679450" lvl="1" indent="-342900" defTabSz="914400" fontAlgn="base">
              <a:lnSpc>
                <a:spcPct val="90000"/>
              </a:lnSpc>
              <a:spcBef>
                <a:spcPct val="20000"/>
              </a:spcBef>
              <a:spcAft>
                <a:spcPct val="0"/>
              </a:spcAft>
              <a:buClrTx/>
              <a:buFontTx/>
              <a:buChar char="•"/>
              <a:defRPr/>
            </a:pPr>
            <a:r>
              <a:rPr lang="en-US" sz="2200" kern="0" dirty="0">
                <a:solidFill>
                  <a:srgbClr val="000000"/>
                </a:solidFill>
                <a:latin typeface="Verdana" pitchFamily="34" charset="0"/>
                <a:cs typeface="+mn-cs"/>
              </a:rPr>
              <a:t>Observed employee perform the procedure</a:t>
            </a:r>
          </a:p>
          <a:p>
            <a:pPr marL="342900" lvl="0" indent="-342900" defTabSz="914400" fontAlgn="base">
              <a:lnSpc>
                <a:spcPct val="90000"/>
              </a:lnSpc>
              <a:spcBef>
                <a:spcPct val="20000"/>
              </a:spcBef>
              <a:spcAft>
                <a:spcPct val="0"/>
              </a:spcAft>
              <a:buClrTx/>
              <a:buNone/>
              <a:defRPr/>
            </a:pPr>
            <a:endParaRPr lang="en-US" sz="1000" kern="0" dirty="0">
              <a:solidFill>
                <a:srgbClr val="000000"/>
              </a:solidFill>
              <a:latin typeface="Verdana" pitchFamily="34" charset="0"/>
              <a:cs typeface="+mn-cs"/>
            </a:endParaRPr>
          </a:p>
          <a:p>
            <a:pPr marL="1025525" lvl="2" indent="-342900" defTabSz="914400" fontAlgn="base">
              <a:lnSpc>
                <a:spcPct val="90000"/>
              </a:lnSpc>
              <a:spcBef>
                <a:spcPct val="20000"/>
              </a:spcBef>
              <a:spcAft>
                <a:spcPct val="0"/>
              </a:spcAft>
              <a:buClrTx/>
              <a:buFontTx/>
              <a:buChar char="•"/>
              <a:defRPr/>
            </a:pPr>
            <a:r>
              <a:rPr lang="en-US" sz="2000" kern="0" dirty="0">
                <a:solidFill>
                  <a:srgbClr val="000000"/>
                </a:solidFill>
                <a:latin typeface="Verdana" pitchFamily="34" charset="0"/>
                <a:cs typeface="+mn-cs"/>
              </a:rPr>
              <a:t>Showed employee SDS, reviewed how to interpret; use of appropriate PPE</a:t>
            </a:r>
          </a:p>
          <a:p>
            <a:pPr marL="342900" lvl="0" indent="-342900" defTabSz="914400" fontAlgn="base">
              <a:lnSpc>
                <a:spcPct val="90000"/>
              </a:lnSpc>
              <a:spcBef>
                <a:spcPct val="20000"/>
              </a:spcBef>
              <a:spcAft>
                <a:spcPct val="0"/>
              </a:spcAft>
              <a:buClrTx/>
              <a:buNone/>
              <a:defRPr/>
            </a:pPr>
            <a:endParaRPr lang="en-US" sz="1000" kern="0" dirty="0">
              <a:solidFill>
                <a:srgbClr val="000000"/>
              </a:solidFill>
              <a:latin typeface="Verdana" pitchFamily="34" charset="0"/>
              <a:cs typeface="+mn-cs"/>
            </a:endParaRPr>
          </a:p>
          <a:p>
            <a:pPr marL="1363662" lvl="3" indent="-342900" defTabSz="914400" fontAlgn="base">
              <a:lnSpc>
                <a:spcPct val="90000"/>
              </a:lnSpc>
              <a:spcBef>
                <a:spcPct val="20000"/>
              </a:spcBef>
              <a:spcAft>
                <a:spcPct val="0"/>
              </a:spcAft>
              <a:buClrTx/>
              <a:buFontTx/>
              <a:buChar char="•"/>
              <a:defRPr/>
            </a:pPr>
            <a:r>
              <a:rPr lang="en-US" sz="2000" kern="0" dirty="0">
                <a:solidFill>
                  <a:srgbClr val="000000"/>
                </a:solidFill>
                <a:latin typeface="Verdana" pitchFamily="34" charset="0"/>
                <a:cs typeface="+mn-cs"/>
              </a:rPr>
              <a:t>Checked for understanding</a:t>
            </a:r>
          </a:p>
          <a:p>
            <a:pPr marL="342900" lvl="0" indent="-342900" defTabSz="914400" fontAlgn="base">
              <a:lnSpc>
                <a:spcPct val="90000"/>
              </a:lnSpc>
              <a:spcBef>
                <a:spcPct val="20000"/>
              </a:spcBef>
              <a:spcAft>
                <a:spcPct val="0"/>
              </a:spcAft>
              <a:buClrTx/>
              <a:buNone/>
              <a:defRPr/>
            </a:pPr>
            <a:endParaRPr lang="en-US" sz="1000" kern="0" dirty="0">
              <a:solidFill>
                <a:srgbClr val="000000"/>
              </a:solidFill>
              <a:latin typeface="Verdana" pitchFamily="34" charset="0"/>
              <a:cs typeface="+mn-cs"/>
            </a:endParaRPr>
          </a:p>
          <a:p>
            <a:pPr marL="1709737" lvl="4" indent="-342900" defTabSz="914400" fontAlgn="base">
              <a:lnSpc>
                <a:spcPct val="90000"/>
              </a:lnSpc>
              <a:spcBef>
                <a:spcPct val="20000"/>
              </a:spcBef>
              <a:spcAft>
                <a:spcPct val="0"/>
              </a:spcAft>
              <a:buClrTx/>
              <a:buFontTx/>
              <a:buChar char="•"/>
              <a:defRPr/>
            </a:pPr>
            <a:r>
              <a:rPr lang="en-US" sz="2000" kern="0" dirty="0">
                <a:solidFill>
                  <a:srgbClr val="000000"/>
                </a:solidFill>
                <a:latin typeface="Verdana" pitchFamily="34" charset="0"/>
                <a:cs typeface="+mn-cs"/>
              </a:rPr>
              <a:t>Scheduled time to discuss the incident with all employees in the department at the next meeting</a:t>
            </a:r>
          </a:p>
          <a:p>
            <a:endParaRPr lang="en-US" dirty="0"/>
          </a:p>
        </p:txBody>
      </p:sp>
      <p:sp>
        <p:nvSpPr>
          <p:cNvPr id="3" name="Title 2"/>
          <p:cNvSpPr>
            <a:spLocks noGrp="1"/>
          </p:cNvSpPr>
          <p:nvPr>
            <p:ph type="title"/>
          </p:nvPr>
        </p:nvSpPr>
        <p:spPr/>
        <p:txBody>
          <a:bodyPr/>
          <a:lstStyle/>
          <a:p>
            <a:r>
              <a:rPr lang="en-US" dirty="0">
                <a:solidFill>
                  <a:schemeClr val="bg2"/>
                </a:solidFill>
              </a:rPr>
              <a:t>Better Corrective Actions</a:t>
            </a:r>
          </a:p>
        </p:txBody>
      </p:sp>
    </p:spTree>
    <p:extLst>
      <p:ext uri="{BB962C8B-B14F-4D97-AF65-F5344CB8AC3E}">
        <p14:creationId xmlns:p14="http://schemas.microsoft.com/office/powerpoint/2010/main" val="47149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Document your findings in the Incident report.</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Set a target date to complete your suggested corrective actions.  </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Once you complete the corrective actions or take the first step to completing the corrections, the report can be closed.</a:t>
            </a:r>
          </a:p>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Continue to follow-up and make steps towards improvement.</a:t>
            </a:r>
          </a:p>
          <a:p>
            <a:endParaRPr lang="en-US" dirty="0"/>
          </a:p>
        </p:txBody>
      </p:sp>
      <p:sp>
        <p:nvSpPr>
          <p:cNvPr id="3" name="Title 2"/>
          <p:cNvSpPr>
            <a:spLocks noGrp="1"/>
          </p:cNvSpPr>
          <p:nvPr>
            <p:ph type="title"/>
          </p:nvPr>
        </p:nvSpPr>
        <p:spPr/>
        <p:txBody>
          <a:bodyPr/>
          <a:lstStyle/>
          <a:p>
            <a:r>
              <a:rPr lang="en-US" sz="4400" dirty="0">
                <a:solidFill>
                  <a:prstClr val="black"/>
                </a:solidFill>
                <a:latin typeface="Calibri"/>
                <a:ea typeface="ＭＳ Ｐゴシック" charset="-128"/>
              </a:rPr>
              <a:t>7. </a:t>
            </a:r>
            <a:r>
              <a:rPr lang="en-US" sz="4400" dirty="0">
                <a:solidFill>
                  <a:schemeClr val="bg2"/>
                </a:solidFill>
                <a:latin typeface="Calibri"/>
                <a:ea typeface="ＭＳ Ｐゴシック" charset="-128"/>
              </a:rPr>
              <a:t>Complete the Report</a:t>
            </a:r>
            <a:endParaRPr lang="en-US" dirty="0">
              <a:solidFill>
                <a:schemeClr val="bg2"/>
              </a:solidFill>
            </a:endParaRPr>
          </a:p>
        </p:txBody>
      </p:sp>
    </p:spTree>
    <p:extLst>
      <p:ext uri="{BB962C8B-B14F-4D97-AF65-F5344CB8AC3E}">
        <p14:creationId xmlns:p14="http://schemas.microsoft.com/office/powerpoint/2010/main" val="32951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09600" lvl="0" indent="-609600" algn="ctr" defTabSz="914400" fontAlgn="base">
              <a:spcBef>
                <a:spcPct val="20000"/>
              </a:spcBef>
              <a:spcAft>
                <a:spcPct val="0"/>
              </a:spcAft>
              <a:buClrTx/>
              <a:buNone/>
              <a:defRPr/>
            </a:pPr>
            <a:r>
              <a:rPr lang="en-US" sz="2400" kern="0" dirty="0">
                <a:solidFill>
                  <a:srgbClr val="000000"/>
                </a:solidFill>
                <a:latin typeface="Verdana" pitchFamily="34" charset="0"/>
                <a:cs typeface="+mn-cs"/>
              </a:rPr>
              <a:t>WHAT SHOULD BE INCLUDED IN A REPORT?</a:t>
            </a:r>
          </a:p>
          <a:p>
            <a:pPr marL="609600" lvl="0" indent="-609600" algn="ctr" defTabSz="914400" fontAlgn="base">
              <a:spcBef>
                <a:spcPct val="20000"/>
              </a:spcBef>
              <a:spcAft>
                <a:spcPct val="0"/>
              </a:spcAft>
              <a:buClrTx/>
              <a:buNone/>
              <a:defRPr/>
            </a:pPr>
            <a:endParaRPr lang="en-US" sz="1800" b="1" i="1" u="sng" kern="0" dirty="0">
              <a:solidFill>
                <a:srgbClr val="000000"/>
              </a:solidFill>
              <a:latin typeface="Verdana" pitchFamily="34" charset="0"/>
              <a:cs typeface="+mn-cs"/>
            </a:endParaRPr>
          </a:p>
          <a:p>
            <a:pPr marL="609600" lvl="0" indent="-609600" defTabSz="914400" fontAlgn="base">
              <a:spcBef>
                <a:spcPct val="20000"/>
              </a:spcBef>
              <a:spcAft>
                <a:spcPct val="0"/>
              </a:spcAft>
              <a:buClrTx/>
              <a:buFont typeface="Wingdings" pitchFamily="2" charset="2"/>
              <a:buAutoNum type="arabicPeriod"/>
              <a:defRPr/>
            </a:pPr>
            <a:r>
              <a:rPr lang="en-US" sz="2400" kern="0" dirty="0">
                <a:solidFill>
                  <a:srgbClr val="000000"/>
                </a:solidFill>
                <a:latin typeface="Verdana" pitchFamily="34" charset="0"/>
                <a:cs typeface="+mn-cs"/>
              </a:rPr>
              <a:t>All the facts, statements, documents, photos, etc. that were obtained during the investigation</a:t>
            </a:r>
          </a:p>
          <a:p>
            <a:pPr marL="609600" lvl="0" indent="-609600" defTabSz="914400" fontAlgn="base">
              <a:spcBef>
                <a:spcPct val="20000"/>
              </a:spcBef>
              <a:spcAft>
                <a:spcPct val="0"/>
              </a:spcAft>
              <a:buClrTx/>
              <a:buNone/>
              <a:defRPr/>
            </a:pPr>
            <a:endParaRPr lang="en-US" sz="600" kern="0" dirty="0">
              <a:solidFill>
                <a:srgbClr val="000000"/>
              </a:solidFill>
              <a:latin typeface="Verdana" pitchFamily="34" charset="0"/>
              <a:cs typeface="+mn-cs"/>
            </a:endParaRPr>
          </a:p>
          <a:p>
            <a:pPr marL="609600" lvl="0" indent="-609600" defTabSz="914400" fontAlgn="base">
              <a:spcBef>
                <a:spcPct val="20000"/>
              </a:spcBef>
              <a:spcAft>
                <a:spcPct val="0"/>
              </a:spcAft>
              <a:buClrTx/>
              <a:buFont typeface="+mj-lt"/>
              <a:buAutoNum type="arabicPeriod" startAt="2"/>
              <a:defRPr/>
            </a:pPr>
            <a:r>
              <a:rPr lang="en-US" sz="2400" kern="0" dirty="0">
                <a:solidFill>
                  <a:srgbClr val="000000"/>
                </a:solidFill>
                <a:latin typeface="Verdana" pitchFamily="34" charset="0"/>
                <a:cs typeface="+mn-cs"/>
              </a:rPr>
              <a:t>Remember, no opinions (e.g. “I think that, I believe that”…)</a:t>
            </a:r>
          </a:p>
          <a:p>
            <a:pPr marL="609600" lvl="0" indent="-609600" defTabSz="914400" fontAlgn="base">
              <a:spcBef>
                <a:spcPct val="20000"/>
              </a:spcBef>
              <a:spcAft>
                <a:spcPct val="0"/>
              </a:spcAft>
              <a:buClrTx/>
              <a:buNone/>
              <a:defRPr/>
            </a:pPr>
            <a:r>
              <a:rPr lang="en-US" sz="600" kern="0" dirty="0">
                <a:solidFill>
                  <a:srgbClr val="000000"/>
                </a:solidFill>
                <a:latin typeface="Verdana" pitchFamily="34" charset="0"/>
                <a:cs typeface="+mn-cs"/>
              </a:rPr>
              <a:t> </a:t>
            </a:r>
            <a:endParaRPr lang="en-US" sz="600" i="1" kern="0" dirty="0">
              <a:solidFill>
                <a:srgbClr val="000000"/>
              </a:solidFill>
              <a:latin typeface="Verdana" pitchFamily="34" charset="0"/>
              <a:cs typeface="+mn-cs"/>
            </a:endParaRPr>
          </a:p>
          <a:p>
            <a:pPr marL="609600" lvl="0" indent="-609600" defTabSz="914400" fontAlgn="base">
              <a:spcBef>
                <a:spcPct val="20000"/>
              </a:spcBef>
              <a:spcAft>
                <a:spcPct val="0"/>
              </a:spcAft>
              <a:buClrTx/>
              <a:buFont typeface="+mj-lt"/>
              <a:buAutoNum type="arabicPeriod" startAt="3"/>
              <a:defRPr/>
            </a:pPr>
            <a:r>
              <a:rPr lang="en-US" sz="2400" kern="0" dirty="0">
                <a:solidFill>
                  <a:srgbClr val="000000"/>
                </a:solidFill>
                <a:latin typeface="Verdana" pitchFamily="34" charset="0"/>
                <a:cs typeface="+mn-cs"/>
              </a:rPr>
              <a:t>Analysis of the cause</a:t>
            </a:r>
          </a:p>
          <a:p>
            <a:pPr marL="609600" lvl="0" indent="-609600" defTabSz="914400" fontAlgn="base">
              <a:spcBef>
                <a:spcPct val="20000"/>
              </a:spcBef>
              <a:spcAft>
                <a:spcPct val="0"/>
              </a:spcAft>
              <a:buClrTx/>
              <a:buNone/>
              <a:defRPr/>
            </a:pPr>
            <a:r>
              <a:rPr lang="en-US" sz="600" kern="0" dirty="0">
                <a:solidFill>
                  <a:srgbClr val="000000"/>
                </a:solidFill>
                <a:latin typeface="Verdana" pitchFamily="34" charset="0"/>
                <a:cs typeface="+mn-cs"/>
              </a:rPr>
              <a:t> </a:t>
            </a:r>
            <a:endParaRPr lang="en-US" sz="600" i="1" kern="0" dirty="0">
              <a:solidFill>
                <a:srgbClr val="000000"/>
              </a:solidFill>
              <a:latin typeface="Verdana" pitchFamily="34" charset="0"/>
              <a:cs typeface="+mn-cs"/>
            </a:endParaRPr>
          </a:p>
          <a:p>
            <a:pPr marL="609600" lvl="0" indent="-609600" defTabSz="914400" fontAlgn="base">
              <a:spcBef>
                <a:spcPct val="20000"/>
              </a:spcBef>
              <a:spcAft>
                <a:spcPct val="0"/>
              </a:spcAft>
              <a:buClrTx/>
              <a:buFont typeface="+mj-lt"/>
              <a:buAutoNum type="arabicPeriod" startAt="4"/>
              <a:defRPr/>
            </a:pPr>
            <a:r>
              <a:rPr lang="en-US" sz="2400" kern="0" dirty="0">
                <a:solidFill>
                  <a:srgbClr val="000000"/>
                </a:solidFill>
                <a:latin typeface="Verdana" pitchFamily="34" charset="0"/>
                <a:cs typeface="+mn-cs"/>
              </a:rPr>
              <a:t>Corrective actions </a:t>
            </a:r>
            <a:endParaRPr lang="en-US" sz="2400" i="1" kern="0" dirty="0">
              <a:solidFill>
                <a:srgbClr val="000000"/>
              </a:solidFill>
              <a:latin typeface="Verdana" pitchFamily="34" charset="0"/>
              <a:cs typeface="+mn-cs"/>
            </a:endParaRPr>
          </a:p>
          <a:p>
            <a:endParaRPr lang="en-US" dirty="0"/>
          </a:p>
        </p:txBody>
      </p:sp>
      <p:sp>
        <p:nvSpPr>
          <p:cNvPr id="3" name="Title 2"/>
          <p:cNvSpPr>
            <a:spLocks noGrp="1"/>
          </p:cNvSpPr>
          <p:nvPr>
            <p:ph type="title"/>
          </p:nvPr>
        </p:nvSpPr>
        <p:spPr/>
        <p:txBody>
          <a:bodyPr/>
          <a:lstStyle/>
          <a:p>
            <a:r>
              <a:rPr lang="en-US" dirty="0">
                <a:solidFill>
                  <a:schemeClr val="bg2"/>
                </a:solidFill>
              </a:rPr>
              <a:t>Incident-Injury Report</a:t>
            </a:r>
          </a:p>
        </p:txBody>
      </p:sp>
      <p:pic>
        <p:nvPicPr>
          <p:cNvPr id="4" name="Picture 3"/>
          <p:cNvPicPr>
            <a:picLocks noChangeAspect="1"/>
          </p:cNvPicPr>
          <p:nvPr/>
        </p:nvPicPr>
        <p:blipFill>
          <a:blip r:embed="rId3"/>
          <a:stretch>
            <a:fillRect/>
          </a:stretch>
        </p:blipFill>
        <p:spPr>
          <a:xfrm>
            <a:off x="4708875" y="4175567"/>
            <a:ext cx="3292125" cy="22252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733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600" y="2641746"/>
            <a:ext cx="3859102" cy="3944454"/>
          </a:xfrm>
          <a:prstGeom prst="rect">
            <a:avLst/>
          </a:prstGeom>
        </p:spPr>
      </p:pic>
      <p:sp>
        <p:nvSpPr>
          <p:cNvPr id="3" name="Title 2"/>
          <p:cNvSpPr>
            <a:spLocks noGrp="1"/>
          </p:cNvSpPr>
          <p:nvPr>
            <p:ph type="title"/>
          </p:nvPr>
        </p:nvSpPr>
        <p:spPr/>
        <p:txBody>
          <a:bodyPr>
            <a:normAutofit fontScale="90000"/>
          </a:bodyPr>
          <a:lstStyle/>
          <a:p>
            <a:r>
              <a:rPr lang="en-US" dirty="0">
                <a:solidFill>
                  <a:schemeClr val="bg2"/>
                </a:solidFill>
              </a:rPr>
              <a:t>Hazard Recognition – The Energy Wheel</a:t>
            </a:r>
          </a:p>
        </p:txBody>
      </p:sp>
      <p:pic>
        <p:nvPicPr>
          <p:cNvPr id="5" name="Picture 4"/>
          <p:cNvPicPr>
            <a:picLocks noChangeAspect="1"/>
          </p:cNvPicPr>
          <p:nvPr/>
        </p:nvPicPr>
        <p:blipFill>
          <a:blip r:embed="rId3"/>
          <a:stretch>
            <a:fillRect/>
          </a:stretch>
        </p:blipFill>
        <p:spPr>
          <a:xfrm>
            <a:off x="5952744" y="1529667"/>
            <a:ext cx="2276793" cy="4315427"/>
          </a:xfrm>
          <a:prstGeom prst="rect">
            <a:avLst/>
          </a:prstGeom>
        </p:spPr>
      </p:pic>
      <p:pic>
        <p:nvPicPr>
          <p:cNvPr id="6" name="Picture 5"/>
          <p:cNvPicPr>
            <a:picLocks noChangeAspect="1"/>
          </p:cNvPicPr>
          <p:nvPr/>
        </p:nvPicPr>
        <p:blipFill>
          <a:blip r:embed="rId4"/>
          <a:stretch>
            <a:fillRect/>
          </a:stretch>
        </p:blipFill>
        <p:spPr>
          <a:xfrm>
            <a:off x="560832" y="1258507"/>
            <a:ext cx="5059680" cy="1505160"/>
          </a:xfrm>
          <a:prstGeom prst="rect">
            <a:avLst/>
          </a:prstGeom>
        </p:spPr>
      </p:pic>
    </p:spTree>
    <p:extLst>
      <p:ext uri="{BB962C8B-B14F-4D97-AF65-F5344CB8AC3E}">
        <p14:creationId xmlns:p14="http://schemas.microsoft.com/office/powerpoint/2010/main" val="222158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9100" y="3929017"/>
            <a:ext cx="7772400" cy="1530441"/>
          </a:xfrm>
          <a:prstGeom prst="rect">
            <a:avLst/>
          </a:prstGeom>
        </p:spPr>
      </p:pic>
      <p:sp>
        <p:nvSpPr>
          <p:cNvPr id="3" name="Title 2"/>
          <p:cNvSpPr>
            <a:spLocks noGrp="1"/>
          </p:cNvSpPr>
          <p:nvPr>
            <p:ph type="title"/>
          </p:nvPr>
        </p:nvSpPr>
        <p:spPr/>
        <p:txBody>
          <a:bodyPr/>
          <a:lstStyle/>
          <a:p>
            <a:r>
              <a:rPr lang="en-US" dirty="0">
                <a:solidFill>
                  <a:schemeClr val="bg2"/>
                </a:solidFill>
              </a:rPr>
              <a:t>Follow the data…</a:t>
            </a:r>
          </a:p>
        </p:txBody>
      </p:sp>
      <p:pic>
        <p:nvPicPr>
          <p:cNvPr id="5" name="Picture 4"/>
          <p:cNvPicPr>
            <a:picLocks noChangeAspect="1"/>
          </p:cNvPicPr>
          <p:nvPr/>
        </p:nvPicPr>
        <p:blipFill>
          <a:blip r:embed="rId3"/>
          <a:stretch>
            <a:fillRect/>
          </a:stretch>
        </p:blipFill>
        <p:spPr>
          <a:xfrm>
            <a:off x="3047824" y="1183822"/>
            <a:ext cx="3225976" cy="2567213"/>
          </a:xfrm>
          <a:prstGeom prst="rect">
            <a:avLst/>
          </a:prstGeom>
        </p:spPr>
      </p:pic>
    </p:spTree>
    <p:extLst>
      <p:ext uri="{BB962C8B-B14F-4D97-AF65-F5344CB8AC3E}">
        <p14:creationId xmlns:p14="http://schemas.microsoft.com/office/powerpoint/2010/main" val="96106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lvl="0" indent="-342900">
              <a:lnSpc>
                <a:spcPct val="107000"/>
              </a:lnSpc>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Use what you’ve learned from past losses/root causes</a:t>
            </a:r>
          </a:p>
          <a:p>
            <a:pPr marL="342900" lvl="0" indent="-342900">
              <a:lnSpc>
                <a:spcPct val="107000"/>
              </a:lnSpc>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Train employees on effective hazard identification practices</a:t>
            </a:r>
          </a:p>
          <a:p>
            <a:pPr marL="342900" lvl="0" indent="-342900">
              <a:lnSpc>
                <a:spcPct val="107000"/>
              </a:lnSpc>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Utilize a behavioral based safety process and recognize safe leaders</a:t>
            </a:r>
          </a:p>
          <a:p>
            <a:pPr marL="342900" lvl="0" indent="-342900">
              <a:lnSpc>
                <a:spcPct val="107000"/>
              </a:lnSpc>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Ensure employees and supervisors are consistently held accountable for safety</a:t>
            </a:r>
          </a:p>
          <a:p>
            <a:pPr marL="342900" lvl="0" indent="-342900">
              <a:lnSpc>
                <a:spcPct val="107000"/>
              </a:lnSpc>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Then, track and communicate for continuous improvement </a:t>
            </a:r>
          </a:p>
          <a:p>
            <a:pPr marL="0" lvl="0" indent="0">
              <a:lnSpc>
                <a:spcPct val="107000"/>
              </a:lnSpc>
              <a:spcAft>
                <a:spcPts val="800"/>
              </a:spcAft>
              <a:buNone/>
            </a:pPr>
            <a:r>
              <a:rPr lang="en-US" sz="540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A robust safety management process to prevent harmful incidents and evolve the safety culture to a more interdependent level.   </a:t>
            </a:r>
          </a:p>
          <a:p>
            <a:endParaRPr lang="en-US" dirty="0"/>
          </a:p>
        </p:txBody>
      </p:sp>
      <p:sp>
        <p:nvSpPr>
          <p:cNvPr id="3" name="Title 2"/>
          <p:cNvSpPr>
            <a:spLocks noGrp="1"/>
          </p:cNvSpPr>
          <p:nvPr>
            <p:ph type="title"/>
          </p:nvPr>
        </p:nvSpPr>
        <p:spPr/>
        <p:txBody>
          <a:bodyPr/>
          <a:lstStyle/>
          <a:p>
            <a:r>
              <a:rPr lang="en-US" dirty="0">
                <a:solidFill>
                  <a:schemeClr val="bg2"/>
                </a:solidFill>
              </a:rPr>
              <a:t>Putting it all together…</a:t>
            </a:r>
          </a:p>
        </p:txBody>
      </p:sp>
    </p:spTree>
    <p:extLst>
      <p:ext uri="{BB962C8B-B14F-4D97-AF65-F5344CB8AC3E}">
        <p14:creationId xmlns:p14="http://schemas.microsoft.com/office/powerpoint/2010/main" val="85911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314" y="555172"/>
            <a:ext cx="9024454" cy="5355091"/>
          </a:xfrm>
          <a:prstGeom prst="rect">
            <a:avLst/>
          </a:prstGeom>
        </p:spPr>
      </p:pic>
    </p:spTree>
    <p:extLst>
      <p:ext uri="{BB962C8B-B14F-4D97-AF65-F5344CB8AC3E}">
        <p14:creationId xmlns:p14="http://schemas.microsoft.com/office/powerpoint/2010/main" val="1745956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1546" y="1166569"/>
            <a:ext cx="914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200000"/>
              <a:buBlip>
                <a:blip r:embed="rId2"/>
              </a:buBlip>
              <a:defRPr sz="3200">
                <a:solidFill>
                  <a:srgbClr val="000066"/>
                </a:solidFill>
                <a:latin typeface="Arial" panose="020B0604020202020204" pitchFamily="34" charset="0"/>
              </a:defRPr>
            </a:lvl1pPr>
            <a:lvl2pPr marL="742950" indent="-285750">
              <a:spcBef>
                <a:spcPct val="20000"/>
              </a:spcBef>
              <a:buChar char="–"/>
              <a:defRPr sz="2800">
                <a:solidFill>
                  <a:srgbClr val="000066"/>
                </a:solidFill>
                <a:latin typeface="Arial" panose="020B0604020202020204" pitchFamily="34" charset="0"/>
              </a:defRPr>
            </a:lvl2pPr>
            <a:lvl3pPr marL="1143000" indent="-228600">
              <a:spcBef>
                <a:spcPct val="20000"/>
              </a:spcBef>
              <a:buChar char="•"/>
              <a:defRPr sz="2400">
                <a:solidFill>
                  <a:srgbClr val="000066"/>
                </a:solidFill>
                <a:latin typeface="Arial" panose="020B0604020202020204" pitchFamily="34" charset="0"/>
              </a:defRPr>
            </a:lvl3pPr>
            <a:lvl4pPr marL="1600200" indent="-228600">
              <a:spcBef>
                <a:spcPct val="20000"/>
              </a:spcBef>
              <a:buFont typeface="Wingdings" panose="05000000000000000000" pitchFamily="2" charset="2"/>
              <a:buChar char="Ø"/>
              <a:defRPr sz="2000">
                <a:solidFill>
                  <a:srgbClr val="000066"/>
                </a:solidFill>
                <a:latin typeface="Arial" panose="020B0604020202020204" pitchFamily="34" charset="0"/>
              </a:defRPr>
            </a:lvl4pPr>
            <a:lvl5pPr marL="2057400" indent="-228600">
              <a:spcBef>
                <a:spcPct val="20000"/>
              </a:spcBef>
              <a:buFont typeface="Wingdings" panose="05000000000000000000" pitchFamily="2" charset="2"/>
              <a:buChar char="§"/>
              <a:defRPr sz="2000">
                <a:solidFill>
                  <a:srgbClr val="000066"/>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0066"/>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0066"/>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0066"/>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0066"/>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6000" b="1" i="0" u="none" strike="noStrike" kern="1200" cap="none" spc="0" normalizeH="0" baseline="0" noProof="0" dirty="0">
                <a:ln>
                  <a:noFill/>
                </a:ln>
                <a:solidFill>
                  <a:srgbClr val="08105D"/>
                </a:solidFill>
                <a:effectLst/>
                <a:uLnTx/>
                <a:uFillTx/>
                <a:latin typeface="Arial" panose="020B0604020202020204" pitchFamily="34" charset="0"/>
                <a:ea typeface="+mn-ea"/>
                <a:cs typeface="Arial" panose="020B0604020202020204" pitchFamily="34" charset="0"/>
              </a:rPr>
              <a:t>Questions?</a:t>
            </a:r>
          </a:p>
        </p:txBody>
      </p:sp>
      <p:pic>
        <p:nvPicPr>
          <p:cNvPr id="3" name="Picture 2"/>
          <p:cNvPicPr>
            <a:picLocks noChangeAspect="1"/>
          </p:cNvPicPr>
          <p:nvPr/>
        </p:nvPicPr>
        <p:blipFill>
          <a:blip r:embed="rId3"/>
          <a:stretch>
            <a:fillRect/>
          </a:stretch>
        </p:blipFill>
        <p:spPr>
          <a:xfrm>
            <a:off x="3345106" y="2639524"/>
            <a:ext cx="5953125" cy="2352675"/>
          </a:xfrm>
          <a:prstGeom prst="rect">
            <a:avLst/>
          </a:prstGeom>
        </p:spPr>
      </p:pic>
    </p:spTree>
    <p:extLst>
      <p:ext uri="{BB962C8B-B14F-4D97-AF65-F5344CB8AC3E}">
        <p14:creationId xmlns:p14="http://schemas.microsoft.com/office/powerpoint/2010/main" val="149961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63040"/>
            <a:ext cx="7772400" cy="5204460"/>
          </a:xfrm>
        </p:spPr>
        <p:txBody>
          <a:bodyPr/>
          <a:lstStyle/>
          <a:p>
            <a:pPr marL="0" lvl="0" indent="0" defTabSz="914400" fontAlgn="base">
              <a:spcBef>
                <a:spcPct val="0"/>
              </a:spcBef>
              <a:spcAft>
                <a:spcPct val="0"/>
              </a:spcAft>
              <a:buClrTx/>
              <a:buNone/>
            </a:pPr>
            <a:r>
              <a:rPr lang="en-US" altLang="en-US" sz="2400" dirty="0">
                <a:solidFill>
                  <a:srgbClr val="003366"/>
                </a:solidFill>
                <a:latin typeface="Times New Roman" panose="02020603050405020304" pitchFamily="18" charset="0"/>
                <a:cs typeface="Arial" panose="020B0604020202020204" pitchFamily="34" charset="0"/>
              </a:rPr>
              <a:t>A Near Miss Is An Incident Resulting In Neither Injury Nor Property Damage, </a:t>
            </a:r>
            <a:r>
              <a:rPr lang="en-US" altLang="en-US" sz="2400" u="sng" dirty="0">
                <a:solidFill>
                  <a:srgbClr val="003366"/>
                </a:solidFill>
                <a:latin typeface="Times New Roman" panose="02020603050405020304" pitchFamily="18" charset="0"/>
                <a:cs typeface="Arial" panose="020B0604020202020204" pitchFamily="34" charset="0"/>
              </a:rPr>
              <a:t>BUT</a:t>
            </a:r>
            <a:r>
              <a:rPr lang="en-US" altLang="en-US" sz="2400" dirty="0">
                <a:solidFill>
                  <a:srgbClr val="003366"/>
                </a:solidFill>
                <a:latin typeface="Times New Roman" panose="02020603050405020304" pitchFamily="18" charset="0"/>
                <a:cs typeface="Arial" panose="020B0604020202020204" pitchFamily="34" charset="0"/>
              </a:rPr>
              <a:t> Containing The </a:t>
            </a:r>
            <a:r>
              <a:rPr lang="en-US" altLang="en-US" sz="2400" u="sng" dirty="0">
                <a:solidFill>
                  <a:srgbClr val="003366"/>
                </a:solidFill>
                <a:latin typeface="Times New Roman" panose="02020603050405020304" pitchFamily="18" charset="0"/>
                <a:cs typeface="Arial" panose="020B0604020202020204" pitchFamily="34" charset="0"/>
              </a:rPr>
              <a:t>POTENTIAL</a:t>
            </a:r>
            <a:r>
              <a:rPr lang="en-US" altLang="en-US" sz="2400" dirty="0">
                <a:solidFill>
                  <a:srgbClr val="003366"/>
                </a:solidFill>
                <a:latin typeface="Times New Roman" panose="02020603050405020304" pitchFamily="18" charset="0"/>
                <a:cs typeface="Arial" panose="020B0604020202020204" pitchFamily="34" charset="0"/>
              </a:rPr>
              <a:t> To Cause </a:t>
            </a:r>
            <a:r>
              <a:rPr lang="en-US" altLang="en-US" sz="2400" u="sng" dirty="0">
                <a:solidFill>
                  <a:srgbClr val="003366"/>
                </a:solidFill>
                <a:latin typeface="Times New Roman" panose="02020603050405020304" pitchFamily="18" charset="0"/>
                <a:cs typeface="Arial" panose="020B0604020202020204" pitchFamily="34" charset="0"/>
              </a:rPr>
              <a:t>BOTH</a:t>
            </a:r>
            <a:r>
              <a:rPr lang="en-US" altLang="en-US" sz="2400" dirty="0">
                <a:solidFill>
                  <a:srgbClr val="003366"/>
                </a:solidFill>
                <a:latin typeface="Times New Roman" panose="02020603050405020304" pitchFamily="18" charset="0"/>
                <a:cs typeface="Arial" panose="020B0604020202020204" pitchFamily="34" charset="0"/>
              </a:rPr>
              <a:t> If Its’ Cause is Not </a:t>
            </a:r>
            <a:r>
              <a:rPr lang="en-US" altLang="en-US" sz="2400" u="sng" dirty="0">
                <a:solidFill>
                  <a:srgbClr val="003366"/>
                </a:solidFill>
                <a:latin typeface="Times New Roman" panose="02020603050405020304" pitchFamily="18" charset="0"/>
                <a:cs typeface="Arial" panose="020B0604020202020204" pitchFamily="34" charset="0"/>
              </a:rPr>
              <a:t>IMMEDIATELY</a:t>
            </a:r>
            <a:r>
              <a:rPr lang="en-US" altLang="en-US" sz="2400" dirty="0">
                <a:solidFill>
                  <a:srgbClr val="003366"/>
                </a:solidFill>
                <a:latin typeface="Times New Roman" panose="02020603050405020304" pitchFamily="18" charset="0"/>
                <a:cs typeface="Arial" panose="020B0604020202020204" pitchFamily="34" charset="0"/>
              </a:rPr>
              <a:t> Corrected.  </a:t>
            </a:r>
          </a:p>
          <a:p>
            <a:pPr marL="0" lvl="0" indent="0" defTabSz="914400" fontAlgn="base">
              <a:spcBef>
                <a:spcPct val="0"/>
              </a:spcBef>
              <a:spcAft>
                <a:spcPct val="0"/>
              </a:spcAft>
              <a:buClrTx/>
              <a:buNone/>
            </a:pPr>
            <a:r>
              <a:rPr lang="en-US" altLang="en-US" sz="2400" i="1" dirty="0">
                <a:solidFill>
                  <a:srgbClr val="003366"/>
                </a:solidFill>
                <a:latin typeface="Times New Roman" panose="02020603050405020304" pitchFamily="18" charset="0"/>
                <a:cs typeface="Arial" panose="020B0604020202020204" pitchFamily="34" charset="0"/>
              </a:rPr>
              <a:t>    </a:t>
            </a:r>
            <a:r>
              <a:rPr lang="en-US" altLang="en-US" sz="2400" b="1" i="1" dirty="0">
                <a:solidFill>
                  <a:srgbClr val="FF0000"/>
                </a:solidFill>
                <a:latin typeface="Times New Roman" panose="02020603050405020304" pitchFamily="18" charset="0"/>
                <a:cs typeface="Arial" panose="020B0604020202020204" pitchFamily="34" charset="0"/>
              </a:rPr>
              <a:t>A.K.A. – an accident waiting to happen!</a:t>
            </a:r>
          </a:p>
          <a:p>
            <a:endParaRPr lang="en-US" dirty="0"/>
          </a:p>
        </p:txBody>
      </p:sp>
      <p:sp>
        <p:nvSpPr>
          <p:cNvPr id="3" name="Title 2"/>
          <p:cNvSpPr>
            <a:spLocks noGrp="1"/>
          </p:cNvSpPr>
          <p:nvPr>
            <p:ph type="title"/>
          </p:nvPr>
        </p:nvSpPr>
        <p:spPr>
          <a:xfrm>
            <a:off x="228600" y="594360"/>
            <a:ext cx="5943600" cy="822960"/>
          </a:xfrm>
        </p:spPr>
        <p:txBody>
          <a:bodyPr>
            <a:normAutofit fontScale="90000"/>
          </a:bodyPr>
          <a:lstStyle/>
          <a:p>
            <a:r>
              <a:rPr lang="en-US" dirty="0">
                <a:solidFill>
                  <a:schemeClr val="bg2"/>
                </a:solidFill>
              </a:rPr>
              <a:t>And What Is A Near Miss?</a:t>
            </a:r>
            <a:br>
              <a:rPr lang="en-US" dirty="0">
                <a:solidFill>
                  <a:schemeClr val="bg2"/>
                </a:solidFill>
              </a:rPr>
            </a:br>
            <a:endParaRPr lang="en-US" dirty="0">
              <a:solidFill>
                <a:schemeClr val="bg2"/>
              </a:solidFill>
            </a:endParaRPr>
          </a:p>
        </p:txBody>
      </p:sp>
      <p:pic>
        <p:nvPicPr>
          <p:cNvPr id="4" name="Picture 3"/>
          <p:cNvPicPr>
            <a:picLocks noChangeAspect="1"/>
          </p:cNvPicPr>
          <p:nvPr/>
        </p:nvPicPr>
        <p:blipFill>
          <a:blip r:embed="rId2"/>
          <a:stretch>
            <a:fillRect/>
          </a:stretch>
        </p:blipFill>
        <p:spPr>
          <a:xfrm>
            <a:off x="846166" y="3369893"/>
            <a:ext cx="3743268" cy="2987727"/>
          </a:xfrm>
          <a:prstGeom prst="rect">
            <a:avLst/>
          </a:prstGeom>
        </p:spPr>
      </p:pic>
    </p:spTree>
    <p:extLst>
      <p:ext uri="{BB962C8B-B14F-4D97-AF65-F5344CB8AC3E}">
        <p14:creationId xmlns:p14="http://schemas.microsoft.com/office/powerpoint/2010/main" val="184171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6344"/>
            <a:ext cx="7772400" cy="4297680"/>
          </a:xfrm>
        </p:spPr>
        <p:txBody>
          <a:bodyPr>
            <a:normAutofit fontScale="92500" lnSpcReduction="10000"/>
          </a:bodyPr>
          <a:lstStyle/>
          <a:p>
            <a:r>
              <a:rPr lang="en-US" dirty="0"/>
              <a:t>Solely focused on the Construction Industry</a:t>
            </a:r>
          </a:p>
          <a:p>
            <a:r>
              <a:rPr lang="en-US" dirty="0"/>
              <a:t>&gt;30% of our staff has construction industry experience</a:t>
            </a:r>
          </a:p>
          <a:p>
            <a:r>
              <a:rPr lang="en-US" dirty="0"/>
              <a:t>Industry Leading Client to Staff Ratio &lt;2:1</a:t>
            </a:r>
          </a:p>
          <a:p>
            <a:r>
              <a:rPr lang="en-US" dirty="0"/>
              <a:t>40% of our clients are in group or single parent captives</a:t>
            </a:r>
          </a:p>
          <a:p>
            <a:r>
              <a:rPr lang="en-US" dirty="0"/>
              <a:t>85% of our clients recognize a 28% reduction in their WC EMR in 3 -4 years </a:t>
            </a:r>
          </a:p>
          <a:p>
            <a:r>
              <a:rPr lang="en-US" dirty="0"/>
              <a:t>Risk Management Assessment </a:t>
            </a:r>
          </a:p>
          <a:p>
            <a:r>
              <a:rPr lang="en-US" dirty="0"/>
              <a:t>Medical Director Program </a:t>
            </a:r>
          </a:p>
          <a:p>
            <a:r>
              <a:rPr lang="en-US" dirty="0"/>
              <a:t>Construction Industry Claim Advocates and Safety Professionals</a:t>
            </a:r>
          </a:p>
          <a:p>
            <a:r>
              <a:rPr lang="en-US" dirty="0"/>
              <a:t>Construction CEO Mentoring</a:t>
            </a:r>
          </a:p>
          <a:p>
            <a:r>
              <a:rPr lang="en-US" dirty="0"/>
              <a:t>Recruiting</a:t>
            </a:r>
          </a:p>
        </p:txBody>
      </p:sp>
      <p:sp>
        <p:nvSpPr>
          <p:cNvPr id="3" name="Title 2"/>
          <p:cNvSpPr>
            <a:spLocks noGrp="1"/>
          </p:cNvSpPr>
          <p:nvPr>
            <p:ph type="title"/>
          </p:nvPr>
        </p:nvSpPr>
        <p:spPr>
          <a:xfrm>
            <a:off x="304101" y="363053"/>
            <a:ext cx="5943600" cy="822960"/>
          </a:xfrm>
        </p:spPr>
        <p:txBody>
          <a:bodyPr>
            <a:noAutofit/>
          </a:bodyPr>
          <a:lstStyle/>
          <a:p>
            <a:r>
              <a:rPr lang="en-US" sz="3200" dirty="0"/>
              <a:t>Gallagher Construction Practice</a:t>
            </a:r>
          </a:p>
        </p:txBody>
      </p:sp>
    </p:spTree>
    <p:extLst>
      <p:ext uri="{BB962C8B-B14F-4D97-AF65-F5344CB8AC3E}">
        <p14:creationId xmlns:p14="http://schemas.microsoft.com/office/powerpoint/2010/main" val="238820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Safety Trends 2023 </a:t>
            </a:r>
          </a:p>
        </p:txBody>
      </p:sp>
      <p:sp>
        <p:nvSpPr>
          <p:cNvPr id="3" name="Content Placeholder 2"/>
          <p:cNvSpPr>
            <a:spLocks noGrp="1"/>
          </p:cNvSpPr>
          <p:nvPr>
            <p:ph idx="1"/>
          </p:nvPr>
        </p:nvSpPr>
        <p:spPr/>
        <p:txBody>
          <a:bodyPr>
            <a:normAutofit/>
          </a:bodyPr>
          <a:lstStyle/>
          <a:p>
            <a:pPr lvl="0"/>
            <a:r>
              <a:rPr lang="en-US" dirty="0"/>
              <a:t>Since 2008, construction has experienced more total deaths than any other industry (and that figure doesn’t include fatalities from suicide — of which this industry also has the most). </a:t>
            </a:r>
          </a:p>
          <a:p>
            <a:pPr lvl="0"/>
            <a:r>
              <a:rPr lang="en-US" dirty="0"/>
              <a:t>Construction professionals have higher injury rates than most other professions and experience some of the highest rates of alcohol abuse.</a:t>
            </a:r>
          </a:p>
          <a:p>
            <a:pPr lvl="0"/>
            <a:r>
              <a:rPr lang="en-US" dirty="0"/>
              <a:t>65.5% of all construction deaths result from a Focus Four incident (Falls 35%; Struck-by 17%; Electrocution 7.6%; Caught-in 5.8%; All others 34/6%</a:t>
            </a:r>
          </a:p>
          <a:p>
            <a:pPr lvl="0"/>
            <a:r>
              <a:rPr lang="en-US" dirty="0"/>
              <a:t>About 40% of construction injuries result in days away from work</a:t>
            </a:r>
          </a:p>
          <a:p>
            <a:pPr lvl="0"/>
            <a:r>
              <a:rPr lang="en-US" dirty="0"/>
              <a:t>$1,460: Average penalty per citation (2011 - 2020)</a:t>
            </a:r>
          </a:p>
          <a:p>
            <a:pPr lvl="0"/>
            <a:r>
              <a:rPr lang="en-US" dirty="0"/>
              <a:t>$156,259: The maximum OSHA penalty for each willful or repeated violation</a:t>
            </a:r>
          </a:p>
          <a:p>
            <a:pPr lvl="0"/>
            <a:r>
              <a:rPr lang="en-US" dirty="0"/>
              <a:t>$8.35 million: The highest OSHA penalty ever issued to a single contractor</a:t>
            </a:r>
          </a:p>
          <a:p>
            <a:pPr lvl="0"/>
            <a:r>
              <a:rPr lang="en-US" dirty="0"/>
              <a:t>$5 billion: The annual cost of construction-related deaths, measured in lost production, lost family income, and pain and suffering</a:t>
            </a:r>
          </a:p>
          <a:p>
            <a:pPr lvl="0"/>
            <a:r>
              <a:rPr lang="en-US" dirty="0"/>
              <a:t>$7.87 billion: The cost of workers’ compensation direct costs from the top five injury causes in construction</a:t>
            </a:r>
          </a:p>
          <a:p>
            <a:endParaRPr lang="en-US" dirty="0"/>
          </a:p>
        </p:txBody>
      </p:sp>
      <p:sp>
        <p:nvSpPr>
          <p:cNvPr id="4" name="Footer Placeholder 3"/>
          <p:cNvSpPr>
            <a:spLocks noGrp="1"/>
          </p:cNvSpPr>
          <p:nvPr>
            <p:ph type="ftr" sz="quarter" idx="11"/>
          </p:nvPr>
        </p:nvSpPr>
        <p:spPr/>
        <p:txBody>
          <a:bodyPr/>
          <a:lstStyle/>
          <a:p>
            <a:pPr defTabSz="342900">
              <a:defRPr/>
            </a:pPr>
            <a:endParaRPr lang="en-US" sz="1350">
              <a:solidFill>
                <a:srgbClr val="000000"/>
              </a:solidFill>
              <a:latin typeface="Arial"/>
            </a:endParaRPr>
          </a:p>
        </p:txBody>
      </p:sp>
      <p:sp>
        <p:nvSpPr>
          <p:cNvPr id="5" name="Slide Number Placeholder 4"/>
          <p:cNvSpPr>
            <a:spLocks noGrp="1"/>
          </p:cNvSpPr>
          <p:nvPr>
            <p:ph type="sldNum" sz="quarter" idx="12"/>
          </p:nvPr>
        </p:nvSpPr>
        <p:spPr/>
        <p:txBody>
          <a:bodyPr/>
          <a:lstStyle/>
          <a:p>
            <a:pPr defTabSz="342900">
              <a:defRPr/>
            </a:pPr>
            <a:fld id="{DE315B91-9EB2-4404-8C74-535525706EA9}" type="slidenum">
              <a:rPr lang="en-US" altLang="en-US" sz="1350">
                <a:solidFill>
                  <a:srgbClr val="000000"/>
                </a:solidFill>
                <a:latin typeface="Arial"/>
              </a:rPr>
              <a:pPr defTabSz="342900">
                <a:defRPr/>
              </a:pPr>
              <a:t>41</a:t>
            </a:fld>
            <a:endParaRPr lang="en-US" altLang="en-US" sz="1350">
              <a:solidFill>
                <a:srgbClr val="000000"/>
              </a:solidFill>
              <a:latin typeface="Arial"/>
            </a:endParaRPr>
          </a:p>
        </p:txBody>
      </p:sp>
    </p:spTree>
    <p:extLst>
      <p:ext uri="{BB962C8B-B14F-4D97-AF65-F5344CB8AC3E}">
        <p14:creationId xmlns:p14="http://schemas.microsoft.com/office/powerpoint/2010/main" val="1735821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51899" y="1541160"/>
            <a:ext cx="7699901" cy="4425007"/>
          </a:xfrm>
          <a:prstGeom prst="rect">
            <a:avLst/>
          </a:prstGeom>
        </p:spPr>
      </p:pic>
      <p:sp>
        <p:nvSpPr>
          <p:cNvPr id="3" name="Title 2"/>
          <p:cNvSpPr>
            <a:spLocks noGrp="1"/>
          </p:cNvSpPr>
          <p:nvPr>
            <p:ph type="title"/>
          </p:nvPr>
        </p:nvSpPr>
        <p:spPr/>
        <p:txBody>
          <a:bodyPr>
            <a:normAutofit fontScale="90000"/>
          </a:bodyPr>
          <a:lstStyle/>
          <a:p>
            <a:r>
              <a:rPr lang="en-US" dirty="0">
                <a:solidFill>
                  <a:schemeClr val="bg2"/>
                </a:solidFill>
              </a:rPr>
              <a:t>Incident Ration Model</a:t>
            </a:r>
            <a:br>
              <a:rPr lang="en-US" dirty="0">
                <a:solidFill>
                  <a:schemeClr val="bg2"/>
                </a:solidFill>
              </a:rPr>
            </a:br>
            <a:r>
              <a:rPr lang="en-US" dirty="0">
                <a:solidFill>
                  <a:schemeClr val="bg2"/>
                </a:solidFill>
              </a:rPr>
              <a:t>- Heinrich’s Theory</a:t>
            </a:r>
          </a:p>
        </p:txBody>
      </p:sp>
    </p:spTree>
    <p:extLst>
      <p:ext uri="{BB962C8B-B14F-4D97-AF65-F5344CB8AC3E}">
        <p14:creationId xmlns:p14="http://schemas.microsoft.com/office/powerpoint/2010/main" val="172889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342900" lvl="0" indent="-342900" fontAlgn="base">
              <a:spcBef>
                <a:spcPct val="20000"/>
              </a:spcBef>
              <a:spcAft>
                <a:spcPct val="0"/>
              </a:spcAft>
              <a:buClrTx/>
              <a:buFont typeface="Arial" charset="0"/>
              <a:buChar char="•"/>
            </a:pPr>
            <a:r>
              <a:rPr lang="en-US" sz="3200" dirty="0">
                <a:solidFill>
                  <a:prstClr val="black"/>
                </a:solidFill>
                <a:latin typeface="Calibri"/>
                <a:ea typeface="ＭＳ Ｐゴシック" charset="-128"/>
                <a:cs typeface="+mn-cs"/>
              </a:rPr>
              <a:t>Main Reason - </a:t>
            </a:r>
            <a:r>
              <a:rPr lang="en-US" sz="3200" b="1" dirty="0">
                <a:solidFill>
                  <a:prstClr val="black"/>
                </a:solidFill>
                <a:latin typeface="Calibri"/>
                <a:ea typeface="ＭＳ Ｐゴシック" charset="-128"/>
                <a:cs typeface="+mn-cs"/>
              </a:rPr>
              <a:t>To prevent reoccurrence</a:t>
            </a:r>
          </a:p>
          <a:p>
            <a:pPr marL="679450" lvl="1" indent="-342900" fontAlgn="base">
              <a:spcBef>
                <a:spcPct val="20000"/>
              </a:spcBef>
              <a:spcAft>
                <a:spcPct val="0"/>
              </a:spcAft>
              <a:buClrTx/>
              <a:buFont typeface="Arial" charset="0"/>
              <a:buChar char="•"/>
            </a:pPr>
            <a:r>
              <a:rPr lang="en-US" sz="3000" dirty="0">
                <a:solidFill>
                  <a:prstClr val="black"/>
                </a:solidFill>
                <a:latin typeface="Calibri"/>
                <a:ea typeface="ＭＳ Ｐゴシック" charset="-128"/>
                <a:cs typeface="+mn-cs"/>
              </a:rPr>
              <a:t>To uncover deficiencies in procedures and training or draw attention to needed repairs/maintenance. </a:t>
            </a:r>
          </a:p>
          <a:p>
            <a:pPr marL="679450" lvl="1" indent="-342900" fontAlgn="base">
              <a:spcBef>
                <a:spcPct val="20000"/>
              </a:spcBef>
              <a:spcAft>
                <a:spcPct val="0"/>
              </a:spcAft>
              <a:buClrTx/>
              <a:buFont typeface="Arial" charset="0"/>
              <a:buChar char="•"/>
            </a:pPr>
            <a:r>
              <a:rPr lang="en-US" sz="3000" dirty="0">
                <a:solidFill>
                  <a:prstClr val="black"/>
                </a:solidFill>
                <a:latin typeface="Calibri"/>
                <a:ea typeface="ＭＳ Ｐゴシック" charset="-128"/>
                <a:cs typeface="+mn-cs"/>
              </a:rPr>
              <a:t>To identify and take corrective actions that prevent reoccurrence of accidents.</a:t>
            </a:r>
          </a:p>
          <a:p>
            <a:pPr marL="1025525" lvl="2" indent="-342900" fontAlgn="base">
              <a:spcBef>
                <a:spcPct val="20000"/>
              </a:spcBef>
              <a:spcAft>
                <a:spcPct val="0"/>
              </a:spcAft>
              <a:buClrTx/>
              <a:buFont typeface="Arial" charset="0"/>
              <a:buChar char="•"/>
            </a:pPr>
            <a:r>
              <a:rPr lang="en-US" sz="2800" dirty="0">
                <a:solidFill>
                  <a:prstClr val="black"/>
                </a:solidFill>
                <a:latin typeface="Calibri"/>
                <a:ea typeface="ＭＳ Ｐゴシック" charset="-128"/>
                <a:cs typeface="+mn-cs"/>
              </a:rPr>
              <a:t>Also, to determine the costs associated with an incident</a:t>
            </a:r>
          </a:p>
          <a:p>
            <a:pPr marL="1025525" lvl="2" indent="-342900" fontAlgn="base">
              <a:spcBef>
                <a:spcPct val="20000"/>
              </a:spcBef>
              <a:spcAft>
                <a:spcPct val="0"/>
              </a:spcAft>
              <a:buClrTx/>
              <a:buFont typeface="Arial" charset="0"/>
              <a:buChar char="•"/>
            </a:pPr>
            <a:r>
              <a:rPr lang="en-US" sz="2800" dirty="0">
                <a:solidFill>
                  <a:prstClr val="black"/>
                </a:solidFill>
                <a:latin typeface="Calibri"/>
                <a:ea typeface="ＭＳ Ｐゴシック" charset="-128"/>
                <a:cs typeface="+mn-cs"/>
              </a:rPr>
              <a:t>To determine compliance with applicable safety regulations</a:t>
            </a:r>
          </a:p>
          <a:p>
            <a:pPr marL="1025525" lvl="2" indent="-342900" fontAlgn="base">
              <a:spcBef>
                <a:spcPct val="20000"/>
              </a:spcBef>
              <a:spcAft>
                <a:spcPct val="0"/>
              </a:spcAft>
              <a:buClrTx/>
              <a:buFont typeface="Arial" charset="0"/>
              <a:buChar char="•"/>
            </a:pPr>
            <a:r>
              <a:rPr lang="en-US" sz="2800" dirty="0">
                <a:solidFill>
                  <a:prstClr val="black"/>
                </a:solidFill>
                <a:latin typeface="Calibri"/>
                <a:ea typeface="ＭＳ Ｐゴシック" charset="-128"/>
                <a:cs typeface="+mn-cs"/>
              </a:rPr>
              <a:t>To obtain facts and process claims</a:t>
            </a:r>
          </a:p>
          <a:p>
            <a:pPr marL="1025525" lvl="2" indent="-342900" fontAlgn="base">
              <a:spcBef>
                <a:spcPct val="20000"/>
              </a:spcBef>
              <a:spcAft>
                <a:spcPct val="0"/>
              </a:spcAft>
              <a:buClrTx/>
              <a:buFont typeface="Arial" charset="0"/>
              <a:buChar char="•"/>
            </a:pPr>
            <a:r>
              <a:rPr lang="en-US" sz="2800" dirty="0">
                <a:solidFill>
                  <a:prstClr val="black"/>
                </a:solidFill>
                <a:latin typeface="Calibri"/>
                <a:ea typeface="ＭＳ Ｐゴシック" charset="-128"/>
                <a:cs typeface="+mn-cs"/>
              </a:rPr>
              <a:t>Investigations are often required by law for serious accidents</a:t>
            </a:r>
          </a:p>
          <a:p>
            <a:endParaRPr lang="en-US" dirty="0"/>
          </a:p>
        </p:txBody>
      </p:sp>
      <p:sp>
        <p:nvSpPr>
          <p:cNvPr id="3" name="Title 2"/>
          <p:cNvSpPr>
            <a:spLocks noGrp="1"/>
          </p:cNvSpPr>
          <p:nvPr>
            <p:ph type="title"/>
          </p:nvPr>
        </p:nvSpPr>
        <p:spPr/>
        <p:txBody>
          <a:bodyPr/>
          <a:lstStyle/>
          <a:p>
            <a:r>
              <a:rPr lang="en-US" sz="4400" dirty="0">
                <a:solidFill>
                  <a:schemeClr val="bg2"/>
                </a:solidFill>
                <a:latin typeface="Calibri"/>
                <a:ea typeface="ＭＳ Ｐゴシック" charset="-128"/>
              </a:rPr>
              <a:t>Why Investigate?</a:t>
            </a:r>
            <a:endParaRPr lang="en-US" dirty="0">
              <a:solidFill>
                <a:schemeClr val="bg2"/>
              </a:solidFill>
            </a:endParaRPr>
          </a:p>
        </p:txBody>
      </p:sp>
      <p:pic>
        <p:nvPicPr>
          <p:cNvPr id="4" name="Picture 3"/>
          <p:cNvPicPr>
            <a:picLocks noChangeAspect="1"/>
          </p:cNvPicPr>
          <p:nvPr/>
        </p:nvPicPr>
        <p:blipFill>
          <a:blip r:embed="rId3"/>
          <a:stretch>
            <a:fillRect/>
          </a:stretch>
        </p:blipFill>
        <p:spPr>
          <a:xfrm>
            <a:off x="3200400" y="5384648"/>
            <a:ext cx="2606213" cy="9388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992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0" lvl="0" indent="0" defTabSz="914400" fontAlgn="base">
              <a:spcBef>
                <a:spcPct val="20000"/>
              </a:spcBef>
              <a:spcAft>
                <a:spcPct val="0"/>
              </a:spcAft>
              <a:buClrTx/>
              <a:buNone/>
            </a:pPr>
            <a:r>
              <a:rPr lang="en-US" sz="2400" b="1" dirty="0">
                <a:solidFill>
                  <a:prstClr val="black"/>
                </a:solidFill>
                <a:latin typeface="Verdana" pitchFamily="34" charset="0"/>
                <a:cs typeface="+mn-cs"/>
              </a:rPr>
              <a:t>Is </a:t>
            </a:r>
            <a:r>
              <a:rPr lang="en-US" sz="2400" b="1" u="sng" dirty="0">
                <a:solidFill>
                  <a:prstClr val="black"/>
                </a:solidFill>
                <a:latin typeface="Verdana" pitchFamily="34" charset="0"/>
                <a:cs typeface="+mn-cs"/>
              </a:rPr>
              <a:t>Not</a:t>
            </a:r>
            <a:r>
              <a:rPr lang="en-US" sz="2400" b="1" dirty="0">
                <a:solidFill>
                  <a:prstClr val="black"/>
                </a:solidFill>
                <a:latin typeface="Verdana" pitchFamily="34" charset="0"/>
                <a:cs typeface="+mn-cs"/>
              </a:rPr>
              <a:t> To:</a:t>
            </a:r>
          </a:p>
          <a:p>
            <a:pPr marL="342900" lvl="0" indent="-342900" defTabSz="914400" fontAlgn="base">
              <a:spcBef>
                <a:spcPts val="2400"/>
              </a:spcBef>
              <a:spcAft>
                <a:spcPct val="0"/>
              </a:spcAft>
              <a:buClrTx/>
              <a:buFont typeface="Arial" panose="020B0604020202020204" pitchFamily="34" charset="0"/>
              <a:buChar char="•"/>
            </a:pPr>
            <a:r>
              <a:rPr lang="en-US" sz="2400" dirty="0">
                <a:solidFill>
                  <a:prstClr val="black"/>
                </a:solidFill>
                <a:latin typeface="Verdana" pitchFamily="34" charset="0"/>
                <a:cs typeface="+mn-cs"/>
              </a:rPr>
              <a:t>Exonerate individuals or management</a:t>
            </a:r>
          </a:p>
          <a:p>
            <a:pPr marL="342900" lvl="0" indent="-342900" defTabSz="914400" fontAlgn="base">
              <a:spcBef>
                <a:spcPts val="2400"/>
              </a:spcBef>
              <a:spcAft>
                <a:spcPct val="0"/>
              </a:spcAft>
              <a:buClrTx/>
              <a:buFont typeface="Arial" panose="020B0604020202020204" pitchFamily="34" charset="0"/>
              <a:buChar char="•"/>
            </a:pPr>
            <a:r>
              <a:rPr lang="en-US" sz="2400" dirty="0">
                <a:solidFill>
                  <a:prstClr val="black"/>
                </a:solidFill>
                <a:latin typeface="Verdana" pitchFamily="34" charset="0"/>
                <a:cs typeface="+mn-cs"/>
              </a:rPr>
              <a:t>Satisfy insurance requirements</a:t>
            </a:r>
          </a:p>
          <a:p>
            <a:pPr marL="342900" lvl="0" indent="-342900" defTabSz="914400" fontAlgn="base">
              <a:spcBef>
                <a:spcPts val="2400"/>
              </a:spcBef>
              <a:spcAft>
                <a:spcPct val="0"/>
              </a:spcAft>
              <a:buClrTx/>
              <a:buFont typeface="Arial" panose="020B0604020202020204" pitchFamily="34" charset="0"/>
              <a:buChar char="•"/>
            </a:pPr>
            <a:r>
              <a:rPr lang="en-US" sz="2400" dirty="0">
                <a:solidFill>
                  <a:prstClr val="black"/>
                </a:solidFill>
                <a:latin typeface="Verdana" pitchFamily="34" charset="0"/>
                <a:cs typeface="+mn-cs"/>
              </a:rPr>
              <a:t>Defend a position for legal argument</a:t>
            </a:r>
          </a:p>
          <a:p>
            <a:pPr marL="342900" lvl="0" indent="-342900" defTabSz="914400" fontAlgn="base">
              <a:spcBef>
                <a:spcPts val="2400"/>
              </a:spcBef>
              <a:spcAft>
                <a:spcPct val="0"/>
              </a:spcAft>
              <a:buClrTx/>
              <a:buFont typeface="Arial" panose="020B0604020202020204" pitchFamily="34" charset="0"/>
              <a:buChar char="•"/>
            </a:pPr>
            <a:r>
              <a:rPr lang="en-US" sz="2400" dirty="0">
                <a:solidFill>
                  <a:prstClr val="black"/>
                </a:solidFill>
                <a:latin typeface="Verdana" pitchFamily="34" charset="0"/>
                <a:cs typeface="+mn-cs"/>
              </a:rPr>
              <a:t>Assign blame</a:t>
            </a:r>
          </a:p>
          <a:p>
            <a:pPr marL="0" lvl="0" indent="0" defTabSz="914400" fontAlgn="base">
              <a:spcBef>
                <a:spcPct val="20000"/>
              </a:spcBef>
              <a:spcAft>
                <a:spcPct val="0"/>
              </a:spcAft>
              <a:buClrTx/>
              <a:buNone/>
            </a:pPr>
            <a:endParaRPr lang="en-US" sz="2400" b="1" dirty="0">
              <a:solidFill>
                <a:prstClr val="black"/>
              </a:solidFill>
              <a:latin typeface="Verdana" pitchFamily="34" charset="0"/>
              <a:cs typeface="+mn-cs"/>
            </a:endParaRPr>
          </a:p>
          <a:p>
            <a:pPr marL="0" lvl="0" indent="0" defTabSz="914400" fontAlgn="base">
              <a:spcBef>
                <a:spcPct val="20000"/>
              </a:spcBef>
              <a:spcAft>
                <a:spcPct val="0"/>
              </a:spcAft>
              <a:buClrTx/>
              <a:buNone/>
            </a:pPr>
            <a:r>
              <a:rPr lang="en-US" sz="2600" b="1" dirty="0">
                <a:solidFill>
                  <a:prstClr val="black"/>
                </a:solidFill>
                <a:latin typeface="Verdana" pitchFamily="34" charset="0"/>
                <a:cs typeface="+mn-cs"/>
              </a:rPr>
              <a:t>Remember, </a:t>
            </a:r>
            <a:r>
              <a:rPr lang="en-US" sz="2600" b="1" i="1" dirty="0">
                <a:solidFill>
                  <a:prstClr val="black"/>
                </a:solidFill>
                <a:latin typeface="Verdana" pitchFamily="34" charset="0"/>
                <a:cs typeface="+mn-cs"/>
              </a:rPr>
              <a:t>fact</a:t>
            </a:r>
            <a:r>
              <a:rPr lang="en-US" sz="2600" b="1" dirty="0">
                <a:solidFill>
                  <a:prstClr val="black"/>
                </a:solidFill>
                <a:latin typeface="Verdana" pitchFamily="34" charset="0"/>
                <a:cs typeface="+mn-cs"/>
              </a:rPr>
              <a:t> finding – not </a:t>
            </a:r>
            <a:r>
              <a:rPr lang="en-US" sz="2600" b="1" i="1" dirty="0">
                <a:solidFill>
                  <a:prstClr val="black"/>
                </a:solidFill>
                <a:latin typeface="Verdana" pitchFamily="34" charset="0"/>
                <a:cs typeface="+mn-cs"/>
              </a:rPr>
              <a:t>fault</a:t>
            </a:r>
            <a:r>
              <a:rPr lang="en-US" sz="2600" b="1" dirty="0">
                <a:solidFill>
                  <a:prstClr val="black"/>
                </a:solidFill>
                <a:latin typeface="Verdana" pitchFamily="34" charset="0"/>
                <a:cs typeface="+mn-cs"/>
              </a:rPr>
              <a:t> finding</a:t>
            </a:r>
          </a:p>
          <a:p>
            <a:pPr marL="0" lvl="0" indent="0" defTabSz="914400" fontAlgn="base">
              <a:spcBef>
                <a:spcPct val="20000"/>
              </a:spcBef>
              <a:spcAft>
                <a:spcPct val="0"/>
              </a:spcAft>
              <a:buClrTx/>
              <a:buNone/>
            </a:pPr>
            <a:endParaRPr lang="en-US" sz="2600" b="1" dirty="0">
              <a:solidFill>
                <a:prstClr val="black"/>
              </a:solidFill>
              <a:latin typeface="Verdana" pitchFamily="34" charset="0"/>
              <a:cs typeface="+mn-cs"/>
            </a:endParaRPr>
          </a:p>
          <a:p>
            <a:pPr marL="0" lvl="0" indent="0" defTabSz="914400" fontAlgn="base">
              <a:spcBef>
                <a:spcPct val="20000"/>
              </a:spcBef>
              <a:spcAft>
                <a:spcPct val="0"/>
              </a:spcAft>
              <a:buClrTx/>
              <a:buNone/>
            </a:pPr>
            <a:r>
              <a:rPr lang="en-US" sz="2600" b="1" dirty="0">
                <a:solidFill>
                  <a:prstClr val="black"/>
                </a:solidFill>
                <a:latin typeface="Verdana" pitchFamily="34" charset="0"/>
                <a:cs typeface="+mn-cs"/>
              </a:rPr>
              <a:t>Find out the what, when, where, who and WHY – to prevent reoccurrence of similar situations </a:t>
            </a:r>
          </a:p>
          <a:p>
            <a:endParaRPr lang="en-US" dirty="0"/>
          </a:p>
        </p:txBody>
      </p:sp>
      <p:sp>
        <p:nvSpPr>
          <p:cNvPr id="3" name="Title 2"/>
          <p:cNvSpPr>
            <a:spLocks noGrp="1"/>
          </p:cNvSpPr>
          <p:nvPr>
            <p:ph type="title"/>
          </p:nvPr>
        </p:nvSpPr>
        <p:spPr/>
        <p:txBody>
          <a:bodyPr/>
          <a:lstStyle/>
          <a:p>
            <a:r>
              <a:rPr lang="en-US" dirty="0">
                <a:solidFill>
                  <a:schemeClr val="bg2"/>
                </a:solidFill>
              </a:rPr>
              <a:t>The Aim of the Investigation</a:t>
            </a:r>
          </a:p>
        </p:txBody>
      </p:sp>
      <p:pic>
        <p:nvPicPr>
          <p:cNvPr id="4" name="Picture 3"/>
          <p:cNvPicPr>
            <a:picLocks noChangeAspect="1"/>
          </p:cNvPicPr>
          <p:nvPr/>
        </p:nvPicPr>
        <p:blipFill>
          <a:blip r:embed="rId3"/>
          <a:stretch>
            <a:fillRect/>
          </a:stretch>
        </p:blipFill>
        <p:spPr>
          <a:xfrm>
            <a:off x="6489699" y="1463040"/>
            <a:ext cx="2106772" cy="2106772"/>
          </a:xfrm>
          <a:prstGeom prst="rect">
            <a:avLst/>
          </a:prstGeom>
        </p:spPr>
      </p:pic>
    </p:spTree>
    <p:extLst>
      <p:ext uri="{BB962C8B-B14F-4D97-AF65-F5344CB8AC3E}">
        <p14:creationId xmlns:p14="http://schemas.microsoft.com/office/powerpoint/2010/main" val="131118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lvl="0" indent="0" defTabSz="914400" fontAlgn="base">
              <a:lnSpc>
                <a:spcPct val="90000"/>
              </a:lnSpc>
              <a:spcBef>
                <a:spcPct val="20000"/>
              </a:spcBef>
              <a:spcAft>
                <a:spcPct val="0"/>
              </a:spcAft>
              <a:buClrTx/>
              <a:buNone/>
              <a:defRPr/>
            </a:pPr>
            <a:r>
              <a:rPr lang="en-US" sz="2400" dirty="0">
                <a:solidFill>
                  <a:prstClr val="black"/>
                </a:solidFill>
                <a:latin typeface="Verdana" pitchFamily="34" charset="0"/>
                <a:cs typeface="+mn-cs"/>
              </a:rPr>
              <a:t>What are the causes of an incident? There are two basic causes of incidents:</a:t>
            </a:r>
          </a:p>
          <a:p>
            <a:pPr marL="0" lvl="0" indent="0" defTabSz="914400" fontAlgn="base">
              <a:lnSpc>
                <a:spcPct val="90000"/>
              </a:lnSpc>
              <a:spcBef>
                <a:spcPct val="20000"/>
              </a:spcBef>
              <a:spcAft>
                <a:spcPct val="0"/>
              </a:spcAft>
              <a:buClrTx/>
              <a:buNone/>
              <a:defRPr/>
            </a:pPr>
            <a:endParaRPr lang="en-US" sz="2400" b="1" dirty="0">
              <a:solidFill>
                <a:prstClr val="black"/>
              </a:solidFill>
              <a:latin typeface="Times New Roman" pitchFamily="18" charset="0"/>
              <a:cs typeface="+mn-cs"/>
            </a:endParaRPr>
          </a:p>
          <a:p>
            <a:pPr marL="0" lvl="0" indent="0" defTabSz="914400" fontAlgn="base">
              <a:lnSpc>
                <a:spcPct val="90000"/>
              </a:lnSpc>
              <a:spcBef>
                <a:spcPts val="2400"/>
              </a:spcBef>
              <a:spcAft>
                <a:spcPct val="0"/>
              </a:spcAft>
              <a:buClrTx/>
              <a:buFont typeface="Arial" pitchFamily="34" charset="0"/>
              <a:buChar char="•"/>
              <a:defRPr/>
            </a:pPr>
            <a:r>
              <a:rPr lang="en-US" sz="2400" b="1" dirty="0">
                <a:solidFill>
                  <a:prstClr val="black"/>
                </a:solidFill>
                <a:latin typeface="Verdana" pitchFamily="34" charset="0"/>
                <a:cs typeface="+mn-cs"/>
              </a:rPr>
              <a:t> </a:t>
            </a:r>
            <a:r>
              <a:rPr lang="en-US" sz="2400" b="1" dirty="0">
                <a:solidFill>
                  <a:srgbClr val="0000FF"/>
                </a:solidFill>
                <a:latin typeface="Verdana" pitchFamily="34" charset="0"/>
                <a:cs typeface="+mn-cs"/>
              </a:rPr>
              <a:t>Unsafe Acts, and </a:t>
            </a:r>
          </a:p>
          <a:p>
            <a:pPr marL="0" lvl="0" indent="0" defTabSz="914400" fontAlgn="base">
              <a:lnSpc>
                <a:spcPct val="90000"/>
              </a:lnSpc>
              <a:spcBef>
                <a:spcPts val="2400"/>
              </a:spcBef>
              <a:spcAft>
                <a:spcPct val="0"/>
              </a:spcAft>
              <a:buClrTx/>
              <a:buFont typeface="Arial" pitchFamily="34" charset="0"/>
              <a:buChar char="•"/>
              <a:defRPr/>
            </a:pPr>
            <a:endParaRPr lang="en-US" sz="2400" b="1" dirty="0">
              <a:solidFill>
                <a:srgbClr val="0000FF"/>
              </a:solidFill>
              <a:latin typeface="Verdana" pitchFamily="34" charset="0"/>
              <a:cs typeface="+mn-cs"/>
            </a:endParaRPr>
          </a:p>
          <a:p>
            <a:pPr marL="0" lvl="0" indent="0" defTabSz="914400" fontAlgn="base">
              <a:lnSpc>
                <a:spcPct val="90000"/>
              </a:lnSpc>
              <a:spcBef>
                <a:spcPts val="2400"/>
              </a:spcBef>
              <a:spcAft>
                <a:spcPct val="0"/>
              </a:spcAft>
              <a:buClrTx/>
              <a:buFont typeface="Arial" pitchFamily="34" charset="0"/>
              <a:buChar char="•"/>
              <a:defRPr/>
            </a:pPr>
            <a:endParaRPr lang="en-US" sz="2400" b="1" dirty="0">
              <a:solidFill>
                <a:srgbClr val="0000FF"/>
              </a:solidFill>
              <a:latin typeface="Verdana" pitchFamily="34" charset="0"/>
              <a:cs typeface="+mn-cs"/>
            </a:endParaRPr>
          </a:p>
          <a:p>
            <a:pPr marL="0" lvl="0" indent="0" defTabSz="914400" fontAlgn="base">
              <a:lnSpc>
                <a:spcPct val="90000"/>
              </a:lnSpc>
              <a:spcBef>
                <a:spcPts val="2400"/>
              </a:spcBef>
              <a:spcAft>
                <a:spcPct val="0"/>
              </a:spcAft>
              <a:buClrTx/>
              <a:buFont typeface="Arial" pitchFamily="34" charset="0"/>
              <a:buChar char="•"/>
              <a:defRPr/>
            </a:pPr>
            <a:r>
              <a:rPr lang="en-US" sz="2400" b="1" dirty="0">
                <a:solidFill>
                  <a:prstClr val="black"/>
                </a:solidFill>
                <a:latin typeface="Verdana" pitchFamily="34" charset="0"/>
                <a:cs typeface="+mn-cs"/>
              </a:rPr>
              <a:t> </a:t>
            </a:r>
            <a:r>
              <a:rPr lang="en-US" sz="2400" b="1" dirty="0">
                <a:solidFill>
                  <a:srgbClr val="0000FF"/>
                </a:solidFill>
                <a:latin typeface="Verdana" pitchFamily="34" charset="0"/>
                <a:cs typeface="+mn-cs"/>
              </a:rPr>
              <a:t>Unsafe Conditions</a:t>
            </a:r>
          </a:p>
          <a:p>
            <a:endParaRPr lang="en-US" dirty="0"/>
          </a:p>
        </p:txBody>
      </p:sp>
      <p:sp>
        <p:nvSpPr>
          <p:cNvPr id="3" name="Title 2"/>
          <p:cNvSpPr>
            <a:spLocks noGrp="1"/>
          </p:cNvSpPr>
          <p:nvPr>
            <p:ph type="title"/>
          </p:nvPr>
        </p:nvSpPr>
        <p:spPr/>
        <p:txBody>
          <a:bodyPr/>
          <a:lstStyle/>
          <a:p>
            <a:r>
              <a:rPr lang="en-US" dirty="0">
                <a:solidFill>
                  <a:schemeClr val="bg2"/>
                </a:solidFill>
              </a:rPr>
              <a:t>Incident Causes</a:t>
            </a:r>
          </a:p>
        </p:txBody>
      </p:sp>
      <p:pic>
        <p:nvPicPr>
          <p:cNvPr id="4" name="Picture 3"/>
          <p:cNvPicPr>
            <a:picLocks noChangeAspect="1"/>
          </p:cNvPicPr>
          <p:nvPr/>
        </p:nvPicPr>
        <p:blipFill>
          <a:blip r:embed="rId3"/>
          <a:stretch>
            <a:fillRect/>
          </a:stretch>
        </p:blipFill>
        <p:spPr>
          <a:xfrm>
            <a:off x="4216400" y="2429051"/>
            <a:ext cx="1705027" cy="1469849"/>
          </a:xfrm>
          <a:prstGeom prst="rect">
            <a:avLst/>
          </a:prstGeom>
        </p:spPr>
      </p:pic>
      <p:sp>
        <p:nvSpPr>
          <p:cNvPr id="5" name="TextBox 4"/>
          <p:cNvSpPr txBox="1"/>
          <p:nvPr/>
        </p:nvSpPr>
        <p:spPr>
          <a:xfrm>
            <a:off x="6172200" y="2429051"/>
            <a:ext cx="1803400" cy="1200329"/>
          </a:xfrm>
          <a:prstGeom prst="rect">
            <a:avLst/>
          </a:prstGeom>
          <a:noFill/>
        </p:spPr>
        <p:txBody>
          <a:bodyPr wrap="square" rtlCol="0">
            <a:spAutoFit/>
          </a:bodyPr>
          <a:lstStyle/>
          <a:p>
            <a:r>
              <a:rPr lang="en-US"/>
              <a:t>Act – Individual standing on ladders that are set up unsafely.</a:t>
            </a:r>
            <a:endParaRPr lang="en-US" dirty="0"/>
          </a:p>
        </p:txBody>
      </p:sp>
      <p:pic>
        <p:nvPicPr>
          <p:cNvPr id="7" name="Picture 6"/>
          <p:cNvPicPr>
            <a:picLocks noChangeAspect="1"/>
          </p:cNvPicPr>
          <p:nvPr/>
        </p:nvPicPr>
        <p:blipFill>
          <a:blip r:embed="rId4"/>
          <a:stretch>
            <a:fillRect/>
          </a:stretch>
        </p:blipFill>
        <p:spPr>
          <a:xfrm>
            <a:off x="4205022" y="4356100"/>
            <a:ext cx="1716405" cy="1569992"/>
          </a:xfrm>
          <a:prstGeom prst="rect">
            <a:avLst/>
          </a:prstGeom>
        </p:spPr>
      </p:pic>
      <p:sp>
        <p:nvSpPr>
          <p:cNvPr id="8" name="TextBox 7"/>
          <p:cNvSpPr txBox="1"/>
          <p:nvPr/>
        </p:nvSpPr>
        <p:spPr>
          <a:xfrm>
            <a:off x="6172200" y="4356100"/>
            <a:ext cx="2082800" cy="923330"/>
          </a:xfrm>
          <a:prstGeom prst="rect">
            <a:avLst/>
          </a:prstGeom>
          <a:noFill/>
        </p:spPr>
        <p:txBody>
          <a:bodyPr wrap="square" rtlCol="0">
            <a:spAutoFit/>
          </a:bodyPr>
          <a:lstStyle/>
          <a:p>
            <a:r>
              <a:rPr lang="en-US" dirty="0"/>
              <a:t>Condition – Open access hatch (fall hazard).</a:t>
            </a:r>
          </a:p>
        </p:txBody>
      </p:sp>
    </p:spTree>
    <p:extLst>
      <p:ext uri="{BB962C8B-B14F-4D97-AF65-F5344CB8AC3E}">
        <p14:creationId xmlns:p14="http://schemas.microsoft.com/office/powerpoint/2010/main" val="76252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solidFill>
                  <a:schemeClr val="bg2"/>
                </a:solidFill>
              </a:rPr>
              <a:t>Unsafe Acts vs Unsafe Conditions</a:t>
            </a:r>
          </a:p>
        </p:txBody>
      </p:sp>
      <p:sp>
        <p:nvSpPr>
          <p:cNvPr id="4" name="Rectangle 3"/>
          <p:cNvSpPr txBox="1">
            <a:spLocks noChangeArrowheads="1"/>
          </p:cNvSpPr>
          <p:nvPr/>
        </p:nvSpPr>
        <p:spPr bwMode="auto">
          <a:xfrm>
            <a:off x="152400" y="1295400"/>
            <a:ext cx="4364294" cy="4179606"/>
          </a:xfrm>
          <a:prstGeom prst="rect">
            <a:avLst/>
          </a:prstGeom>
          <a:noFill/>
          <a:ln>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45720" rIns="0" bIns="45720" numCol="1" anchor="t" anchorCtr="0" compatLnSpc="1">
            <a:prstTxWarp prst="textNoShape">
              <a:avLst/>
            </a:prstTxWarp>
            <a:spAutoFit/>
          </a:bodyPr>
          <a:lstStyle>
            <a:lvl1pPr marL="0" indent="0" algn="ctr" rtl="0" eaLnBrk="1" fontAlgn="base" hangingPunct="1">
              <a:spcBef>
                <a:spcPct val="20000"/>
              </a:spcBef>
              <a:spcAft>
                <a:spcPct val="0"/>
              </a:spcAft>
              <a:buFont typeface="Arial" charset="0"/>
              <a:buNone/>
              <a:defRPr sz="2400" kern="1200">
                <a:solidFill>
                  <a:schemeClr val="tx1">
                    <a:tint val="75000"/>
                  </a:schemeClr>
                </a:solidFill>
                <a:latin typeface="Verdana" pitchFamily="34" charset="0"/>
                <a:ea typeface="+mn-ea"/>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09600" marR="0" lvl="0" indent="-609600" algn="ctr" defTabSz="914400" rtl="0" eaLnBrk="1" fontAlgn="base" latinLnBrk="0" hangingPunct="1">
              <a:lnSpc>
                <a:spcPct val="80000"/>
              </a:lnSpc>
              <a:spcBef>
                <a:spcPct val="0"/>
              </a:spcBef>
              <a:spcAft>
                <a:spcPct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Verdana" pitchFamily="34" charset="0"/>
                <a:ea typeface="+mn-ea"/>
                <a:cs typeface="+mn-cs"/>
              </a:rPr>
              <a:t>Unsafe Acts</a:t>
            </a:r>
          </a:p>
          <a:p>
            <a:pPr marL="609600" marR="0" lvl="0" indent="-609600" algn="ctr" defTabSz="914400" rtl="0" eaLnBrk="1" fontAlgn="base" latinLnBrk="0" hangingPunct="1">
              <a:lnSpc>
                <a:spcPct val="8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Verdana" pitchFamily="34" charset="0"/>
              <a:ea typeface="+mn-ea"/>
              <a:cs typeface="+mn-cs"/>
            </a:endParaRPr>
          </a:p>
          <a:p>
            <a:pPr marL="609600" marR="0" lvl="0" indent="-609600" algn="ctr" defTabSz="914400" rtl="0" eaLnBrk="1" fontAlgn="base" latinLnBrk="0" hangingPunct="1">
              <a:lnSpc>
                <a:spcPct val="8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609600" marR="0" lvl="0" indent="-60960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Using unsafe equipment</a:t>
            </a:r>
          </a:p>
          <a:p>
            <a:pPr marL="609600" marR="0" lvl="0" indent="-609600" algn="ctr" defTabSz="914400" rtl="0" eaLnBrk="1" fontAlgn="base" latinLnBrk="0" hangingPunct="1">
              <a:lnSpc>
                <a:spcPct val="80000"/>
              </a:lnSpc>
              <a:spcBef>
                <a:spcPct val="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609600" marR="0" lvl="0" indent="-609600" algn="l"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   Improper lifting</a:t>
            </a:r>
          </a:p>
          <a:p>
            <a:pPr marL="609600" marR="0" lvl="0" indent="-609600" algn="ctr" defTabSz="914400" rtl="0" eaLnBrk="1" fontAlgn="base" latinLnBrk="0" hangingPunct="1">
              <a:lnSpc>
                <a:spcPct val="80000"/>
              </a:lnSpc>
              <a:spcBef>
                <a:spcPct val="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609600" marR="0" lvl="0" indent="-609600" algn="l"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   Horseplay</a:t>
            </a:r>
          </a:p>
          <a:p>
            <a:pPr marL="0" marR="0" lvl="0" indent="0" algn="ctr" defTabSz="914400" rtl="0" eaLnBrk="1" fontAlgn="base" latinLnBrk="0" hangingPunct="1">
              <a:lnSpc>
                <a:spcPct val="80000"/>
              </a:lnSpc>
              <a:spcBef>
                <a:spcPct val="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609600" marR="0" lvl="0" indent="-609600" algn="l"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   Influence of drugs/alcohol</a:t>
            </a:r>
          </a:p>
          <a:p>
            <a:pPr marL="609600" marR="0" lvl="0" indent="-609600" algn="ctr" defTabSz="914400" rtl="0" eaLnBrk="1" fontAlgn="base" latinLnBrk="0" hangingPunct="1">
              <a:lnSpc>
                <a:spcPct val="80000"/>
              </a:lnSpc>
              <a:spcBef>
                <a:spcPct val="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609600" marR="0" lvl="0" indent="-609600" algn="l"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   Operating without</a:t>
            </a:r>
          </a:p>
          <a:p>
            <a:pPr marL="609600" marR="0" lvl="0" indent="-609600" algn="l"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   authority</a:t>
            </a:r>
          </a:p>
          <a:p>
            <a:pPr marL="609600" marR="0" lvl="0" indent="-609600" algn="ctr" defTabSz="914400" rtl="0" eaLnBrk="1" fontAlgn="base" latinLnBrk="0" hangingPunct="1">
              <a:lnSpc>
                <a:spcPct val="80000"/>
              </a:lnSpc>
              <a:spcBef>
                <a:spcPct val="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endParaRPr>
          </a:p>
          <a:p>
            <a:pPr marL="609600" marR="0" lvl="0" indent="-609600" algn="l"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Verdana" pitchFamily="34" charset="0"/>
                <a:ea typeface="+mn-ea"/>
                <a:cs typeface="+mn-cs"/>
              </a:rPr>
              <a:t>   Not using fall protection</a:t>
            </a:r>
          </a:p>
        </p:txBody>
      </p:sp>
      <p:sp>
        <p:nvSpPr>
          <p:cNvPr id="5" name="Rectangle 4"/>
          <p:cNvSpPr txBox="1">
            <a:spLocks noChangeArrowheads="1"/>
          </p:cNvSpPr>
          <p:nvPr/>
        </p:nvSpPr>
        <p:spPr>
          <a:xfrm>
            <a:off x="4724400" y="1264920"/>
            <a:ext cx="4191000" cy="4800600"/>
          </a:xfrm>
          <a:prstGeom prst="rect">
            <a:avLst/>
          </a:prstGeom>
          <a:ln>
            <a:solidFill>
              <a:srgbClr val="FF3300"/>
            </a:solidFill>
            <a:miter lim="800000"/>
            <a:headEnd/>
            <a:tailEnd/>
          </a:ln>
        </p:spPr>
        <p:txBody>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914400">
              <a:lnSpc>
                <a:spcPct val="90000"/>
              </a:lnSpc>
              <a:spcBef>
                <a:spcPct val="0"/>
              </a:spcBef>
              <a:buFontTx/>
              <a:buNone/>
            </a:pPr>
            <a:r>
              <a:rPr lang="en-US" sz="2400" b="1" u="sng" dirty="0">
                <a:solidFill>
                  <a:prstClr val="black"/>
                </a:solidFill>
                <a:latin typeface="Verdana" pitchFamily="34" charset="0"/>
                <a:ea typeface="Verdana" pitchFamily="34" charset="0"/>
                <a:cs typeface="Verdana" pitchFamily="34" charset="0"/>
              </a:rPr>
              <a:t>Unsafe Conditions</a:t>
            </a:r>
          </a:p>
          <a:p>
            <a:pPr defTabSz="914400">
              <a:lnSpc>
                <a:spcPct val="90000"/>
              </a:lnSpc>
              <a:spcBef>
                <a:spcPct val="0"/>
              </a:spcBef>
              <a:buFontTx/>
              <a:buNone/>
            </a:pPr>
            <a:endParaRPr lang="en-US" sz="1000" u="sng" dirty="0">
              <a:solidFill>
                <a:srgbClr val="C0504D"/>
              </a:solidFill>
              <a:latin typeface="Calibri"/>
            </a:endParaRP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Congested area</a:t>
            </a:r>
          </a:p>
          <a:p>
            <a:pPr defTabSz="914400">
              <a:lnSpc>
                <a:spcPct val="90000"/>
              </a:lnSpc>
              <a:spcBef>
                <a:spcPct val="0"/>
              </a:spcBef>
            </a:pPr>
            <a:endParaRPr lang="en-US" sz="2400" dirty="0">
              <a:solidFill>
                <a:prstClr val="black"/>
              </a:solidFill>
              <a:latin typeface="Verdana" pitchFamily="34" charset="0"/>
              <a:ea typeface="Verdana" pitchFamily="34" charset="0"/>
              <a:cs typeface="Verdana" pitchFamily="34" charset="0"/>
            </a:endParaRP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Noise exposure</a:t>
            </a:r>
          </a:p>
          <a:p>
            <a:pPr defTabSz="914400">
              <a:lnSpc>
                <a:spcPct val="90000"/>
              </a:lnSpc>
              <a:spcBef>
                <a:spcPct val="0"/>
              </a:spcBef>
            </a:pPr>
            <a:endParaRPr lang="en-US" sz="2400" dirty="0">
              <a:solidFill>
                <a:prstClr val="black"/>
              </a:solidFill>
              <a:latin typeface="Verdana" pitchFamily="34" charset="0"/>
              <a:ea typeface="Verdana" pitchFamily="34" charset="0"/>
              <a:cs typeface="Verdana" pitchFamily="34" charset="0"/>
            </a:endParaRP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Wet floor</a:t>
            </a:r>
          </a:p>
          <a:p>
            <a:pPr defTabSz="914400">
              <a:lnSpc>
                <a:spcPct val="90000"/>
              </a:lnSpc>
              <a:spcBef>
                <a:spcPct val="0"/>
              </a:spcBef>
              <a:buFontTx/>
              <a:buNone/>
            </a:pPr>
            <a:endParaRPr lang="en-US" sz="2400" dirty="0">
              <a:solidFill>
                <a:prstClr val="black"/>
              </a:solidFill>
              <a:latin typeface="Verdana" pitchFamily="34" charset="0"/>
              <a:ea typeface="Verdana" pitchFamily="34" charset="0"/>
              <a:cs typeface="Verdana" pitchFamily="34" charset="0"/>
            </a:endParaRP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Inadequate machine</a:t>
            </a: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guards</a:t>
            </a:r>
          </a:p>
          <a:p>
            <a:pPr defTabSz="914400">
              <a:lnSpc>
                <a:spcPct val="90000"/>
              </a:lnSpc>
              <a:spcBef>
                <a:spcPct val="0"/>
              </a:spcBef>
            </a:pPr>
            <a:endParaRPr lang="en-US" sz="2400" dirty="0">
              <a:solidFill>
                <a:prstClr val="black"/>
              </a:solidFill>
              <a:latin typeface="Verdana" pitchFamily="34" charset="0"/>
              <a:ea typeface="Verdana" pitchFamily="34" charset="0"/>
              <a:cs typeface="Verdana" pitchFamily="34" charset="0"/>
            </a:endParaRP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Inadequate warning</a:t>
            </a: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system</a:t>
            </a:r>
          </a:p>
          <a:p>
            <a:pPr defTabSz="914400">
              <a:lnSpc>
                <a:spcPct val="90000"/>
              </a:lnSpc>
              <a:spcBef>
                <a:spcPct val="0"/>
              </a:spcBef>
            </a:pPr>
            <a:endParaRPr lang="en-US" sz="2400" dirty="0">
              <a:solidFill>
                <a:prstClr val="black"/>
              </a:solidFill>
              <a:latin typeface="Verdana" pitchFamily="34" charset="0"/>
              <a:ea typeface="Verdana" pitchFamily="34" charset="0"/>
              <a:cs typeface="Verdana" pitchFamily="34" charset="0"/>
            </a:endParaRPr>
          </a:p>
          <a:p>
            <a:pPr defTabSz="914400">
              <a:lnSpc>
                <a:spcPct val="90000"/>
              </a:lnSpc>
              <a:spcBef>
                <a:spcPct val="0"/>
              </a:spcBef>
              <a:buFontTx/>
              <a:buNone/>
            </a:pPr>
            <a:r>
              <a:rPr lang="en-US" sz="2400" dirty="0">
                <a:solidFill>
                  <a:prstClr val="black"/>
                </a:solidFill>
                <a:latin typeface="Verdana" pitchFamily="34" charset="0"/>
                <a:ea typeface="Verdana" pitchFamily="34" charset="0"/>
                <a:cs typeface="Verdana" pitchFamily="34" charset="0"/>
              </a:rPr>
              <a:t> Defective/damaged tools </a:t>
            </a:r>
          </a:p>
        </p:txBody>
      </p:sp>
    </p:spTree>
    <p:extLst>
      <p:ext uri="{BB962C8B-B14F-4D97-AF65-F5344CB8AC3E}">
        <p14:creationId xmlns:p14="http://schemas.microsoft.com/office/powerpoint/2010/main" val="46155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2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Custom Design">
  <a:themeElements>
    <a:clrScheme name="AJG_GBS">
      <a:dk1>
        <a:srgbClr val="00263E"/>
      </a:dk1>
      <a:lt1>
        <a:sysClr val="window" lastClr="FFFFFF"/>
      </a:lt1>
      <a:dk2>
        <a:srgbClr val="7C868D"/>
      </a:dk2>
      <a:lt2>
        <a:srgbClr val="F4F4F4"/>
      </a:lt2>
      <a:accent1>
        <a:srgbClr val="A6BBC9"/>
      </a:accent1>
      <a:accent2>
        <a:srgbClr val="799A05"/>
      </a:accent2>
      <a:accent3>
        <a:srgbClr val="94AE37"/>
      </a:accent3>
      <a:accent4>
        <a:srgbClr val="00AFAB"/>
      </a:accent4>
      <a:accent5>
        <a:srgbClr val="8A2432"/>
      </a:accent5>
      <a:accent6>
        <a:srgbClr val="ED7800"/>
      </a:accent6>
      <a:hlink>
        <a:srgbClr val="236093"/>
      </a:hlink>
      <a:folHlink>
        <a:srgbClr val="A7BFD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w slide form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Custom Design">
  <a:themeElements>
    <a:clrScheme name="AJG_GBS">
      <a:dk1>
        <a:srgbClr val="00263E"/>
      </a:dk1>
      <a:lt1>
        <a:sysClr val="window" lastClr="FFFFFF"/>
      </a:lt1>
      <a:dk2>
        <a:srgbClr val="7C868D"/>
      </a:dk2>
      <a:lt2>
        <a:srgbClr val="F4F4F4"/>
      </a:lt2>
      <a:accent1>
        <a:srgbClr val="A6BBC9"/>
      </a:accent1>
      <a:accent2>
        <a:srgbClr val="799A05"/>
      </a:accent2>
      <a:accent3>
        <a:srgbClr val="94AE37"/>
      </a:accent3>
      <a:accent4>
        <a:srgbClr val="00AFAB"/>
      </a:accent4>
      <a:accent5>
        <a:srgbClr val="8A2432"/>
      </a:accent5>
      <a:accent6>
        <a:srgbClr val="ED7800"/>
      </a:accent6>
      <a:hlink>
        <a:srgbClr val="236093"/>
      </a:hlink>
      <a:folHlink>
        <a:srgbClr val="A7BFD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Custom Design">
  <a:themeElements>
    <a:clrScheme name="Corp PPT Palette">
      <a:dk1>
        <a:srgbClr val="000000"/>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898A89"/>
      </a:hlink>
      <a:folHlink>
        <a:srgbClr val="122D42"/>
      </a:folHlink>
    </a:clrScheme>
    <a:fontScheme name="Gallagher 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19973</TotalTime>
  <Words>4701</Words>
  <Application>Microsoft Office PowerPoint</Application>
  <PresentationFormat>On-screen Show (4:3)</PresentationFormat>
  <Paragraphs>565</Paragraphs>
  <Slides>41</Slides>
  <Notes>29</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Arial</vt:lpstr>
      <vt:lpstr>Calibri</vt:lpstr>
      <vt:lpstr>Cambria</vt:lpstr>
      <vt:lpstr>Open Sans</vt:lpstr>
      <vt:lpstr>Symbol</vt:lpstr>
      <vt:lpstr>Times New Roman</vt:lpstr>
      <vt:lpstr>Verdana</vt:lpstr>
      <vt:lpstr>Wingdings</vt:lpstr>
      <vt:lpstr>4_Custom Design</vt:lpstr>
      <vt:lpstr>12_Custom Design</vt:lpstr>
      <vt:lpstr>5_Custom Design</vt:lpstr>
      <vt:lpstr>new slide format</vt:lpstr>
      <vt:lpstr>6_Custom Design</vt:lpstr>
      <vt:lpstr>13_Custom Design</vt:lpstr>
      <vt:lpstr>        </vt:lpstr>
      <vt:lpstr>Goals for this Training</vt:lpstr>
      <vt:lpstr>What is an Incident?</vt:lpstr>
      <vt:lpstr>And What Is A Near Miss? </vt:lpstr>
      <vt:lpstr>Incident Ration Model - Heinrich’s Theory</vt:lpstr>
      <vt:lpstr>Why Investigate?</vt:lpstr>
      <vt:lpstr>The Aim of the Investigation</vt:lpstr>
      <vt:lpstr>Incident Causes</vt:lpstr>
      <vt:lpstr>Unsafe Acts vs Unsafe Conditions</vt:lpstr>
      <vt:lpstr>Unsafe Acts vs. Unsafe Conditions</vt:lpstr>
      <vt:lpstr>Accident Causation </vt:lpstr>
      <vt:lpstr>Common Surface Cause - at construction sites</vt:lpstr>
      <vt:lpstr>Supervisor Comments – pitfalls </vt:lpstr>
      <vt:lpstr>Incident Causes</vt:lpstr>
      <vt:lpstr>When an Incident Occurs </vt:lpstr>
      <vt:lpstr>Incident Investigation Process</vt:lpstr>
      <vt:lpstr>2. Preserve and Document the Scene</vt:lpstr>
      <vt:lpstr>3. Collect Facts Through Interviews</vt:lpstr>
      <vt:lpstr>Interviewing Witnesses</vt:lpstr>
      <vt:lpstr>4. Develop the Sequence of Events</vt:lpstr>
      <vt:lpstr>6. Determine the Causes</vt:lpstr>
      <vt:lpstr>PowerPoint Presentation</vt:lpstr>
      <vt:lpstr>  The Five Whys </vt:lpstr>
      <vt:lpstr>The Five Whys</vt:lpstr>
      <vt:lpstr>The Five Whys - Simple Example 2</vt:lpstr>
      <vt:lpstr>The Five Whys - Simple Example 3</vt:lpstr>
      <vt:lpstr>Limitations of using the Five Whys</vt:lpstr>
      <vt:lpstr>Ishikawa (Fishbone) Diagram</vt:lpstr>
      <vt:lpstr>Ishikawa (Fishbone) Diagram</vt:lpstr>
      <vt:lpstr>6. Recommend Improvement/Corrective Actions</vt:lpstr>
      <vt:lpstr>Corrective Actions – pitfalls </vt:lpstr>
      <vt:lpstr>Better Corrective Actions</vt:lpstr>
      <vt:lpstr>7. Complete the Report</vt:lpstr>
      <vt:lpstr>Incident-Injury Report</vt:lpstr>
      <vt:lpstr>Hazard Recognition – The Energy Wheel</vt:lpstr>
      <vt:lpstr>Follow the data…</vt:lpstr>
      <vt:lpstr>Putting it all together…</vt:lpstr>
      <vt:lpstr>PowerPoint Presentation</vt:lpstr>
      <vt:lpstr>PowerPoint Presentation</vt:lpstr>
      <vt:lpstr>Gallagher Construction Practice</vt:lpstr>
      <vt:lpstr>Construction Safety Trends 2023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Stauffer</dc:creator>
  <cp:lastModifiedBy>Ashley Hutson</cp:lastModifiedBy>
  <cp:revision>563</cp:revision>
  <cp:lastPrinted>2023-12-14T14:27:29Z</cp:lastPrinted>
  <dcterms:created xsi:type="dcterms:W3CDTF">2013-08-14T21:58:14Z</dcterms:created>
  <dcterms:modified xsi:type="dcterms:W3CDTF">2023-12-14T14:36:18Z</dcterms:modified>
</cp:coreProperties>
</file>