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96" r:id="rId2"/>
    <p:sldId id="2540" r:id="rId3"/>
    <p:sldId id="2565" r:id="rId4"/>
    <p:sldId id="2567" r:id="rId5"/>
    <p:sldId id="2560" r:id="rId6"/>
    <p:sldId id="2597" r:id="rId7"/>
    <p:sldId id="2598" r:id="rId8"/>
    <p:sldId id="2600" r:id="rId9"/>
    <p:sldId id="2601" r:id="rId10"/>
    <p:sldId id="2584" r:id="rId11"/>
    <p:sldId id="2602" r:id="rId12"/>
    <p:sldId id="2603" r:id="rId13"/>
    <p:sldId id="2604" r:id="rId14"/>
    <p:sldId id="2605" r:id="rId15"/>
    <p:sldId id="2606" r:id="rId16"/>
    <p:sldId id="2607" r:id="rId17"/>
    <p:sldId id="2608" r:id="rId18"/>
    <p:sldId id="2609" r:id="rId19"/>
    <p:sldId id="2610" r:id="rId20"/>
    <p:sldId id="2611" r:id="rId21"/>
    <p:sldId id="2612" r:id="rId22"/>
    <p:sldId id="2599" r:id="rId23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arissa Bankert" initials="MB" lastIdx="1" clrIdx="2">
    <p:extLst>
      <p:ext uri="{19B8F6BF-5375-455C-9EA6-DF929625EA0E}">
        <p15:presenceInfo xmlns:p15="http://schemas.microsoft.com/office/powerpoint/2012/main" userId="S::execdir@centralpaiec.org::4b6e32c0-9158-46a8-8bca-48130649a5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26"/>
    <a:srgbClr val="5DAAB0"/>
    <a:srgbClr val="3B7579"/>
    <a:srgbClr val="AAD3D6"/>
    <a:srgbClr val="418287"/>
    <a:srgbClr val="DFE3E9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80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492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3/10/2022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791782" y="3899540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alforduniversity/306363232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creativecommons.org/licenses/by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oman-engineer-work-worker-lady-1455991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board/1054441/women" TargetMode="External"/><Relationship Id="rId2" Type="http://schemas.openxmlformats.org/officeDocument/2006/relationships/image" Target="../media/image16.1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tonybates.ca/2015/10/12/australia-moves-backwards-from-online-apprenticeship-training/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9781513@N04/15975462214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where-are-the-female-tradies-3227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nd/3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pixnio.com/people/female-women/female-engineer-who-works-in-road-construction-is-one-of-the-many-female-engine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13227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75619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publicdomainpictures.net/en/view-image.php?image=294495&amp;picture=worker-woman-pointing" TargetMode="Externa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ople-staff-construction-labor-1730665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freestock.com/free-photos/female-engineer-computer-construction-site-49761454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</p:spPr>
        <p:txBody>
          <a:bodyPr>
            <a:normAutofit/>
          </a:bodyPr>
          <a:lstStyle/>
          <a:p>
            <a:r>
              <a:rPr lang="en-US" dirty="0"/>
              <a:t>Marissa Bankert, Executive Director </a:t>
            </a:r>
          </a:p>
          <a:p>
            <a:r>
              <a:rPr lang="en-US" dirty="0"/>
              <a:t>Central Pennsylvania Chapter Independent Electrical Contractors (IEC)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17212"/>
            <a:ext cx="10349089" cy="854791"/>
          </a:xfrm>
        </p:spPr>
        <p:txBody>
          <a:bodyPr anchor="b">
            <a:normAutofit/>
          </a:bodyPr>
          <a:lstStyle/>
          <a:p>
            <a:r>
              <a:rPr lang="en-US" dirty="0"/>
              <a:t>Engaging Women in the Construction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5D366-BDCD-4761-A29B-21881A691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672" r="1" b="41569"/>
          <a:stretch/>
        </p:blipFill>
        <p:spPr>
          <a:xfrm>
            <a:off x="838200" y="836271"/>
            <a:ext cx="10349089" cy="251652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252222-70A4-4157-A622-3149835B9FF0}"/>
              </a:ext>
            </a:extLst>
          </p:cNvPr>
          <p:cNvSpPr txBox="1"/>
          <p:nvPr/>
        </p:nvSpPr>
        <p:spPr>
          <a:xfrm>
            <a:off x="9024517" y="3152745"/>
            <a:ext cx="216277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salforduniversity/3063632328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 flipH="1">
            <a:off x="0" y="0"/>
            <a:ext cx="6086475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 how do you recruit??</a:t>
            </a:r>
          </a:p>
        </p:txBody>
      </p:sp>
    </p:spTree>
    <p:extLst>
      <p:ext uri="{BB962C8B-B14F-4D97-AF65-F5344CB8AC3E}">
        <p14:creationId xmlns:p14="http://schemas.microsoft.com/office/powerpoint/2010/main" val="141592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indoor, green&#10;&#10;Description automatically generated">
            <a:extLst>
              <a:ext uri="{FF2B5EF4-FFF2-40B4-BE49-F238E27FC236}">
                <a16:creationId xmlns:a16="http://schemas.microsoft.com/office/drawing/2014/main" id="{EB3F0064-25BC-4176-9A96-87858061395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450" r="945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2640BA-3270-428D-93DF-AC77D1C9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356" y="320136"/>
            <a:ext cx="4107337" cy="1466055"/>
          </a:xfrm>
        </p:spPr>
        <p:txBody>
          <a:bodyPr>
            <a:normAutofit/>
          </a:bodyPr>
          <a:lstStyle/>
          <a:p>
            <a:r>
              <a:rPr lang="en-US" dirty="0"/>
              <a:t>Tip #1</a:t>
            </a:r>
            <a:br>
              <a:rPr lang="en-US" dirty="0"/>
            </a:br>
            <a:r>
              <a:rPr lang="en-US" dirty="0"/>
              <a:t>Make a Better 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0C099-AED2-4180-B05E-98E1C11BD9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an ad that attracts women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44EBD-7C9B-4E32-AAFE-343547539C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2001463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800" dirty="0"/>
              <a:t>Use language that is inclusive </a:t>
            </a:r>
          </a:p>
          <a:p>
            <a:pPr lvl="2"/>
            <a:r>
              <a:rPr lang="en-US" sz="1600" dirty="0"/>
              <a:t>Avoid gender coded words like rock star, ninja, and dominate </a:t>
            </a:r>
          </a:p>
          <a:p>
            <a:pPr lvl="2"/>
            <a:r>
              <a:rPr lang="en-US" sz="1600" dirty="0"/>
              <a:t>Avoid industry jargon </a:t>
            </a:r>
          </a:p>
          <a:p>
            <a:pPr lvl="2"/>
            <a:r>
              <a:rPr lang="en-US" sz="1600" dirty="0"/>
              <a:t>Use gender-neutral pronouns</a:t>
            </a:r>
          </a:p>
          <a:p>
            <a:pPr lvl="2"/>
            <a:r>
              <a:rPr lang="en-US" sz="1600" dirty="0"/>
              <a:t>https://www.totaljobs.com/insidejob/gender-bias-decoder/</a:t>
            </a:r>
          </a:p>
          <a:p>
            <a:pPr lvl="2"/>
            <a:endParaRPr lang="en-US" sz="1300" dirty="0"/>
          </a:p>
          <a:p>
            <a:pPr lvl="2"/>
            <a:endParaRPr lang="en-US" sz="1300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0" name="Picture Placeholder 9" descr="A picture containing person, outdoor, blue&#10;&#10;Description automatically generated">
            <a:extLst>
              <a:ext uri="{FF2B5EF4-FFF2-40B4-BE49-F238E27FC236}">
                <a16:creationId xmlns:a16="http://schemas.microsoft.com/office/drawing/2014/main" id="{C6C55DFB-AEA4-4A0C-AA0B-8C7EABF448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895" r="22895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CB30C7-13BB-4C99-9219-F0A333E360C2}"/>
              </a:ext>
            </a:extLst>
          </p:cNvPr>
          <p:cNvSpPr txBox="1"/>
          <p:nvPr/>
        </p:nvSpPr>
        <p:spPr>
          <a:xfrm>
            <a:off x="8483600" y="6853712"/>
            <a:ext cx="3708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tonybates.ca/2015/10/12/australia-moves-backwards-from-online-apprenticeship-traini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9F8FC2-46FF-4F95-BC85-DB2907C8ED11}"/>
              </a:ext>
            </a:extLst>
          </p:cNvPr>
          <p:cNvSpPr txBox="1"/>
          <p:nvPr/>
        </p:nvSpPr>
        <p:spPr>
          <a:xfrm>
            <a:off x="4580313" y="4997431"/>
            <a:ext cx="3300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The job listing should emphasize a commitment  to diversity and inclusion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5FE826-56D5-427E-95E4-9928F8A9E193}"/>
              </a:ext>
            </a:extLst>
          </p:cNvPr>
          <p:cNvSpPr txBox="1"/>
          <p:nvPr/>
        </p:nvSpPr>
        <p:spPr>
          <a:xfrm>
            <a:off x="4580312" y="5828428"/>
            <a:ext cx="33001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Create a targeted campaign</a:t>
            </a:r>
          </a:p>
        </p:txBody>
      </p:sp>
    </p:spTree>
    <p:extLst>
      <p:ext uri="{BB962C8B-B14F-4D97-AF65-F5344CB8AC3E}">
        <p14:creationId xmlns:p14="http://schemas.microsoft.com/office/powerpoint/2010/main" val="147244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E8DA769-A613-4CA7-B0D3-467797B3FB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31" b="1543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5F94FB-1272-47D1-9448-C15727FB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#2:  Reach 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4506B-8053-46E1-8433-5B0D0E2D33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Reach Out to Groups that can help you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33C2F9-9797-43AD-8ABC-14F886F9F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Consider Groups outside of the construction realm or your specific trade for help.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General 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Associate Partners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DD827B-265D-4398-8AC2-0FE68A5D173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5359400" y="1587500"/>
            <a:ext cx="6461298" cy="519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1F26"/>
                </a:solidFill>
              </a:rPr>
              <a:t>Identify potential candidates and encourage them to apply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1F26"/>
                </a:solidFill>
              </a:rPr>
              <a:t>Women and men view ads differently, so encourage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9E646-E837-430E-A968-63841964FFBD}"/>
              </a:ext>
            </a:extLst>
          </p:cNvPr>
          <p:cNvSpPr txBox="1"/>
          <p:nvPr/>
        </p:nvSpPr>
        <p:spPr>
          <a:xfrm>
            <a:off x="5252257" y="2294837"/>
            <a:ext cx="5088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1F26"/>
                </a:solidFill>
              </a:rPr>
              <a:t>Workforce Development Groups</a:t>
            </a:r>
          </a:p>
          <a:p>
            <a:endParaRPr lang="en-US" sz="1400" dirty="0">
              <a:solidFill>
                <a:srgbClr val="1F1F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1F26"/>
                </a:solidFill>
              </a:rPr>
              <a:t>NAWIC (National Association of Women in Construction)</a:t>
            </a:r>
          </a:p>
          <a:p>
            <a:endParaRPr lang="en-US" sz="1400" dirty="0">
              <a:solidFill>
                <a:srgbClr val="1F1F2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F1F26"/>
                </a:solidFill>
              </a:rPr>
              <a:t>Girl Scouts, Girls on the Run, STEM groups</a:t>
            </a:r>
          </a:p>
          <a:p>
            <a:endParaRPr lang="en-US" sz="1400" dirty="0">
              <a:solidFill>
                <a:srgbClr val="1F1F2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AC7F7-78D8-4E9C-A467-12B0D034EC82}"/>
              </a:ext>
            </a:extLst>
          </p:cNvPr>
          <p:cNvSpPr txBox="1"/>
          <p:nvPr/>
        </p:nvSpPr>
        <p:spPr>
          <a:xfrm>
            <a:off x="4745620" y="6857999"/>
            <a:ext cx="7446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99781513@N04/15975462214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2385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earing a yellow hard hat&#10;&#10;Description automatically generated with low confidence">
            <a:extLst>
              <a:ext uri="{FF2B5EF4-FFF2-40B4-BE49-F238E27FC236}">
                <a16:creationId xmlns:a16="http://schemas.microsoft.com/office/drawing/2014/main" id="{AC28BCA6-5CF3-486A-A209-4C26512BA2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277" r="2508" b="3"/>
          <a:stretch/>
        </p:blipFill>
        <p:spPr>
          <a:xfrm>
            <a:off x="7928658" y="836271"/>
            <a:ext cx="4263342" cy="5185458"/>
          </a:xfr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CDBAE9-9058-4DF8-966F-3BA0849AD6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Women seeing other women allows them to visualize themselves within the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Diversity in perspective help you in the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Shows a network of support and collaboration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8738CB-A643-4DE8-A336-FE8217A9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33" y="1659770"/>
            <a:ext cx="2558005" cy="1325563"/>
          </a:xfrm>
        </p:spPr>
        <p:txBody>
          <a:bodyPr anchor="t">
            <a:normAutofit/>
          </a:bodyPr>
          <a:lstStyle/>
          <a:p>
            <a:r>
              <a:rPr lang="en-US" sz="2800"/>
              <a:t>Tip #3:  Include Women in the Hiring Process</a:t>
            </a:r>
          </a:p>
        </p:txBody>
      </p:sp>
    </p:spTree>
    <p:extLst>
      <p:ext uri="{BB962C8B-B14F-4D97-AF65-F5344CB8AC3E}">
        <p14:creationId xmlns:p14="http://schemas.microsoft.com/office/powerpoint/2010/main" val="367799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wall, indoor, standing, door&#10;&#10;Description automatically generated">
            <a:extLst>
              <a:ext uri="{FF2B5EF4-FFF2-40B4-BE49-F238E27FC236}">
                <a16:creationId xmlns:a16="http://schemas.microsoft.com/office/drawing/2014/main" id="{DA827274-FD89-46B8-BDC4-17200D02AE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071" b="907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4C7F31-DEDA-466B-90AA-0389C078E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865"/>
            <a:ext cx="308561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Tip #4:  Show them that Advancement Exists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17A5-6238-4D15-8534-838673980D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Standardize Training and Advancement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C82A5-855C-4A0A-80F3-7406923EE9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Explain from day one the opportunities for training that exist for ALL new hires</a:t>
            </a:r>
          </a:p>
          <a:p>
            <a:r>
              <a:rPr lang="en-US" dirty="0"/>
              <a:t>Explain the opportunities that exist for advancement (merit shop philosophy)</a:t>
            </a:r>
          </a:p>
          <a:p>
            <a:r>
              <a:rPr lang="en-US" dirty="0"/>
              <a:t>Talk about Apprenticeship!!!</a:t>
            </a:r>
          </a:p>
          <a:p>
            <a:r>
              <a:rPr lang="en-US" dirty="0"/>
              <a:t>Talk about real life examples either within your company or IEC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B188B6-667A-4518-BEF6-49B9DA62A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Mentorship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431455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F6AF0C5C-0FD8-4F26-A09F-0E534568AE2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1893" b="21893"/>
          <a:stretch/>
        </p:blipFill>
        <p:spPr>
          <a:xfrm>
            <a:off x="20" y="10"/>
            <a:ext cx="12191980" cy="6853702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415E35-5B8D-44E8-9310-484E7128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73179"/>
            <a:ext cx="6826342" cy="2188805"/>
          </a:xfrm>
        </p:spPr>
        <p:txBody>
          <a:bodyPr anchor="ctr">
            <a:normAutofit/>
          </a:bodyPr>
          <a:lstStyle/>
          <a:p>
            <a:r>
              <a:rPr lang="en-US" dirty="0"/>
              <a:t>Tip #5:  Have Equipment and Facilities Available for Women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4381B-A07E-4C83-BBBA-E745A894E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4542" y="3665204"/>
            <a:ext cx="4527458" cy="2196780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Make sure there are restroom facilities at all locations for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Provide resources for PPE designed for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Separate changing areas, safe areas,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40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ABBB034-BE47-4E75-BB59-9D91851573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540" r="4540" b="-1"/>
          <a:stretch/>
        </p:blipFill>
        <p:spPr>
          <a:xfrm>
            <a:off x="20" y="10"/>
            <a:ext cx="12191980" cy="5497965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4857E-0661-41AE-AF24-0223161C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5688402"/>
            <a:ext cx="12110720" cy="82307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/>
              <a:t>You got them in the door, how do you keep them and engage them??</a:t>
            </a:r>
          </a:p>
        </p:txBody>
      </p:sp>
    </p:spTree>
    <p:extLst>
      <p:ext uri="{BB962C8B-B14F-4D97-AF65-F5344CB8AC3E}">
        <p14:creationId xmlns:p14="http://schemas.microsoft.com/office/powerpoint/2010/main" val="1973044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67E4EB7-07E5-4CBE-A815-12678888734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49952" r="13931" b="-1"/>
          <a:stretch/>
        </p:blipFill>
        <p:spPr>
          <a:xfrm>
            <a:off x="20" y="10"/>
            <a:ext cx="3708380" cy="6853702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C00581-2D46-4A48-9EE0-AA8BBFCF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anchor="t">
            <a:normAutofit/>
          </a:bodyPr>
          <a:lstStyle/>
          <a:p>
            <a:r>
              <a:rPr lang="en-US" sz="3100"/>
              <a:t>Tip #1:  Consider Gender Bias Review and Training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CC4AA-D92B-406F-B1AB-67B10ACB3B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52988" y="2407322"/>
            <a:ext cx="3686025" cy="382749"/>
          </a:xfrm>
        </p:spPr>
        <p:txBody>
          <a:bodyPr anchor="b">
            <a:normAutofit/>
          </a:bodyPr>
          <a:lstStyle/>
          <a:p>
            <a:r>
              <a:rPr lang="en-US" sz="1200"/>
              <a:t>You may think you don’t have bias, but do you?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238CB2-7063-4844-8987-06A2F35688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>
            <a:normAutofit/>
          </a:bodyPr>
          <a:lstStyle/>
          <a:p>
            <a:r>
              <a:rPr lang="en-US"/>
              <a:t>Develop a Zero Tolerance sexual harassment policy</a:t>
            </a:r>
          </a:p>
          <a:p>
            <a:r>
              <a:rPr lang="en-US"/>
              <a:t>Examine the stereotypes you believe and fight those that exist in the trades</a:t>
            </a:r>
          </a:p>
          <a:p>
            <a:pPr lvl="1"/>
            <a:r>
              <a:rPr lang="en-US" sz="1400"/>
              <a:t>Women can’t do the same type of work</a:t>
            </a:r>
          </a:p>
          <a:p>
            <a:pPr lvl="1"/>
            <a:r>
              <a:rPr lang="en-US" sz="1400"/>
              <a:t>Women should only do certain roles</a:t>
            </a:r>
          </a:p>
          <a:p>
            <a:pPr lvl="1"/>
            <a:r>
              <a:rPr lang="en-US" sz="1400"/>
              <a:t>Women need men to help them</a:t>
            </a:r>
          </a:p>
          <a:p>
            <a:pPr lvl="1"/>
            <a:r>
              <a:rPr lang="en-US" sz="1400"/>
              <a:t>Think about the language you use</a:t>
            </a:r>
          </a:p>
        </p:txBody>
      </p:sp>
      <p:pic>
        <p:nvPicPr>
          <p:cNvPr id="8" name="Picture Placeholder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8A5554C-4C03-431D-975C-EECF28D3EDA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34692" r="29191" b="-1"/>
          <a:stretch/>
        </p:blipFill>
        <p:spPr>
          <a:xfrm>
            <a:off x="8483600" y="10"/>
            <a:ext cx="3708400" cy="6853702"/>
          </a:xfrm>
          <a:noFill/>
        </p:spPr>
      </p:pic>
    </p:spTree>
    <p:extLst>
      <p:ext uri="{BB962C8B-B14F-4D97-AF65-F5344CB8AC3E}">
        <p14:creationId xmlns:p14="http://schemas.microsoft.com/office/powerpoint/2010/main" val="2878836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B3E57-27A2-4626-A6B4-819F6F5E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Tip #2:  Assemble Great Teams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1653A-054A-42ED-B581-3342C3D840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Create teams that support women in the workplace and make up a range of diverse skills, personality types, and backgrounds</a:t>
            </a:r>
          </a:p>
          <a:p>
            <a:r>
              <a:rPr lang="en-US" dirty="0"/>
              <a:t>Don’t create an environment that is uncomfortable for ANY employee</a:t>
            </a:r>
          </a:p>
          <a:p>
            <a:r>
              <a:rPr lang="en-US" dirty="0"/>
              <a:t>Make sure the journeypersons overseeing apprentices understand the value of gender diversity in the trade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5DCB9D-BFE4-4882-923B-5B43BAE58D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/>
              <a:t>Diversity gives your organization a competitive edge!</a:t>
            </a:r>
          </a:p>
        </p:txBody>
      </p:sp>
      <p:pic>
        <p:nvPicPr>
          <p:cNvPr id="12" name="Picture Placeholder 11" descr="A group of men wearing hard hats&#10;&#10;Description automatically generated with low confidence">
            <a:extLst>
              <a:ext uri="{FF2B5EF4-FFF2-40B4-BE49-F238E27FC236}">
                <a16:creationId xmlns:a16="http://schemas.microsoft.com/office/drawing/2014/main" id="{663F7884-F4D0-49C0-BB8B-F5AA86DD1B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66" b="15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1099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7FA7E9C-BC19-42A1-9AA9-EAC47DBA65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8350" b="12126"/>
          <a:stretch/>
        </p:blipFill>
        <p:spPr>
          <a:xfrm>
            <a:off x="1" y="10"/>
            <a:ext cx="6096000" cy="3428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DA378E-7AF6-4741-9254-6AE7CABF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US" b="1" i="0" kern="1200" spc="-150">
                <a:latin typeface="+mj-lt"/>
                <a:ea typeface="+mj-ea"/>
                <a:cs typeface="Gill Sans" panose="020B0502020104020203" pitchFamily="34" charset="-79"/>
              </a:rPr>
              <a:t>Tip #3:  Be an Ally and Advocate for Change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F6689-AD91-4489-84BF-74FEC894CF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b="1" i="0" kern="1200" dirty="0">
                <a:latin typeface="+mj-lt"/>
                <a:ea typeface="+mn-ea"/>
                <a:cs typeface="Arial" panose="020B0604020202020204" pitchFamily="34" charset="0"/>
              </a:rPr>
              <a:t>You don’t have to be perfect out of the 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663D7-1CCE-4D54-B5DA-1BC0301748AC}"/>
              </a:ext>
            </a:extLst>
          </p:cNvPr>
          <p:cNvSpPr txBox="1"/>
          <p:nvPr/>
        </p:nvSpPr>
        <p:spPr>
          <a:xfrm>
            <a:off x="6997253" y="2920422"/>
            <a:ext cx="4544580" cy="3226378"/>
          </a:xfrm>
          <a:prstGeom prst="rect">
            <a:avLst/>
          </a:prstGeom>
        </p:spPr>
        <p:txBody>
          <a:bodyPr vert="horz" lIns="0" tIns="72000" rIns="91440" bIns="45720" rtlCol="0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Start creating infrastructure and support BEFORE you start hiring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This can be through handbook changes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This can be through alignment with groups that offer help and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FCF03-F8CA-4E43-936B-5DE6CEF36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vert="horz" lIns="0" tIns="72000" rIns="91440" bIns="45720" rtlCol="0">
            <a:normAutofit lnSpcReduction="10000"/>
          </a:bodyPr>
          <a:lstStyle/>
          <a:p>
            <a:r>
              <a:rPr lang="en-US" sz="2200" dirty="0"/>
              <a:t>Show that you care by asking questions and having conversations</a:t>
            </a:r>
          </a:p>
          <a:p>
            <a:pPr lvl="1"/>
            <a:r>
              <a:rPr lang="en-US" sz="2200" dirty="0"/>
              <a:t>Don’t be afraid of saying the wrong thing</a:t>
            </a:r>
          </a:p>
          <a:p>
            <a:pPr lvl="1"/>
            <a:r>
              <a:rPr lang="en-US" sz="2200" dirty="0"/>
              <a:t>When your intention is to learn and grow, this shows that you want to foster a place of inclusion</a:t>
            </a:r>
          </a:p>
          <a:p>
            <a:pPr lvl="1"/>
            <a:r>
              <a:rPr lang="en-US" sz="2200" dirty="0"/>
              <a:t>Understanding Privilege </a:t>
            </a:r>
          </a:p>
        </p:txBody>
      </p:sp>
    </p:spTree>
    <p:extLst>
      <p:ext uri="{BB962C8B-B14F-4D97-AF65-F5344CB8AC3E}">
        <p14:creationId xmlns:p14="http://schemas.microsoft.com/office/powerpoint/2010/main" val="42657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13" r="21213"/>
          <a:stretch/>
        </p:blipFill>
        <p:spPr>
          <a:xfrm>
            <a:off x="6264877" y="10"/>
            <a:ext cx="5927124" cy="6857990"/>
          </a:xfrm>
          <a:noFill/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Why is this a problem?	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DE35233-6DEE-4B97-AFFB-06DE78443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1529" y="4932700"/>
            <a:ext cx="4294206" cy="7556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Retaining Women in Construction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Top 5 Tools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B21F6A-5FD9-417C-9575-4DBC3185F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528" y="3479625"/>
            <a:ext cx="4715613" cy="7556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Recruiting Women Into the Trade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Top 5 Techniques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00" y="192385"/>
            <a:ext cx="2275389" cy="1025525"/>
          </a:xfrm>
        </p:spPr>
        <p:txBody>
          <a:bodyPr anchor="b">
            <a:normAutofit/>
          </a:bodyPr>
          <a:lstStyle/>
          <a:p>
            <a:r>
              <a:rPr lang="en-US" sz="3900"/>
              <a:t>Highlights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1F25E-13DF-43C7-92A6-FCB297401FAF}"/>
              </a:ext>
            </a:extLst>
          </p:cNvPr>
          <p:cNvSpPr txBox="1"/>
          <p:nvPr/>
        </p:nvSpPr>
        <p:spPr>
          <a:xfrm>
            <a:off x="6264877" y="6858000"/>
            <a:ext cx="59271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theconversation.com/where-are-the-female-tradies-3227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C76F8584-11F3-4A37-9F4E-1F52F916C4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7813" b="7813"/>
          <a:stretch/>
        </p:blipFill>
        <p:spPr>
          <a:xfrm>
            <a:off x="1" y="10"/>
            <a:ext cx="6096000" cy="3428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174545-EC2A-4EB4-B3E6-080D9E4BC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Tip #4:  Show ‘</a:t>
            </a:r>
            <a:r>
              <a:rPr lang="en-US" dirty="0" err="1"/>
              <a:t>em</a:t>
            </a:r>
            <a:r>
              <a:rPr lang="en-US" dirty="0"/>
              <a:t> your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A5A5A-9B96-4DCD-B000-C234C0DF4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97253" y="2516138"/>
            <a:ext cx="4544580" cy="1456422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Remind them of what you offer that extends outside of the workplace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28058-DDDE-4AB7-8D00-F84E1C329D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4053902"/>
            <a:ext cx="4544580" cy="3226378"/>
          </a:xfrm>
        </p:spPr>
        <p:txBody>
          <a:bodyPr>
            <a:normAutofit/>
          </a:bodyPr>
          <a:lstStyle/>
          <a:p>
            <a:r>
              <a:rPr lang="en-US" sz="2800" dirty="0"/>
              <a:t>Maternity Benefits</a:t>
            </a:r>
          </a:p>
          <a:p>
            <a:r>
              <a:rPr lang="en-US" sz="2800" dirty="0"/>
              <a:t>Family Friendly flexible work policies</a:t>
            </a:r>
          </a:p>
          <a:p>
            <a:r>
              <a:rPr lang="en-US" sz="2800" dirty="0"/>
              <a:t>Professional Development</a:t>
            </a:r>
          </a:p>
          <a:p>
            <a:r>
              <a:rPr lang="en-US" sz="2800" dirty="0"/>
              <a:t>Mentoring (In house and outside)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727D903-E463-4647-9F65-D91B864C7D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You are running the risk of failure by not investing!</a:t>
            </a:r>
          </a:p>
        </p:txBody>
      </p:sp>
    </p:spTree>
    <p:extLst>
      <p:ext uri="{BB962C8B-B14F-4D97-AF65-F5344CB8AC3E}">
        <p14:creationId xmlns:p14="http://schemas.microsoft.com/office/powerpoint/2010/main" val="1933060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ext&#10;&#10;Description automatically generated with medium confidence">
            <a:extLst>
              <a:ext uri="{FF2B5EF4-FFF2-40B4-BE49-F238E27FC236}">
                <a16:creationId xmlns:a16="http://schemas.microsoft.com/office/drawing/2014/main" id="{75176AA1-6D84-45A6-9F4C-8CAC40CD6D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11" b="154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AA5B80-3325-4F12-8F7F-B5E17E68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#5:  Don’t Stop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45B86-649B-471D-AAB2-D24D65BAE1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Don’t just go out and hire women without doing any other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E9C79E-F3F3-44FC-9E18-6F44F9689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Create a culture that is inclusive (Don’t accept the status quo)</a:t>
            </a:r>
          </a:p>
          <a:p>
            <a:r>
              <a:rPr lang="en-US" dirty="0"/>
              <a:t>Root out sexism and discrimination</a:t>
            </a:r>
          </a:p>
          <a:p>
            <a:r>
              <a:rPr lang="en-US" dirty="0"/>
              <a:t>Tackle pay imbalances</a:t>
            </a:r>
          </a:p>
          <a:p>
            <a:r>
              <a:rPr lang="en-US" dirty="0"/>
              <a:t>Support and encourage career advancement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C859BE-34FA-4771-AB99-923242FE5F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3737092"/>
            <a:ext cx="4995949" cy="2954653"/>
          </a:xfrm>
        </p:spPr>
        <p:txBody>
          <a:bodyPr>
            <a:normAutofit/>
          </a:bodyPr>
          <a:lstStyle/>
          <a:p>
            <a:r>
              <a:rPr lang="en-US" sz="4800" dirty="0"/>
              <a:t>Leaders are models…</a:t>
            </a:r>
          </a:p>
          <a:p>
            <a:r>
              <a:rPr lang="en-US" sz="4800" dirty="0"/>
              <a:t>remember that!</a:t>
            </a:r>
          </a:p>
        </p:txBody>
      </p:sp>
    </p:spTree>
    <p:extLst>
      <p:ext uri="{BB962C8B-B14F-4D97-AF65-F5344CB8AC3E}">
        <p14:creationId xmlns:p14="http://schemas.microsoft.com/office/powerpoint/2010/main" val="198875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60DC71D-8588-4324-80EE-3B68E44712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7412" r="6162"/>
          <a:stretch/>
        </p:blipFill>
        <p:spPr>
          <a:xfrm>
            <a:off x="6264877" y="10"/>
            <a:ext cx="5927124" cy="6857990"/>
          </a:xfr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D29C4F-BFE0-4A9E-B54C-3699F063A9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529" y="2348736"/>
            <a:ext cx="4294206" cy="75565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execdir@centralpaiec.org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0D282-7BB2-4D21-860D-688C19EB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00" y="192385"/>
            <a:ext cx="2275389" cy="1025525"/>
          </a:xfrm>
        </p:spPr>
        <p:txBody>
          <a:bodyPr anchor="b">
            <a:normAutofit/>
          </a:bodyPr>
          <a:lstStyle/>
          <a:p>
            <a:r>
              <a:rPr lang="en-US" sz="3500"/>
              <a:t>Let’s Connect!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6853C2-32A8-4250-B13C-A863F72D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40" y="3429000"/>
            <a:ext cx="2802467" cy="1471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CDF083-45C6-47B4-AFFA-E44937766DB3}"/>
              </a:ext>
            </a:extLst>
          </p:cNvPr>
          <p:cNvSpPr txBox="1"/>
          <p:nvPr/>
        </p:nvSpPr>
        <p:spPr>
          <a:xfrm>
            <a:off x="716542" y="5538986"/>
            <a:ext cx="3804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Marissa Bankert </a:t>
            </a:r>
          </a:p>
        </p:txBody>
      </p:sp>
    </p:spTree>
    <p:extLst>
      <p:ext uri="{BB962C8B-B14F-4D97-AF65-F5344CB8AC3E}">
        <p14:creationId xmlns:p14="http://schemas.microsoft.com/office/powerpoint/2010/main" val="298052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Women make up 50% of the US labor force, but only 10% of the construction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Less than 4% of those are field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Women are capable of the roles, but don’t seek them out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facts?</a:t>
            </a:r>
          </a:p>
        </p:txBody>
      </p:sp>
      <p:pic>
        <p:nvPicPr>
          <p:cNvPr id="7" name="Picture Placeholder 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9" name="Picture Placeholder 8" title="Decorative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Woman wearing eyeglasses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463" b="15463"/>
          <a:stretch/>
        </p:blipFill>
        <p:spPr>
          <a:xfrm>
            <a:off x="4745620" y="3428990"/>
            <a:ext cx="7446380" cy="342900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865"/>
            <a:ext cx="3085618" cy="1325563"/>
          </a:xfrm>
        </p:spPr>
        <p:txBody>
          <a:bodyPr>
            <a:normAutofit/>
          </a:bodyPr>
          <a:lstStyle/>
          <a:p>
            <a:r>
              <a:rPr lang="en-US" dirty="0"/>
              <a:t>Why is this a problem?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9078" y="640081"/>
            <a:ext cx="3294472" cy="2211184"/>
          </a:xfrm>
        </p:spPr>
        <p:txBody>
          <a:bodyPr>
            <a:normAutofit/>
          </a:bodyPr>
          <a:lstStyle/>
          <a:p>
            <a:r>
              <a:rPr lang="en-US" sz="2000" dirty="0"/>
              <a:t>Equal Pay Issues</a:t>
            </a:r>
          </a:p>
          <a:p>
            <a:r>
              <a:rPr lang="en-US" sz="2000" dirty="0"/>
              <a:t>Flexible Benefits</a:t>
            </a:r>
          </a:p>
          <a:p>
            <a:r>
              <a:rPr lang="en-US" sz="2000" dirty="0"/>
              <a:t>Lack of Female Equipment</a:t>
            </a:r>
          </a:p>
          <a:p>
            <a:r>
              <a:rPr lang="en-US" sz="2000" dirty="0"/>
              <a:t>Lack of Female Leadership</a:t>
            </a:r>
          </a:p>
          <a:p>
            <a:r>
              <a:rPr lang="en-US" sz="2000" dirty="0"/>
              <a:t>Concern on Atmosphere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We have to show women that they have value in our organizations.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Stats show that diversity and gender equality improve company productivity and innovation!</a:t>
            </a:r>
          </a:p>
        </p:txBody>
      </p:sp>
    </p:spTree>
    <p:extLst>
      <p:ext uri="{BB962C8B-B14F-4D97-AF65-F5344CB8AC3E}">
        <p14:creationId xmlns:p14="http://schemas.microsoft.com/office/powerpoint/2010/main" val="26879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" r="-1" b="-1"/>
          <a:stretch/>
        </p:blipFill>
        <p:spPr>
          <a:xfrm>
            <a:off x="20" y="10"/>
            <a:ext cx="3708380" cy="6853702"/>
          </a:xfr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anchor="t">
            <a:normAutofit/>
          </a:bodyPr>
          <a:lstStyle/>
          <a:p>
            <a:r>
              <a:rPr lang="en-US" dirty="0"/>
              <a:t>Equal Pay Issue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52924E-B022-4FF4-B161-31F5531EC8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9794" y="2138275"/>
            <a:ext cx="3686159" cy="3044825"/>
          </a:xfrm>
        </p:spPr>
        <p:txBody>
          <a:bodyPr>
            <a:normAutofit/>
          </a:bodyPr>
          <a:lstStyle/>
          <a:p>
            <a:r>
              <a:rPr lang="en-US" sz="1800" dirty="0"/>
              <a:t>The construction trade is one of the fairest industries when it comes to pay with white women making over 95 cents to every dollar a man makes</a:t>
            </a:r>
          </a:p>
          <a:p>
            <a:r>
              <a:rPr lang="en-US" sz="1800" dirty="0"/>
              <a:t>Women of color only make 81 cents to every dollar a man makes</a:t>
            </a:r>
          </a:p>
          <a:p>
            <a:r>
              <a:rPr lang="en-US" sz="1800" dirty="0"/>
              <a:t>We need to close the gap AND let people know that the gap is close to being closed</a:t>
            </a:r>
          </a:p>
        </p:txBody>
      </p:sp>
      <p:pic>
        <p:nvPicPr>
          <p:cNvPr id="18" name="Picture Placeholder 15" descr="Woman with curly hair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l="43317" r="20566" b="-1"/>
          <a:stretch/>
        </p:blipFill>
        <p:spPr>
          <a:xfrm>
            <a:off x="8483600" y="10"/>
            <a:ext cx="3708400" cy="6853702"/>
          </a:xfrm>
          <a:noFill/>
        </p:spPr>
      </p:pic>
    </p:spTree>
    <p:extLst>
      <p:ext uri="{BB962C8B-B14F-4D97-AF65-F5344CB8AC3E}">
        <p14:creationId xmlns:p14="http://schemas.microsoft.com/office/powerpoint/2010/main" val="288594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Construction trades provide well paid jobs without a college degree and without college debt!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Women may have unique challenges that require flexibility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How can you create policies that help women understand the flexibility of their position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What facilities do you have on-site to show you care about these challenges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3" y="1775520"/>
            <a:ext cx="6435524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Flexible Benefits</a:t>
            </a:r>
          </a:p>
        </p:txBody>
      </p:sp>
      <p:pic>
        <p:nvPicPr>
          <p:cNvPr id="9" name="Picture Placeholder 8" descr="Woman writing on sticky not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1916" r="4729" b="-2"/>
          <a:stretch/>
        </p:blipFill>
        <p:spPr>
          <a:xfrm>
            <a:off x="971836" y="1"/>
            <a:ext cx="3523423" cy="3206186"/>
          </a:xfrm>
          <a:noFill/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3" b="23106"/>
          <a:stretch/>
        </p:blipFill>
        <p:spPr>
          <a:xfrm>
            <a:off x="971836" y="3358587"/>
            <a:ext cx="3523423" cy="3206186"/>
          </a:xfrm>
          <a:noFill/>
        </p:spPr>
      </p:pic>
    </p:spTree>
    <p:extLst>
      <p:ext uri="{BB962C8B-B14F-4D97-AF65-F5344CB8AC3E}">
        <p14:creationId xmlns:p14="http://schemas.microsoft.com/office/powerpoint/2010/main" val="326559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605" b="15605"/>
          <a:stretch/>
        </p:blipFill>
        <p:spPr>
          <a:xfrm>
            <a:off x="4745620" y="3428990"/>
            <a:ext cx="7446380" cy="342900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865"/>
            <a:ext cx="308561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Lack of Female Equipment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9077" y="640081"/>
            <a:ext cx="3020151" cy="939942"/>
          </a:xfrm>
        </p:spPr>
        <p:txBody>
          <a:bodyPr>
            <a:normAutofit/>
          </a:bodyPr>
          <a:lstStyle/>
          <a:p>
            <a:r>
              <a:rPr lang="en-US" sz="2000" dirty="0"/>
              <a:t>PPE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720735"/>
            <a:ext cx="6121722" cy="1264598"/>
          </a:xfrm>
        </p:spPr>
        <p:txBody>
          <a:bodyPr>
            <a:normAutofit/>
          </a:bodyPr>
          <a:lstStyle/>
          <a:p>
            <a:r>
              <a:rPr lang="en-US" sz="2000" dirty="0"/>
              <a:t>Traditionally gear like safety glasses, hardhats, boots, and gloves have been designed for men and are therefore unsafe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sz="3200" dirty="0"/>
              <a:t>There are resources, do you make them available to your female employees?</a:t>
            </a:r>
          </a:p>
        </p:txBody>
      </p:sp>
    </p:spTree>
    <p:extLst>
      <p:ext uri="{BB962C8B-B14F-4D97-AF65-F5344CB8AC3E}">
        <p14:creationId xmlns:p14="http://schemas.microsoft.com/office/powerpoint/2010/main" val="1308678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dining table&#10;&#10;Description automatically generated">
            <a:extLst>
              <a:ext uri="{FF2B5EF4-FFF2-40B4-BE49-F238E27FC236}">
                <a16:creationId xmlns:a16="http://schemas.microsoft.com/office/drawing/2014/main" id="{4B884AB9-CB81-43D8-8078-403E9B48DD5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963" r="31963"/>
          <a:stretch>
            <a:fillRect/>
          </a:stretch>
        </p:blipFill>
        <p:spPr>
          <a:xfrm>
            <a:off x="1" y="0"/>
            <a:ext cx="3708400" cy="68537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0EFEE4-F314-4ADF-88BE-A9B202D2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Female Leadership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804A3-EE2F-416E-8606-A17B9DFEBE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000"/>
              <a:t>Assumption of no personal growth</a:t>
            </a:r>
          </a:p>
          <a:p>
            <a:r>
              <a:rPr lang="en-US" sz="2000"/>
              <a:t>Women need to see other women in the roles they seek</a:t>
            </a:r>
          </a:p>
          <a:p>
            <a:r>
              <a:rPr lang="en-US" sz="2000"/>
              <a:t>Children don’t see women in trades and therefore don’t consider this a career choice</a:t>
            </a:r>
          </a:p>
          <a:p>
            <a:r>
              <a:rPr lang="en-US" sz="2000"/>
              <a:t>Women are not included in the hiring process</a:t>
            </a:r>
            <a:endParaRPr lang="en-US" sz="2000" dirty="0"/>
          </a:p>
        </p:txBody>
      </p:sp>
      <p:pic>
        <p:nvPicPr>
          <p:cNvPr id="10" name="Picture Placeholder 9" descr="A person wearing an orange helmet&#10;&#10;Description automatically generated with medium confidence">
            <a:extLst>
              <a:ext uri="{FF2B5EF4-FFF2-40B4-BE49-F238E27FC236}">
                <a16:creationId xmlns:a16="http://schemas.microsoft.com/office/drawing/2014/main" id="{5940732A-8612-4251-B027-1789B46B2B7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416" r="9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767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ABE3FE-A80E-4977-8B1F-CD0A41BCA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This is a real stigma that we have done little to retort</a:t>
            </a:r>
          </a:p>
          <a:p>
            <a:r>
              <a:rPr lang="en-US" sz="2000" dirty="0"/>
              <a:t>Women need to feel safe at all times, but especially when they are at work</a:t>
            </a:r>
          </a:p>
          <a:p>
            <a:r>
              <a:rPr lang="en-US" sz="2000" dirty="0"/>
              <a:t>No one wants to be made to feel less than or unimportant</a:t>
            </a:r>
          </a:p>
          <a:p>
            <a:r>
              <a:rPr lang="en-US" sz="2000" dirty="0"/>
              <a:t>What policies do you have to ensure these things don’t happen?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1AFAF-4FC9-45D3-AB24-2A844A521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 about atmosphere</a:t>
            </a:r>
          </a:p>
        </p:txBody>
      </p:sp>
      <p:pic>
        <p:nvPicPr>
          <p:cNvPr id="7" name="Picture Placeholder 6" descr="A couple of women wearing hard hats&#10;&#10;Description automatically generated with low confidence">
            <a:extLst>
              <a:ext uri="{FF2B5EF4-FFF2-40B4-BE49-F238E27FC236}">
                <a16:creationId xmlns:a16="http://schemas.microsoft.com/office/drawing/2014/main" id="{862F7A83-7006-41AC-8C52-A31F9664BC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676" r="10676"/>
          <a:stretch>
            <a:fillRect/>
          </a:stretch>
        </p:blipFill>
        <p:spPr/>
      </p:pic>
      <p:pic>
        <p:nvPicPr>
          <p:cNvPr id="9" name="Picture Placeholder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B5CB29D-B9AA-4F63-AA3E-F021D0162E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685" b="19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252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ICK TO ADD TITLE" id="{634D9E51-4949-4732-B929-C29E3E42414E}" vid="{5842DBD6-7D6C-4C1A-8AA9-69FB39037E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bold sophisticated presentation</Template>
  <TotalTime>1736</TotalTime>
  <Words>1044</Words>
  <Application>Microsoft Office PowerPoint</Application>
  <PresentationFormat>Widescreen</PresentationFormat>
  <Paragraphs>132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Constantia</vt:lpstr>
      <vt:lpstr>Corbel</vt:lpstr>
      <vt:lpstr>Courier New</vt:lpstr>
      <vt:lpstr>Helvetica Light</vt:lpstr>
      <vt:lpstr>Raleway</vt:lpstr>
      <vt:lpstr>Office Theme</vt:lpstr>
      <vt:lpstr>Engaging Women in the Construction Industry</vt:lpstr>
      <vt:lpstr>Highlights </vt:lpstr>
      <vt:lpstr>What are the facts?</vt:lpstr>
      <vt:lpstr>Why is this a problem?</vt:lpstr>
      <vt:lpstr>Equal Pay Issue</vt:lpstr>
      <vt:lpstr>Flexible Benefits</vt:lpstr>
      <vt:lpstr>Lack of Female Equipment</vt:lpstr>
      <vt:lpstr>Lack of Female Leadership</vt:lpstr>
      <vt:lpstr>Concern about atmosphere</vt:lpstr>
      <vt:lpstr>PowerPoint Presentation</vt:lpstr>
      <vt:lpstr>Tip #1 Make a Better Ad</vt:lpstr>
      <vt:lpstr>Tip #2:  Reach out</vt:lpstr>
      <vt:lpstr>Tip #3:  Include Women in the Hiring Process</vt:lpstr>
      <vt:lpstr>Tip #4:  Show them that Advancement Exists</vt:lpstr>
      <vt:lpstr>Tip #5:  Have Equipment and Facilities Available for Women</vt:lpstr>
      <vt:lpstr>You got them in the door, how do you keep them and engage them??</vt:lpstr>
      <vt:lpstr>Tip #1:  Consider Gender Bias Review and Training </vt:lpstr>
      <vt:lpstr>Tip #2:  Assemble Great Teams</vt:lpstr>
      <vt:lpstr>Tip #3:  Be an Ally and Advocate for Change</vt:lpstr>
      <vt:lpstr>Tip #4:  Show ‘em your Benefits</vt:lpstr>
      <vt:lpstr>Tip #5:  Don’t Stop  </vt:lpstr>
      <vt:lpstr>Let’s Connect!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YOUR Career</dc:title>
  <dc:creator>Marissa Bankert</dc:creator>
  <cp:lastModifiedBy>Ashley Hutson</cp:lastModifiedBy>
  <cp:revision>40</cp:revision>
  <cp:lastPrinted>2021-02-27T22:22:58Z</cp:lastPrinted>
  <dcterms:created xsi:type="dcterms:W3CDTF">2021-02-27T21:59:40Z</dcterms:created>
  <dcterms:modified xsi:type="dcterms:W3CDTF">2022-03-10T16:59:39Z</dcterms:modified>
</cp:coreProperties>
</file>