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  <p:sldMasterId id="2147483680" r:id="rId5"/>
  </p:sldMasterIdLst>
  <p:sldIdLst>
    <p:sldId id="257" r:id="rId6"/>
    <p:sldId id="268" r:id="rId7"/>
    <p:sldId id="270" r:id="rId8"/>
    <p:sldId id="269" r:id="rId9"/>
    <p:sldId id="273" r:id="rId10"/>
    <p:sldId id="265" r:id="rId11"/>
    <p:sldId id="279" r:id="rId12"/>
    <p:sldId id="259" r:id="rId13"/>
    <p:sldId id="282" r:id="rId14"/>
    <p:sldId id="425" r:id="rId15"/>
    <p:sldId id="426" r:id="rId16"/>
    <p:sldId id="285" r:id="rId17"/>
    <p:sldId id="427" r:id="rId18"/>
    <p:sldId id="424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ala, Megan" initials="AM" lastIdx="1" clrIdx="0">
    <p:extLst>
      <p:ext uri="{19B8F6BF-5375-455C-9EA6-DF929625EA0E}">
        <p15:presenceInfo xmlns:p15="http://schemas.microsoft.com/office/powerpoint/2012/main" userId="S::MAyala@uschamber.com::c75174b5-a0ec-4f90-8fd5-5e9717d305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E18"/>
    <a:srgbClr val="DBF5FF"/>
    <a:srgbClr val="001F5C"/>
    <a:srgbClr val="81EEF3"/>
    <a:srgbClr val="004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81111A-712E-47C7-9705-0B32400DC5CE}" v="6" dt="2022-02-09T14:28:32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82" autoAdjust="0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2E1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B82-4029-870A-604A67C7AE0A}"/>
              </c:ext>
            </c:extLst>
          </c:dPt>
          <c:cat>
            <c:strRef>
              <c:f>Sheet1!$A$1:$A$7</c:f>
              <c:strCache>
                <c:ptCount val="7"/>
                <c:pt idx="0">
                  <c:v>CY 2015</c:v>
                </c:pt>
                <c:pt idx="1">
                  <c:v>CY 2016</c:v>
                </c:pt>
                <c:pt idx="2">
                  <c:v>CY 2017</c:v>
                </c:pt>
                <c:pt idx="3">
                  <c:v>CY 2018</c:v>
                </c:pt>
                <c:pt idx="4">
                  <c:v>CY 2019</c:v>
                </c:pt>
                <c:pt idx="5">
                  <c:v>CY 2020</c:v>
                </c:pt>
                <c:pt idx="6">
                  <c:v>CY 2021 Estimate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8160458</c:v>
                </c:pt>
                <c:pt idx="1">
                  <c:v>8856783</c:v>
                </c:pt>
                <c:pt idx="2">
                  <c:v>9343192.9499999993</c:v>
                </c:pt>
                <c:pt idx="3">
                  <c:v>9458748.5</c:v>
                </c:pt>
                <c:pt idx="4">
                  <c:v>9337632.4000000004</c:v>
                </c:pt>
                <c:pt idx="5">
                  <c:v>9213395.9499999993</c:v>
                </c:pt>
                <c:pt idx="6">
                  <c:v>10800000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2-4029-870A-604A67C7AE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864880"/>
        <c:axId val="393857664"/>
      </c:barChart>
      <c:catAx>
        <c:axId val="39386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+mn-cs"/>
              </a:defRPr>
            </a:pPr>
            <a:endParaRPr lang="en-US"/>
          </a:p>
        </c:txPr>
        <c:crossAx val="393857664"/>
        <c:crosses val="autoZero"/>
        <c:auto val="1"/>
        <c:lblAlgn val="ctr"/>
        <c:lblOffset val="100"/>
        <c:noMultiLvlLbl val="0"/>
      </c:catAx>
      <c:valAx>
        <c:axId val="393857664"/>
        <c:scaling>
          <c:orientation val="minMax"/>
          <c:min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+mn-cs"/>
              </a:defRPr>
            </a:pPr>
            <a:endParaRPr lang="en-US"/>
          </a:p>
        </c:txPr>
        <c:crossAx val="39386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42992"/>
            <a:ext cx="7999141" cy="997557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945953"/>
            <a:ext cx="7999141" cy="315992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D810E-B0CB-CD4F-ADE5-28D803C07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2834" y="4189954"/>
            <a:ext cx="3049305" cy="694894"/>
          </a:xfrm>
          <a:prstGeom prst="rect">
            <a:avLst/>
          </a:prstGeom>
        </p:spPr>
      </p:pic>
      <p:pic>
        <p:nvPicPr>
          <p:cNvPr id="11" name="Picture 10" descr="A picture containing text, candelabrum, light, crosswalk&#10;&#10;Description automatically generated">
            <a:extLst>
              <a:ext uri="{FF2B5EF4-FFF2-40B4-BE49-F238E27FC236}">
                <a16:creationId xmlns:a16="http://schemas.microsoft.com/office/drawing/2014/main" id="{E591774A-3FE0-3D4C-9872-A8AFE7D864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039"/>
            <a:ext cx="2970564" cy="513027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10988"/>
            <a:ext cx="2970564" cy="3805688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9FCFB-4C8F-8C46-924A-880D7D527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7480" y="4508257"/>
            <a:ext cx="1739986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5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5715000" y="-2038"/>
            <a:ext cx="3429000" cy="5147577"/>
          </a:xfrm>
          <a:prstGeom prst="rect">
            <a:avLst/>
          </a:prstGeom>
          <a:solidFill>
            <a:srgbClr val="FF2E1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024673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5024673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51435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BB947-1895-D84C-8D11-F65CB013E6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7480" y="4508257"/>
            <a:ext cx="1739986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37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0"/>
            <a:ext cx="5939073" cy="4508626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20FB8-39E0-AA42-A7D0-425597A98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7480" y="4508257"/>
            <a:ext cx="1739986" cy="39711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142B723-E4EB-C14D-8E9C-D9A306FE0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5000"/>
          <a:stretch/>
        </p:blipFill>
        <p:spPr>
          <a:xfrm>
            <a:off x="6857998" y="0"/>
            <a:ext cx="2286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5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6858000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57C4C-7D0D-814D-99E6-FE0AC2699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6174" y="4508257"/>
            <a:ext cx="1742599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0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817880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0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3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3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6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6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C69BA8-27F2-B74B-BD80-8EB953D5B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6174" y="4508257"/>
            <a:ext cx="1742599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8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045CEBD-1597-BC46-8F79-80B66EE7A47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EE6B09F-68A1-0A43-AFB3-5D29ED085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2039"/>
            <a:ext cx="2970564" cy="513027"/>
          </a:xfrm>
          <a:prstGeom prst="rect">
            <a:avLst/>
          </a:prstGeom>
        </p:spPr>
        <p:txBody>
          <a:bodyPr lIns="228600" tIns="274320" rIns="0" bIns="0" anchor="t" anchorCtr="0"/>
          <a:lstStyle>
            <a:lvl1pPr algn="l">
              <a:lnSpc>
                <a:spcPts val="2400"/>
              </a:lnSpc>
              <a:defRPr sz="2400" b="0" i="0" spc="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9E55CD58-3E32-AF4D-9821-A3197D0C66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10988"/>
            <a:ext cx="2970564" cy="3805688"/>
          </a:xfrm>
          <a:prstGeom prst="rect">
            <a:avLst/>
          </a:prstGeom>
        </p:spPr>
        <p:txBody>
          <a:bodyPr lIns="228600" tIns="45720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DBF5FF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Body copy here in 11pt.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FF5FA-4287-6441-B931-BC09ADFBDA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6174" y="4508257"/>
            <a:ext cx="1742599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Quote-Dark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014F65-5296-9244-9E4A-6D6149BEC3BE}"/>
              </a:ext>
            </a:extLst>
          </p:cNvPr>
          <p:cNvSpPr/>
          <p:nvPr userDrawn="1"/>
        </p:nvSpPr>
        <p:spPr>
          <a:xfrm>
            <a:off x="5715000" y="-2038"/>
            <a:ext cx="3429000" cy="5147577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E52739A-1709-A048-898F-FFBCB6135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5024673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6BB75BA-9A0F-F44E-89EC-30BA173145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5024673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DEE5E-5E69-B644-86B8-4391B337B9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15000" y="0"/>
            <a:ext cx="2971800" cy="5143500"/>
          </a:xfrm>
          <a:prstGeom prst="rect">
            <a:avLst/>
          </a:prstGeom>
        </p:spPr>
        <p:txBody>
          <a:bodyPr lIns="365760" tIns="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81EEF3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2pPr>
            <a:lvl3pPr marL="6858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3pPr>
            <a:lvl4pPr marL="10287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4pPr>
            <a:lvl5pPr marL="1371600" indent="0">
              <a:buNone/>
              <a:defRPr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 dirty="0"/>
              <a:t>Pullquote text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1189F-1097-CA47-8A60-0028681FC8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7480" y="4508257"/>
            <a:ext cx="1739986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3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6B019877-13B3-F34E-99FF-9586EB0E14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00"/>
          <a:stretch/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0"/>
            <a:ext cx="5939073" cy="4508626"/>
          </a:xfrm>
          <a:prstGeom prst="rect">
            <a:avLst/>
          </a:prstGeom>
        </p:spPr>
        <p:txBody>
          <a:bodyPr lIns="228600" tIns="91440" rIns="0" bIns="0" anchor="ctr" anchorCtr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Callout text here.</a:t>
            </a:r>
          </a:p>
          <a:p>
            <a:pPr lvl="0"/>
            <a:r>
              <a:rPr lang="en-US" dirty="0"/>
              <a:t>Try to keep it to three lines max.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1CA0-0AE2-D34E-BDBB-9BD2E6094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6174" y="4508257"/>
            <a:ext cx="1742599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4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42992"/>
            <a:ext cx="7999141" cy="997557"/>
          </a:xfrm>
          <a:prstGeom prst="rect">
            <a:avLst/>
          </a:prstGeom>
        </p:spPr>
        <p:txBody>
          <a:bodyPr lIns="228600" tIns="457200" rIns="0" bIns="0" anchor="t" anchorCtr="0"/>
          <a:lstStyle>
            <a:lvl1pPr algn="l"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2945953"/>
            <a:ext cx="7999141" cy="315992"/>
          </a:xfrm>
          <a:prstGeom prst="rect">
            <a:avLst/>
          </a:prstGeom>
        </p:spPr>
        <p:txBody>
          <a:bodyPr lIns="228600" tIns="0" rIns="0" bIns="0"/>
          <a:lstStyle>
            <a:lvl1pPr marL="0" indent="0" algn="l"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D810E-B0CB-CD4F-ADE5-28D803C07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5120" y="4189954"/>
            <a:ext cx="3044732" cy="694894"/>
          </a:xfrm>
          <a:prstGeom prst="rect">
            <a:avLst/>
          </a:prstGeom>
        </p:spPr>
      </p:pic>
      <p:pic>
        <p:nvPicPr>
          <p:cNvPr id="8" name="Picture 7" descr="A picture containing grate&#10;&#10;Description automatically generated">
            <a:extLst>
              <a:ext uri="{FF2B5EF4-FFF2-40B4-BE49-F238E27FC236}">
                <a16:creationId xmlns:a16="http://schemas.microsoft.com/office/drawing/2014/main" id="{9EA39E99-A562-544F-9979-C775E956C3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6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858000" cy="816265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821279"/>
            <a:ext cx="6858000" cy="3505956"/>
          </a:xfrm>
          <a:prstGeom prst="rect">
            <a:avLst/>
          </a:prstGeom>
        </p:spPr>
        <p:txBody>
          <a:bodyPr lIns="274320" tIns="45720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</a:lstStyle>
          <a:p>
            <a:pPr lvl="0"/>
            <a:r>
              <a:rPr lang="en-US" dirty="0"/>
              <a:t>For subtitle, use 24pt. For body copy, use 11pt. For source info, use 8pt.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857C4C-7D0D-814D-99E6-FE0AC2699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7480" y="4508257"/>
            <a:ext cx="1739986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3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62360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EEE50-8C20-7D4B-99FA-700A05DCEE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6858000" cy="817880"/>
          </a:xfrm>
          <a:prstGeom prst="rect">
            <a:avLst/>
          </a:prstGeom>
        </p:spPr>
        <p:txBody>
          <a:bodyPr lIns="228600" tIns="274320" rIns="0" bIns="0"/>
          <a:lstStyle>
            <a:lvl1pPr>
              <a:lnSpc>
                <a:spcPts val="5600"/>
              </a:lnSpc>
              <a:defRPr sz="5600" b="0" i="0" spc="-20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r>
              <a:rPr lang="en-US" dirty="0"/>
              <a:t>Headline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17EC3C-D29A-EF49-911C-13823083646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62360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F61168-006F-044C-8BD8-1CAF947FB24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161203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7120F69-8274-9547-B64B-153ADAA17AF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161203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A3188B4A-2444-7A41-830F-51C7A3BAD40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060046" y="817882"/>
            <a:ext cx="2743817" cy="696594"/>
          </a:xfrm>
          <a:prstGeom prst="rect">
            <a:avLst/>
          </a:prstGeom>
        </p:spPr>
        <p:txBody>
          <a:bodyPr lIns="0" tIns="457200" rIns="0" bIns="0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0" i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59DA2A6-E7AE-FB47-B585-E97A5134E990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060046" y="1514476"/>
            <a:ext cx="2743817" cy="1341846"/>
          </a:xfrm>
          <a:prstGeom prst="rect">
            <a:avLst/>
          </a:prstGeom>
        </p:spPr>
        <p:txBody>
          <a:bodyPr lIns="0" tIns="182880" rIns="0" bIns="0"/>
          <a:lstStyle>
            <a:lvl1pPr marL="137160" indent="-13716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b="0" i="0">
                <a:solidFill>
                  <a:srgbClr val="001F5C"/>
                </a:solidFill>
                <a:latin typeface="GT America Rg" pitchFamily="2" charset="77"/>
                <a:ea typeface="GT America Rg" pitchFamily="2" charset="77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  <a:p>
            <a:pPr lvl="0"/>
            <a:r>
              <a:rPr lang="en-US" dirty="0"/>
              <a:t>Bullet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31E8FF-5470-A44D-B93E-50A89CC7D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7480" y="4508257"/>
            <a:ext cx="1739986" cy="39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82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9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7A009-C87F-EA4F-A31D-E1A3D160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070919"/>
            <a:ext cx="8702703" cy="3256316"/>
          </a:xfrm>
        </p:spPr>
        <p:txBody>
          <a:bodyPr/>
          <a:lstStyle/>
          <a:p>
            <a:pPr>
              <a:lnSpc>
                <a:spcPts val="6000"/>
              </a:lnSpc>
            </a:pPr>
            <a:r>
              <a:rPr lang="en-US" sz="4000" dirty="0"/>
              <a:t>The Great Supply Chain Disruption:</a:t>
            </a:r>
          </a:p>
          <a:p>
            <a:pPr>
              <a:lnSpc>
                <a:spcPts val="6000"/>
              </a:lnSpc>
            </a:pPr>
            <a:r>
              <a:rPr lang="en-US" sz="4000" dirty="0"/>
              <a:t>Causes &amp; 2022 Outlook</a:t>
            </a:r>
          </a:p>
          <a:p>
            <a:pPr>
              <a:lnSpc>
                <a:spcPct val="200000"/>
              </a:lnSpc>
            </a:pPr>
            <a:r>
              <a:rPr lang="en-US" sz="1800" dirty="0">
                <a:latin typeface="GT America Rg" pitchFamily="2" charset="77"/>
                <a:ea typeface="GT America Rg" pitchFamily="2" charset="77"/>
              </a:rPr>
              <a:t>John Drake, Vice President, Supply Chain Policy</a:t>
            </a:r>
          </a:p>
        </p:txBody>
      </p:sp>
    </p:spTree>
    <p:extLst>
      <p:ext uri="{BB962C8B-B14F-4D97-AF65-F5344CB8AC3E}">
        <p14:creationId xmlns:p14="http://schemas.microsoft.com/office/powerpoint/2010/main" val="72313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7390F-16E9-4BAC-8FF9-42EFB76890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Short answer: 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NO!!!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67E1BEE-8361-487B-9CC1-BDED0B592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C31B34-7ABE-4940-A065-2F4058E72635}"/>
              </a:ext>
            </a:extLst>
          </p:cNvPr>
          <p:cNvSpPr txBox="1"/>
          <p:nvPr/>
        </p:nvSpPr>
        <p:spPr>
          <a:xfrm>
            <a:off x="3868310" y="159026"/>
            <a:ext cx="50172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T America Rg" panose="00000500000000000000" pitchFamily="2" charset="0"/>
                <a:ea typeface="GT America Rg" panose="00000500000000000000" pitchFamily="2" charset="0"/>
              </a:rPr>
              <a:t>COVID looms large…</a:t>
            </a:r>
          </a:p>
          <a:p>
            <a:endParaRPr lang="en-US" dirty="0">
              <a:latin typeface="GT America Rg" panose="00000500000000000000" pitchFamily="2" charset="0"/>
              <a:ea typeface="GT America Rg" panose="00000500000000000000" pitchFamily="2" charset="0"/>
            </a:endParaRPr>
          </a:p>
          <a:p>
            <a:r>
              <a:rPr lang="en-US" dirty="0">
                <a:latin typeface="GT America Rg" panose="00000500000000000000" pitchFamily="2" charset="0"/>
                <a:ea typeface="GT America Rg" panose="00000500000000000000" pitchFamily="2" charset="0"/>
              </a:rPr>
              <a:t>Potential supply chain blockages due to Omicron and other COVID variants (e.g., China’s zero tolerance &amp; lockdowns in Tianjin, Shenzhen, and Beijing)</a:t>
            </a:r>
          </a:p>
          <a:p>
            <a:endParaRPr lang="en-US" dirty="0">
              <a:latin typeface="GT America Rg" panose="00000500000000000000" pitchFamily="2" charset="0"/>
              <a:ea typeface="GT America Rg" panose="00000500000000000000" pitchFamily="2" charset="0"/>
            </a:endParaRPr>
          </a:p>
          <a:p>
            <a:r>
              <a:rPr lang="en-US" dirty="0">
                <a:latin typeface="GT America Rg" panose="00000500000000000000" pitchFamily="2" charset="0"/>
                <a:ea typeface="GT America Rg" panose="00000500000000000000" pitchFamily="2" charset="0"/>
              </a:rPr>
              <a:t>Potential for hording and future volatility of key supplies (e.g., semiconductors)</a:t>
            </a:r>
          </a:p>
          <a:p>
            <a:endParaRPr lang="en-US" dirty="0">
              <a:latin typeface="GT America Rg" panose="00000500000000000000" pitchFamily="2" charset="0"/>
              <a:ea typeface="GT America Rg" panose="00000500000000000000" pitchFamily="2" charset="0"/>
            </a:endParaRPr>
          </a:p>
          <a:p>
            <a:r>
              <a:rPr lang="en-US" dirty="0">
                <a:latin typeface="GT America Rg" panose="00000500000000000000" pitchFamily="2" charset="0"/>
                <a:ea typeface="GT America Rg" panose="00000500000000000000" pitchFamily="2" charset="0"/>
              </a:rPr>
              <a:t>Service disruptions at West Coast ports due to new labor contract negotiations</a:t>
            </a:r>
          </a:p>
          <a:p>
            <a:endParaRPr lang="en-US" dirty="0">
              <a:latin typeface="GT America Rg" panose="00000500000000000000" pitchFamily="2" charset="0"/>
              <a:ea typeface="GT America Rg" panose="00000500000000000000" pitchFamily="2" charset="0"/>
            </a:endParaRPr>
          </a:p>
          <a:p>
            <a:r>
              <a:rPr lang="en-US" dirty="0">
                <a:latin typeface="GT America Rg" panose="00000500000000000000" pitchFamily="2" charset="0"/>
                <a:ea typeface="GT America Rg" panose="00000500000000000000" pitchFamily="2" charset="0"/>
              </a:rPr>
              <a:t>Aftershocks of these disruptions on other aspects of supply chain</a:t>
            </a:r>
          </a:p>
        </p:txBody>
      </p:sp>
    </p:spTree>
    <p:extLst>
      <p:ext uri="{BB962C8B-B14F-4D97-AF65-F5344CB8AC3E}">
        <p14:creationId xmlns:p14="http://schemas.microsoft.com/office/powerpoint/2010/main" val="143118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2FF468-F974-42EA-84A7-5047EDBB2E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07EA8-021C-6749-A4B6-8F1FFF81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tIns="228600"/>
          <a:lstStyle/>
          <a:p>
            <a:pPr>
              <a:lnSpc>
                <a:spcPts val="3300"/>
              </a:lnSpc>
            </a:pPr>
            <a:r>
              <a:rPr lang="en-US" sz="3600" b="1" spc="0" dirty="0"/>
              <a:t>U.S. </a:t>
            </a:r>
            <a:r>
              <a:rPr lang="en-US" sz="3600" b="1" dirty="0"/>
              <a:t>p</a:t>
            </a:r>
            <a:r>
              <a:rPr lang="en-US" sz="3600" b="1" spc="0" dirty="0"/>
              <a:t>orts are under the microscope…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D2376-0639-4308-B468-CE9E885251DD}"/>
              </a:ext>
            </a:extLst>
          </p:cNvPr>
          <p:cNvSpPr/>
          <p:nvPr/>
        </p:nvSpPr>
        <p:spPr>
          <a:xfrm>
            <a:off x="3428999" y="0"/>
            <a:ext cx="5714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has some of the least productive ports in the developed world – contributing to current challenges.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 of Los Angeles and Port of Long Beach handle approximately 40% of all U.S. imports – but rank #328 and #333 out of 351 ports worldwide.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Ports in Asia, the Middle East and North Africa dominate the top 50 spots, while four U.S. ports are in the top 100 – Philadelphia (#83), the Port of Virginia (#85), New York &amp; New Jersey (#89) and Charleston, South Carolina (#95).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 Top five ports worldwide: (#1) Yokohama (Japan);   (#2) King Abdullah (Saudi Arabia); (#3) </a:t>
            </a:r>
            <a:r>
              <a:rPr lang="en-US" dirty="0" err="1"/>
              <a:t>Chiwan</a:t>
            </a:r>
            <a:r>
              <a:rPr lang="en-US" dirty="0"/>
              <a:t> (China); (#4) Guangzhou (China); and (#5) </a:t>
            </a:r>
            <a:r>
              <a:rPr lang="en-US" dirty="0" err="1"/>
              <a:t>Kaoshiung</a:t>
            </a:r>
            <a:r>
              <a:rPr lang="en-US" dirty="0"/>
              <a:t> (Taiwan).</a:t>
            </a:r>
          </a:p>
        </p:txBody>
      </p:sp>
    </p:spTree>
    <p:extLst>
      <p:ext uri="{BB962C8B-B14F-4D97-AF65-F5344CB8AC3E}">
        <p14:creationId xmlns:p14="http://schemas.microsoft.com/office/powerpoint/2010/main" val="211694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2FF468-F974-42EA-84A7-5047EDBB2E7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07EA8-021C-6749-A4B6-8F1FFF81B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tIns="228600"/>
          <a:lstStyle/>
          <a:p>
            <a:pPr>
              <a:lnSpc>
                <a:spcPts val="3300"/>
              </a:lnSpc>
            </a:pPr>
            <a:r>
              <a:rPr lang="en-US" sz="3600" b="1" spc="0" dirty="0"/>
              <a:t>Geopolitics is driving new decision-making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D2376-0639-4308-B468-CE9E885251DD}"/>
              </a:ext>
            </a:extLst>
          </p:cNvPr>
          <p:cNvSpPr/>
          <p:nvPr/>
        </p:nvSpPr>
        <p:spPr>
          <a:xfrm>
            <a:off x="3428999" y="0"/>
            <a:ext cx="57149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government focusing increasingly on “supply chain resilience.” (America’s Supply Chain Executive Order, U.S. Innovation and Competition Act, recent riders on National Defense Authorization Act,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China looms large (14</a:t>
            </a:r>
            <a:r>
              <a:rPr lang="en-US" baseline="30000" dirty="0"/>
              <a:t>th</a:t>
            </a:r>
            <a:r>
              <a:rPr lang="en-US" dirty="0"/>
              <a:t> Five Year Plan on self-sufficiency in core technologies; the “Quad” (US, India, Japan, and Australia) &amp; supply chain resilience,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Increasing competition over the energy transition &amp; “critical minerals”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U.S. businesses should expect more political scrutiny in impacted sectors (especially manufacturing, ICT, and extractive sectors) and more “ad hoc” interventions – leading to more uncertainty and higher costs.</a:t>
            </a:r>
          </a:p>
        </p:txBody>
      </p:sp>
    </p:spTree>
    <p:extLst>
      <p:ext uri="{BB962C8B-B14F-4D97-AF65-F5344CB8AC3E}">
        <p14:creationId xmlns:p14="http://schemas.microsoft.com/office/powerpoint/2010/main" val="4113433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019643F-7D34-480C-8B68-5BDC7E894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Businesses are taking a hard look at “business as usual.”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789EF70-61C8-4193-B8C9-9D05B77B1E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EA47D-E390-4253-A80D-E12E60AE58DB}"/>
              </a:ext>
            </a:extLst>
          </p:cNvPr>
          <p:cNvSpPr txBox="1"/>
          <p:nvPr/>
        </p:nvSpPr>
        <p:spPr>
          <a:xfrm>
            <a:off x="3753016" y="306125"/>
            <a:ext cx="5216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C-suite discussions around shifting supply chains to adjust to new uncertainties…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Regionalization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 shoring (ex., United Colors of Benetton)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Re-shoring (moving production back to country originally located)</a:t>
            </a:r>
          </a:p>
          <a:p>
            <a:endParaRPr lang="en-US" dirty="0"/>
          </a:p>
          <a:p>
            <a:r>
              <a:rPr lang="en-US" dirty="0"/>
              <a:t>But – estimates of up to $1 trillion over five years to move production out of China. </a:t>
            </a:r>
          </a:p>
        </p:txBody>
      </p:sp>
    </p:spTree>
    <p:extLst>
      <p:ext uri="{BB962C8B-B14F-4D97-AF65-F5344CB8AC3E}">
        <p14:creationId xmlns:p14="http://schemas.microsoft.com/office/powerpoint/2010/main" val="37052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A444E2-870B-4509-A803-87819EC993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12052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294BF3C-2B5B-442E-A2DF-18B243D9CF1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320216" cy="816265"/>
          </a:xfrm>
          <a:prstGeom prst="rect">
            <a:avLst/>
          </a:prstGeom>
        </p:spPr>
        <p:txBody>
          <a:bodyPr tIns="22860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800" b="1" dirty="0">
                <a:solidFill>
                  <a:srgbClr val="81EEF3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How We Got Here…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34A837-315C-4D12-890A-109FD3EA8753}"/>
              </a:ext>
            </a:extLst>
          </p:cNvPr>
          <p:cNvCxnSpPr/>
          <p:nvPr/>
        </p:nvCxnSpPr>
        <p:spPr>
          <a:xfrm flipV="1">
            <a:off x="0" y="595425"/>
            <a:ext cx="5029200" cy="0"/>
          </a:xfrm>
          <a:prstGeom prst="line">
            <a:avLst/>
          </a:prstGeom>
          <a:ln>
            <a:solidFill>
              <a:srgbClr val="DBF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BE1810D-B31D-4D24-AF1E-E6BA35C40CED}"/>
              </a:ext>
            </a:extLst>
          </p:cNvPr>
          <p:cNvSpPr/>
          <p:nvPr/>
        </p:nvSpPr>
        <p:spPr>
          <a:xfrm>
            <a:off x="10633" y="950025"/>
            <a:ext cx="6900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Global trade is surging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DBF5FF"/>
              </a:solidFill>
              <a:latin typeface="GT America Lt" panose="00000400000000000000" pitchFamily="2" charset="0"/>
              <a:ea typeface="GT America Lt" panose="000004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COVID-19 led to huge U.S. fiscal stimulus</a:t>
            </a:r>
          </a:p>
          <a:p>
            <a:endParaRPr lang="en-US" dirty="0">
              <a:solidFill>
                <a:srgbClr val="DBF5FF"/>
              </a:solidFill>
              <a:latin typeface="GT America Lt" panose="00000400000000000000" pitchFamily="2" charset="0"/>
              <a:ea typeface="GT America Lt" panose="000004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Consumer spending habits shifted as a result of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DBF5FF"/>
              </a:solidFill>
              <a:effectLst/>
              <a:latin typeface="GT America Lt" panose="00000400000000000000" pitchFamily="2" charset="0"/>
              <a:ea typeface="GT America Lt" panose="000004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Shifts in demand lead to bigger disruptions</a:t>
            </a:r>
            <a:endParaRPr lang="en-US" dirty="0">
              <a:solidFill>
                <a:srgbClr val="DBF5FF"/>
              </a:solidFill>
              <a:effectLst/>
              <a:latin typeface="GT America Lt" panose="00000400000000000000" pitchFamily="2" charset="0"/>
              <a:ea typeface="GT America Lt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1CEF17-3FC0-458F-98B6-32F04A54F37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F9E96EA-7474-4106-884C-48AE1EC86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833" y="4082"/>
            <a:ext cx="3429000" cy="3292246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U.S. consumption drops, then rebounds following robust stimulus.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2FE817-5814-41FA-83B5-B40F70941358}"/>
              </a:ext>
            </a:extLst>
          </p:cNvPr>
          <p:cNvCxnSpPr/>
          <p:nvPr/>
        </p:nvCxnSpPr>
        <p:spPr>
          <a:xfrm flipV="1">
            <a:off x="142187" y="2029791"/>
            <a:ext cx="3108960" cy="0"/>
          </a:xfrm>
          <a:prstGeom prst="line">
            <a:avLst/>
          </a:prstGeom>
          <a:ln>
            <a:solidFill>
              <a:srgbClr val="FF2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E0CA3-09CC-45AC-853F-E38B80DDF3CA}"/>
              </a:ext>
            </a:extLst>
          </p:cNvPr>
          <p:cNvSpPr/>
          <p:nvPr/>
        </p:nvSpPr>
        <p:spPr>
          <a:xfrm>
            <a:off x="104441" y="2300405"/>
            <a:ext cx="330672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T America Rg" panose="00000500000000000000" pitchFamily="2" charset="0"/>
                <a:ea typeface="GT America Rg" panose="00000500000000000000" pitchFamily="2" charset="0"/>
              </a:rPr>
              <a:t>Then-President Trump signs the American Rescue Plan Act of 2021 into law on March 11, 2020, injecting $1.9 trillion into the economy.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742516AB-4B92-4296-84E2-7D51855A0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67" y="712380"/>
            <a:ext cx="5604904" cy="345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6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98C474-E6F7-4604-8674-E587D84D834D}"/>
              </a:ext>
            </a:extLst>
          </p:cNvPr>
          <p:cNvSpPr txBox="1"/>
          <p:nvPr/>
        </p:nvSpPr>
        <p:spPr>
          <a:xfrm>
            <a:off x="6241312" y="4622493"/>
            <a:ext cx="282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Source: U.S. Census Bureau; Bureau of Labor Statistics; Macrobond; author’s calculations</a:t>
            </a:r>
          </a:p>
        </p:txBody>
      </p:sp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E92D6EE7-3F0C-451B-8A56-B651103291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6"/>
          <a:stretch/>
        </p:blipFill>
        <p:spPr>
          <a:xfrm>
            <a:off x="3470288" y="455547"/>
            <a:ext cx="5631180" cy="369115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4055F-E9F5-4667-9866-CA0B7C4BD0B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CF9E96EA-7474-4106-884C-48AE1EC86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87779"/>
            <a:ext cx="3282043" cy="1416498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…and leads to a surge in consumer spending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42FE817-5814-41FA-83B5-B40F70941358}"/>
              </a:ext>
            </a:extLst>
          </p:cNvPr>
          <p:cNvCxnSpPr/>
          <p:nvPr/>
        </p:nvCxnSpPr>
        <p:spPr>
          <a:xfrm flipV="1">
            <a:off x="109517" y="1820917"/>
            <a:ext cx="3108960" cy="0"/>
          </a:xfrm>
          <a:prstGeom prst="line">
            <a:avLst/>
          </a:prstGeom>
          <a:ln>
            <a:solidFill>
              <a:srgbClr val="FF2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E0CA3-09CC-45AC-853F-E38B80DDF3CA}"/>
              </a:ext>
            </a:extLst>
          </p:cNvPr>
          <p:cNvSpPr/>
          <p:nvPr/>
        </p:nvSpPr>
        <p:spPr>
          <a:xfrm>
            <a:off x="134945" y="2093128"/>
            <a:ext cx="32429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T America Rg" panose="00000500000000000000" pitchFamily="2" charset="0"/>
                <a:ea typeface="GT America Rg" panose="00000500000000000000" pitchFamily="2" charset="0"/>
              </a:rPr>
              <a:t>U.S. consumers shift spending patterns due to quarantines, moving discretionary dollars away from travel, restaurants, etc.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99E8ED-29CE-445C-92E7-094CF9E30CCF}"/>
              </a:ext>
            </a:extLst>
          </p:cNvPr>
          <p:cNvSpPr txBox="1"/>
          <p:nvPr/>
        </p:nvSpPr>
        <p:spPr>
          <a:xfrm>
            <a:off x="3565453" y="4622493"/>
            <a:ext cx="2828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Note: Nominal values deflated by CPI for commodities.</a:t>
            </a:r>
          </a:p>
        </p:txBody>
      </p:sp>
    </p:spTree>
    <p:extLst>
      <p:ext uri="{BB962C8B-B14F-4D97-AF65-F5344CB8AC3E}">
        <p14:creationId xmlns:p14="http://schemas.microsoft.com/office/powerpoint/2010/main" val="270570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36E026-718F-4A40-8161-D2D29520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039"/>
            <a:ext cx="2970564" cy="1830836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GT America Lt" panose="00000400000000000000" pitchFamily="2" charset="0"/>
                <a:ea typeface="GT America Lt" panose="00000400000000000000" pitchFamily="2" charset="0"/>
              </a:rPr>
              <a:t>But…COVID forces other disruptions…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3026A3-B978-4A06-B344-91F2AD0AB1F5}"/>
              </a:ext>
            </a:extLst>
          </p:cNvPr>
          <p:cNvSpPr txBox="1"/>
          <p:nvPr/>
        </p:nvSpPr>
        <p:spPr>
          <a:xfrm>
            <a:off x="3570136" y="87973"/>
            <a:ext cx="5328783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r>
              <a:rPr lang="en-US" sz="1400" dirty="0">
                <a:latin typeface="GT America Rg" panose="00000500000000000000" pitchFamily="2" charset="0"/>
                <a:ea typeface="GT America Rg" panose="00000500000000000000" pitchFamily="2" charset="0"/>
                <a:sym typeface="Helvetica Neue"/>
              </a:rPr>
              <a:t>Many businesses cut orders, leading to shortages of key inputs (e.g., semiconductors) when demand returns with a bang. </a:t>
            </a: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400" dirty="0">
              <a:latin typeface="GT America Rg" panose="00000500000000000000" pitchFamily="2" charset="0"/>
              <a:ea typeface="GT America Rg" panose="00000500000000000000" pitchFamily="2" charset="0"/>
              <a:sym typeface="Helvetica Neue"/>
            </a:endParaRP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r>
              <a:rPr lang="en-US" sz="1400" dirty="0">
                <a:latin typeface="GT America Rg" panose="00000500000000000000" pitchFamily="2" charset="0"/>
                <a:ea typeface="GT America Rg" panose="00000500000000000000" pitchFamily="2" charset="0"/>
                <a:sym typeface="Helvetica Neue"/>
              </a:rPr>
              <a:t>COVID forces factory closures in Asia, disrupting the flow of goods to the United States.</a:t>
            </a: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400" dirty="0">
              <a:latin typeface="GT America Rg" panose="00000500000000000000" pitchFamily="2" charset="0"/>
              <a:ea typeface="GT America Rg" panose="00000500000000000000" pitchFamily="2" charset="0"/>
              <a:sym typeface="Helvetica Neue"/>
            </a:endParaRP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r>
              <a:rPr lang="en-US" sz="1400" dirty="0">
                <a:latin typeface="GT America Rg" panose="00000500000000000000" pitchFamily="2" charset="0"/>
                <a:ea typeface="GT America Rg" panose="00000500000000000000" pitchFamily="2" charset="0"/>
              </a:rPr>
              <a:t>COVID puts 3x usual number of trucking companies out of business in 2020. Thousands of workers laid off and many take early retirement, contributing to today’s 80,000 driver shortage.</a:t>
            </a: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400" dirty="0">
              <a:latin typeface="GT America Rg" panose="00000500000000000000" pitchFamily="2" charset="0"/>
              <a:ea typeface="GT America Rg" panose="00000500000000000000" pitchFamily="2" charset="0"/>
            </a:endParaRP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r>
              <a:rPr lang="en-US" sz="1400" dirty="0">
                <a:latin typeface="GT America Rg" panose="00000500000000000000" pitchFamily="2" charset="0"/>
                <a:ea typeface="GT America Rg" panose="00000500000000000000" pitchFamily="2" charset="0"/>
              </a:rPr>
              <a:t>The U.S. workforce is 4 million workers below pre-pandemic levels. If you are a business, you will pay more for labor in 2022. (Immigration, the Great Resignation, COVID recovery) all putting additional strain on labor supply. </a:t>
            </a: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400" dirty="0">
              <a:latin typeface="GT America Rg" panose="00000500000000000000" pitchFamily="2" charset="0"/>
              <a:ea typeface="GT America Rg" panose="00000500000000000000" pitchFamily="2" charset="0"/>
            </a:endParaRP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r>
              <a:rPr lang="en-US" sz="1400" dirty="0">
                <a:latin typeface="GT America Rg" panose="00000500000000000000" pitchFamily="2" charset="0"/>
                <a:ea typeface="GT America Rg" panose="00000500000000000000" pitchFamily="2" charset="0"/>
              </a:rPr>
              <a:t>Five to seven years of e-commerce growth was compressed into a single year, placing enormous stress on transportation and logistics industries and a huge increase in transportation costs.</a:t>
            </a: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400" dirty="0">
              <a:latin typeface="GT America Rg" panose="00000500000000000000" pitchFamily="2" charset="0"/>
              <a:ea typeface="GT America Rg" panose="00000500000000000000" pitchFamily="2" charset="0"/>
            </a:endParaRP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T America Lt" panose="00000400000000000000" pitchFamily="2" charset="0"/>
              <a:ea typeface="GT America Lt" panose="00000400000000000000" pitchFamily="2" charset="0"/>
              <a:sym typeface="Helvetica Neue"/>
            </a:endParaRP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T America Lt" panose="00000400000000000000" pitchFamily="2" charset="0"/>
              <a:ea typeface="GT America Lt" panose="00000400000000000000" pitchFamily="2" charset="0"/>
              <a:sym typeface="Helvetica Neue"/>
            </a:endParaRPr>
          </a:p>
          <a:p>
            <a:pPr marL="171450" indent="-171450" defTabSz="2438338" hangingPunct="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T America Lt" panose="00000400000000000000" pitchFamily="2" charset="0"/>
              <a:ea typeface="GT America Lt" panose="00000400000000000000" pitchFamily="2" charset="0"/>
              <a:sym typeface="Helvetica Neue"/>
            </a:endParaRPr>
          </a:p>
          <a:p>
            <a:pPr defTabSz="2438338" hangingPunct="0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T America Lt" panose="00000400000000000000" pitchFamily="2" charset="0"/>
              <a:ea typeface="GT America Lt" panose="00000400000000000000" pitchFamily="2" charset="0"/>
              <a:sym typeface="Helvetica Neue"/>
            </a:endParaRPr>
          </a:p>
          <a:p>
            <a:pPr defTabSz="2438338" hangingPunct="0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GT America Lt" panose="00000400000000000000" pitchFamily="2" charset="0"/>
              <a:ea typeface="GT America Lt" panose="00000400000000000000" pitchFamily="2" charset="0"/>
              <a:sym typeface="Helvetica Neue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52CF20-69F5-40D1-9048-67D773B6E6F8}"/>
              </a:ext>
            </a:extLst>
          </p:cNvPr>
          <p:cNvCxnSpPr/>
          <p:nvPr/>
        </p:nvCxnSpPr>
        <p:spPr>
          <a:xfrm flipV="1">
            <a:off x="111418" y="2268617"/>
            <a:ext cx="3108960" cy="0"/>
          </a:xfrm>
          <a:prstGeom prst="line">
            <a:avLst/>
          </a:prstGeom>
          <a:ln>
            <a:solidFill>
              <a:srgbClr val="DBF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5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4AE57E4-643D-4884-8D23-6CA07F4F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20216" cy="816265"/>
          </a:xfrm>
        </p:spPr>
        <p:txBody>
          <a:bodyPr tIns="228600"/>
          <a:lstStyle/>
          <a:p>
            <a:pPr>
              <a:lnSpc>
                <a:spcPts val="2400"/>
              </a:lnSpc>
            </a:pPr>
            <a:r>
              <a:rPr lang="en-US" sz="2800" b="1" spc="0" dirty="0"/>
              <a:t>In Focus: Ports of Los Angeles &amp; Long Beach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0CE16F-5326-4E44-B268-F7531B5BAD1D}"/>
              </a:ext>
            </a:extLst>
          </p:cNvPr>
          <p:cNvCxnSpPr/>
          <p:nvPr/>
        </p:nvCxnSpPr>
        <p:spPr>
          <a:xfrm flipV="1">
            <a:off x="0" y="595425"/>
            <a:ext cx="5029200" cy="0"/>
          </a:xfrm>
          <a:prstGeom prst="line">
            <a:avLst/>
          </a:prstGeom>
          <a:ln>
            <a:solidFill>
              <a:srgbClr val="DBF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B11E4C1-01BB-4EC0-819C-4BC34A36BF0F}"/>
              </a:ext>
            </a:extLst>
          </p:cNvPr>
          <p:cNvSpPr/>
          <p:nvPr/>
        </p:nvSpPr>
        <p:spPr>
          <a:xfrm>
            <a:off x="180753" y="816265"/>
            <a:ext cx="4763923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DBF5FF"/>
              </a:solidFill>
              <a:latin typeface="GT America Lt" panose="00000400000000000000" pitchFamily="2" charset="0"/>
              <a:ea typeface="GT America Lt" panose="00000400000000000000" pitchFamily="2" charset="0"/>
            </a:endParaRPr>
          </a:p>
          <a:p>
            <a:r>
              <a:rPr lang="en-US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The Ports of Los Angeles and Long Beach are two of the world’s busiest seaports and the leading gateway for international trade into the United States.</a:t>
            </a:r>
          </a:p>
          <a:p>
            <a:endParaRPr lang="en-US" sz="1100" dirty="0">
              <a:solidFill>
                <a:srgbClr val="DBF5FF"/>
              </a:solidFill>
              <a:latin typeface="GT America Lt" panose="00000400000000000000" pitchFamily="2" charset="0"/>
              <a:ea typeface="GT America Lt" panose="000004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212398-9B2B-46B6-ADCE-C3F1F571C303}"/>
              </a:ext>
            </a:extLst>
          </p:cNvPr>
          <p:cNvSpPr/>
          <p:nvPr/>
        </p:nvSpPr>
        <p:spPr>
          <a:xfrm>
            <a:off x="1392865" y="3450316"/>
            <a:ext cx="2711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2E18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of all seaborne imports to the United States enter through these two ports.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2FF462-E26F-4040-BC02-3D9F9D145556}"/>
              </a:ext>
            </a:extLst>
          </p:cNvPr>
          <p:cNvSpPr/>
          <p:nvPr/>
        </p:nvSpPr>
        <p:spPr>
          <a:xfrm>
            <a:off x="276447" y="3542650"/>
            <a:ext cx="1073889" cy="646331"/>
          </a:xfrm>
          <a:prstGeom prst="rect">
            <a:avLst/>
          </a:prstGeom>
          <a:solidFill>
            <a:srgbClr val="DBF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2E18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40%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A56634-3288-49E9-BE35-D88077719E4A}"/>
              </a:ext>
            </a:extLst>
          </p:cNvPr>
          <p:cNvSpPr/>
          <p:nvPr/>
        </p:nvSpPr>
        <p:spPr>
          <a:xfrm>
            <a:off x="6485869" y="3573426"/>
            <a:ext cx="25730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2E18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jobs created throughout the United States.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5509B6-275E-4568-8097-11CD52A9E77A}"/>
              </a:ext>
            </a:extLst>
          </p:cNvPr>
          <p:cNvSpPr/>
          <p:nvPr/>
        </p:nvSpPr>
        <p:spPr>
          <a:xfrm>
            <a:off x="4242401" y="3542650"/>
            <a:ext cx="2243468" cy="646331"/>
          </a:xfrm>
          <a:prstGeom prst="rect">
            <a:avLst/>
          </a:prstGeom>
          <a:solidFill>
            <a:srgbClr val="DBF5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2E18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2,981,000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8E649-051C-42AD-BA06-315EEA844A18}"/>
              </a:ext>
            </a:extLst>
          </p:cNvPr>
          <p:cNvSpPr txBox="1"/>
          <p:nvPr/>
        </p:nvSpPr>
        <p:spPr>
          <a:xfrm>
            <a:off x="6241313" y="4622493"/>
            <a:ext cx="265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Source: The Port of Los Angeles; The Port of Long Beach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BFFC2E-52DB-48D8-8CE4-EEB8DE78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029200" y="734721"/>
            <a:ext cx="3860916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5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9B72D30-E96E-4B98-8093-141A611B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2039"/>
            <a:ext cx="2970564" cy="1522495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US" sz="2800" b="1" dirty="0">
                <a:latin typeface="GT America Lt" panose="00000400000000000000" pitchFamily="2" charset="0"/>
                <a:ea typeface="GT America Lt" panose="00000400000000000000" pitchFamily="2" charset="0"/>
              </a:rPr>
              <a:t>Backup of Container Ships at POLA/POLB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AA4741-30BF-4E71-9C00-E89AF5BEA1E7}"/>
              </a:ext>
            </a:extLst>
          </p:cNvPr>
          <p:cNvCxnSpPr/>
          <p:nvPr/>
        </p:nvCxnSpPr>
        <p:spPr>
          <a:xfrm flipV="1">
            <a:off x="143123" y="1607226"/>
            <a:ext cx="3108960" cy="0"/>
          </a:xfrm>
          <a:prstGeom prst="line">
            <a:avLst/>
          </a:prstGeom>
          <a:ln>
            <a:solidFill>
              <a:srgbClr val="DBF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7DBCA25-2BE5-4311-8B88-DA3ED3D6BFF1}"/>
              </a:ext>
            </a:extLst>
          </p:cNvPr>
          <p:cNvSpPr/>
          <p:nvPr/>
        </p:nvSpPr>
        <p:spPr>
          <a:xfrm>
            <a:off x="74429" y="1915680"/>
            <a:ext cx="3306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1EEF3"/>
                </a:solidFill>
                <a:latin typeface="GT America Rg" panose="00000500000000000000" pitchFamily="2" charset="0"/>
                <a:ea typeface="GT America Rg" panose="00000500000000000000" pitchFamily="2" charset="0"/>
              </a:rPr>
              <a:t>Container ship back ups peaked at over 100 ships late last year, and down to over 50 this month. </a:t>
            </a:r>
            <a:endParaRPr lang="en-US" dirty="0">
              <a:solidFill>
                <a:srgbClr val="81EEF3"/>
              </a:solidFill>
            </a:endParaRPr>
          </a:p>
        </p:txBody>
      </p:sp>
      <p:pic>
        <p:nvPicPr>
          <p:cNvPr id="11" name="Picture 10" descr="Chart, histogram&#10;&#10;Description automatically generated">
            <a:extLst>
              <a:ext uri="{FF2B5EF4-FFF2-40B4-BE49-F238E27FC236}">
                <a16:creationId xmlns:a16="http://schemas.microsoft.com/office/drawing/2014/main" id="{65CE9635-D2B6-4BD7-8116-26CE2B107E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51" y="907106"/>
            <a:ext cx="5574620" cy="332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8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07EA8-021C-6749-A4B6-8F1FFF81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20216" cy="816265"/>
          </a:xfrm>
        </p:spPr>
        <p:txBody>
          <a:bodyPr tIns="228600"/>
          <a:lstStyle/>
          <a:p>
            <a:pPr>
              <a:lnSpc>
                <a:spcPts val="2400"/>
              </a:lnSpc>
            </a:pPr>
            <a:r>
              <a:rPr lang="en-US" sz="2800" b="1" spc="0" dirty="0"/>
              <a:t>Calendar Year Projection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D26525-3F3F-491E-B2FC-CFDEA0B6C123}"/>
              </a:ext>
            </a:extLst>
          </p:cNvPr>
          <p:cNvCxnSpPr/>
          <p:nvPr/>
        </p:nvCxnSpPr>
        <p:spPr>
          <a:xfrm flipV="1">
            <a:off x="0" y="595425"/>
            <a:ext cx="5029200" cy="0"/>
          </a:xfrm>
          <a:prstGeom prst="line">
            <a:avLst/>
          </a:prstGeom>
          <a:ln>
            <a:solidFill>
              <a:srgbClr val="DBF5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19AAD1-4D54-4530-9D7C-DCB8E01AAB2A}"/>
              </a:ext>
            </a:extLst>
          </p:cNvPr>
          <p:cNvSpPr txBox="1"/>
          <p:nvPr/>
        </p:nvSpPr>
        <p:spPr>
          <a:xfrm>
            <a:off x="6241313" y="4622493"/>
            <a:ext cx="2657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Source: The Port of Los Angeles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7DAB5DA-1DFB-416C-B266-CD49602373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420161"/>
              </p:ext>
            </p:extLst>
          </p:nvPr>
        </p:nvGraphicFramePr>
        <p:xfrm>
          <a:off x="1423783" y="1059101"/>
          <a:ext cx="6296433" cy="344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4DD20A-F417-4C52-BF9F-279279B4145B}"/>
              </a:ext>
            </a:extLst>
          </p:cNvPr>
          <p:cNvSpPr txBox="1"/>
          <p:nvPr/>
        </p:nvSpPr>
        <p:spPr>
          <a:xfrm rot="16200000">
            <a:off x="695531" y="2411063"/>
            <a:ext cx="12083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TEUs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6C111D-9FC6-4F3A-9910-6D89ABC91721}"/>
              </a:ext>
            </a:extLst>
          </p:cNvPr>
          <p:cNvSpPr txBox="1"/>
          <p:nvPr/>
        </p:nvSpPr>
        <p:spPr>
          <a:xfrm>
            <a:off x="2108499" y="2515558"/>
            <a:ext cx="1208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8,160,458.00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25196-0A8A-4D98-BF15-14C5A0F9B626}"/>
              </a:ext>
            </a:extLst>
          </p:cNvPr>
          <p:cNvSpPr txBox="1"/>
          <p:nvPr/>
        </p:nvSpPr>
        <p:spPr>
          <a:xfrm>
            <a:off x="2835663" y="2195791"/>
            <a:ext cx="1208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8,856,783.00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07F08E-B6E5-4DFC-B060-BB8A8CC0AAA8}"/>
              </a:ext>
            </a:extLst>
          </p:cNvPr>
          <p:cNvSpPr txBox="1"/>
          <p:nvPr/>
        </p:nvSpPr>
        <p:spPr>
          <a:xfrm>
            <a:off x="3569357" y="2041219"/>
            <a:ext cx="1208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9,343,192.95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DC3779-DF4A-4C3E-BD8E-B59AC4351FB4}"/>
              </a:ext>
            </a:extLst>
          </p:cNvPr>
          <p:cNvSpPr txBox="1"/>
          <p:nvPr/>
        </p:nvSpPr>
        <p:spPr>
          <a:xfrm>
            <a:off x="4333532" y="1975892"/>
            <a:ext cx="1208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9,458,748.50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C2C3F-9125-4DE0-A20E-24982822E4C1}"/>
              </a:ext>
            </a:extLst>
          </p:cNvPr>
          <p:cNvSpPr txBox="1"/>
          <p:nvPr/>
        </p:nvSpPr>
        <p:spPr>
          <a:xfrm>
            <a:off x="5116213" y="2054471"/>
            <a:ext cx="1208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9,337,632.40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A5F206-1F55-470E-8006-0EFF1BE5DCCF}"/>
              </a:ext>
            </a:extLst>
          </p:cNvPr>
          <p:cNvSpPr txBox="1"/>
          <p:nvPr/>
        </p:nvSpPr>
        <p:spPr>
          <a:xfrm>
            <a:off x="5892363" y="2112271"/>
            <a:ext cx="1208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9,213,395.95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B6E6B6-8845-4FD6-8230-926FDCD77CE9}"/>
              </a:ext>
            </a:extLst>
          </p:cNvPr>
          <p:cNvSpPr txBox="1"/>
          <p:nvPr/>
        </p:nvSpPr>
        <p:spPr>
          <a:xfrm>
            <a:off x="6601026" y="1401509"/>
            <a:ext cx="1208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10,800,000+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A5D227-B27A-461E-ADC4-6BD062C31BA8}"/>
              </a:ext>
            </a:extLst>
          </p:cNvPr>
          <p:cNvSpPr txBox="1"/>
          <p:nvPr/>
        </p:nvSpPr>
        <p:spPr>
          <a:xfrm>
            <a:off x="2862673" y="723245"/>
            <a:ext cx="3418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BF5FF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Annual Container Statistics</a:t>
            </a:r>
          </a:p>
        </p:txBody>
      </p:sp>
    </p:spTree>
    <p:extLst>
      <p:ext uri="{BB962C8B-B14F-4D97-AF65-F5344CB8AC3E}">
        <p14:creationId xmlns:p14="http://schemas.microsoft.com/office/powerpoint/2010/main" val="4038741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DB2432B-6DD6-4C7F-A1F5-D0ACC9B17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958" y="56417"/>
            <a:ext cx="5621877" cy="3435592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7F3B946-AA90-427A-913B-8D99C70612D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E746F4B-C8A6-4976-A1AB-51B83F827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en-US" sz="2800" b="1" dirty="0">
                <a:solidFill>
                  <a:schemeClr val="bg1"/>
                </a:solidFill>
              </a:rPr>
              <a:t>Are we through the worst?</a:t>
            </a: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800" b="1" dirty="0">
                <a:solidFill>
                  <a:schemeClr val="bg1"/>
                </a:solidFill>
              </a:rPr>
            </a:b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26754A-D67B-48ED-94C1-CBB1624D2C18}"/>
              </a:ext>
            </a:extLst>
          </p:cNvPr>
          <p:cNvCxnSpPr/>
          <p:nvPr/>
        </p:nvCxnSpPr>
        <p:spPr>
          <a:xfrm flipV="1">
            <a:off x="126786" y="2185834"/>
            <a:ext cx="3108960" cy="0"/>
          </a:xfrm>
          <a:prstGeom prst="line">
            <a:avLst/>
          </a:prstGeom>
          <a:ln>
            <a:solidFill>
              <a:srgbClr val="FF2E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04326E3-3742-4FD1-A89B-1B43A8D8BFE9}"/>
              </a:ext>
            </a:extLst>
          </p:cNvPr>
          <p:cNvSpPr/>
          <p:nvPr/>
        </p:nvSpPr>
        <p:spPr>
          <a:xfrm>
            <a:off x="53165" y="2366681"/>
            <a:ext cx="3327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2E18"/>
                </a:solidFill>
              </a:rPr>
              <a:t>Actions taken by POLA/POLB appear to be working. </a:t>
            </a:r>
          </a:p>
        </p:txBody>
      </p:sp>
      <p:sp>
        <p:nvSpPr>
          <p:cNvPr id="4" name="AutoShape 2" descr="Ship">
            <a:extLst>
              <a:ext uri="{FF2B5EF4-FFF2-40B4-BE49-F238E27FC236}">
                <a16:creationId xmlns:a16="http://schemas.microsoft.com/office/drawing/2014/main" id="{24F71BDF-E44D-4F41-BE90-495452771E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3" descr="Ship">
            <a:extLst>
              <a:ext uri="{FF2B5EF4-FFF2-40B4-BE49-F238E27FC236}">
                <a16:creationId xmlns:a16="http://schemas.microsoft.com/office/drawing/2014/main" id="{480FC068-5069-42E4-A5CC-B60A1ADD9E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672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Ship">
            <a:extLst>
              <a:ext uri="{FF2B5EF4-FFF2-40B4-BE49-F238E27FC236}">
                <a16:creationId xmlns:a16="http://schemas.microsoft.com/office/drawing/2014/main" id="{3563319B-DC0B-4EE6-91B9-3E2E2F45F9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172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0799CD57-C832-4A87-B6BA-BAF9FEC86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36" y="3540629"/>
            <a:ext cx="577214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dirty="0">
                <a:ln>
                  <a:noFill/>
                </a:ln>
                <a:solidFill>
                  <a:srgbClr val="0F1419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</a:rPr>
              <a:t>Average ocean rate for 40-ft container have declined for 12 weeks </a:t>
            </a:r>
            <a:r>
              <a:rPr kumimoji="0" lang="en-US" alt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</a:rPr>
              <a:t>      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GT America Lt" panose="00000400000000000000" pitchFamily="2" charset="0"/>
              <a:ea typeface="GT America L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dirty="0">
                <a:ln>
                  <a:noFill/>
                </a:ln>
                <a:solidFill>
                  <a:srgbClr val="0F1419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</a:rPr>
              <a:t>Spot pricing for Shanghai-Los Angeles route is down about 19% from September peak </a:t>
            </a:r>
            <a:r>
              <a:rPr kumimoji="0" lang="en-US" altLang="en-US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</a:rPr>
              <a:t>       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400" b="1" i="0" u="none" strike="noStrike" cap="none" normalizeH="0" dirty="0">
              <a:ln>
                <a:noFill/>
              </a:ln>
              <a:solidFill>
                <a:srgbClr val="0F1419"/>
              </a:solidFill>
              <a:effectLst/>
              <a:latin typeface="GT America Lt" panose="00000400000000000000" pitchFamily="2" charset="0"/>
              <a:ea typeface="GT America Lt" panose="00000400000000000000" pitchFamily="2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400" b="1" i="0" u="none" strike="noStrike" cap="none" normalizeH="0" dirty="0">
                <a:ln>
                  <a:noFill/>
                </a:ln>
                <a:solidFill>
                  <a:srgbClr val="0F1419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</a:rPr>
              <a:t>Fewer containers lingering for 9+ days at POLA/POLB.</a:t>
            </a:r>
            <a:endParaRPr kumimoji="0" lang="en-US" altLang="en-US" sz="14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GT America Lt" panose="00000400000000000000" pitchFamily="2" charset="0"/>
              <a:ea typeface="GT America Lt" panose="00000400000000000000" pitchFamily="2" charset="0"/>
            </a:endParaRPr>
          </a:p>
        </p:txBody>
      </p:sp>
      <p:sp>
        <p:nvSpPr>
          <p:cNvPr id="12" name="AutoShape 6" descr="Ship">
            <a:extLst>
              <a:ext uri="{FF2B5EF4-FFF2-40B4-BE49-F238E27FC236}">
                <a16:creationId xmlns:a16="http://schemas.microsoft.com/office/drawing/2014/main" id="{9559B4BE-66E7-4395-917B-7E429DA058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85304" y="42394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7" descr="Ship">
            <a:extLst>
              <a:ext uri="{FF2B5EF4-FFF2-40B4-BE49-F238E27FC236}">
                <a16:creationId xmlns:a16="http://schemas.microsoft.com/office/drawing/2014/main" id="{DA008C65-26CF-4403-B4EE-8FD7456A6C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25567" y="42394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Ship">
            <a:extLst>
              <a:ext uri="{FF2B5EF4-FFF2-40B4-BE49-F238E27FC236}">
                <a16:creationId xmlns:a16="http://schemas.microsoft.com/office/drawing/2014/main" id="{E78AD343-A508-4654-B2E5-4C6FAE3663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975517" y="423941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69420"/>
      </p:ext>
    </p:extLst>
  </p:cSld>
  <p:clrMapOvr>
    <a:masterClrMapping/>
  </p:clrMapOvr>
</p:sld>
</file>

<file path=ppt/theme/theme1.xml><?xml version="1.0" encoding="utf-8"?>
<a:theme xmlns:a="http://schemas.openxmlformats.org/drawingml/2006/main" name="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43C1C95BA4F4686EEABDD0D1E9525" ma:contentTypeVersion="13" ma:contentTypeDescription="Create a new document." ma:contentTypeScope="" ma:versionID="4e6c89e30594cb9476b91793c54fccf0">
  <xsd:schema xmlns:xsd="http://www.w3.org/2001/XMLSchema" xmlns:xs="http://www.w3.org/2001/XMLSchema" xmlns:p="http://schemas.microsoft.com/office/2006/metadata/properties" xmlns:ns3="6e33e75c-50be-4abb-9672-56d9f35a3f63" xmlns:ns4="31e6c30e-abd6-48e8-917e-3920e88d4412" targetNamespace="http://schemas.microsoft.com/office/2006/metadata/properties" ma:root="true" ma:fieldsID="64046012754a2507135f2d0051e12eb5" ns3:_="" ns4:_="">
    <xsd:import namespace="6e33e75c-50be-4abb-9672-56d9f35a3f63"/>
    <xsd:import namespace="31e6c30e-abd6-48e8-917e-3920e88d44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3e75c-50be-4abb-9672-56d9f35a3f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6c30e-abd6-48e8-917e-3920e88d441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655A2-54EF-44F7-B27D-92A36105C8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33e75c-50be-4abb-9672-56d9f35a3f63"/>
    <ds:schemaRef ds:uri="31e6c30e-abd6-48e8-917e-3920e88d44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A87317-4734-42FE-BA6C-C1D641AD491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e33e75c-50be-4abb-9672-56d9f35a3f63"/>
    <ds:schemaRef ds:uri="http://purl.org/dc/elements/1.1/"/>
    <ds:schemaRef ds:uri="http://schemas.microsoft.com/office/2006/metadata/properties"/>
    <ds:schemaRef ds:uri="31e6c30e-abd6-48e8-917e-3920e88d44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ECAFB29-1861-49EA-B006-0556291505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2832</TotalTime>
  <Words>935</Words>
  <Application>Microsoft Office PowerPoint</Application>
  <PresentationFormat>On-screen Show (16:9)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GT America Lt</vt:lpstr>
      <vt:lpstr>GT America Rg</vt:lpstr>
      <vt:lpstr>Helvetica Neue Medium</vt:lpstr>
      <vt:lpstr>Dark</vt:lpstr>
      <vt:lpstr>Red</vt:lpstr>
      <vt:lpstr>PowerPoint Presentation</vt:lpstr>
      <vt:lpstr>PowerPoint Presentation</vt:lpstr>
      <vt:lpstr>U.S. consumption drops, then rebounds following robust stimulus.</vt:lpstr>
      <vt:lpstr>…and leads to a surge in consumer spending</vt:lpstr>
      <vt:lpstr>But…COVID forces other disruptions…</vt:lpstr>
      <vt:lpstr>In Focus: Ports of Los Angeles &amp; Long Beach</vt:lpstr>
      <vt:lpstr>Backup of Container Ships at POLA/POLB</vt:lpstr>
      <vt:lpstr>Calendar Year Projection</vt:lpstr>
      <vt:lpstr>Are we through the worst?   </vt:lpstr>
      <vt:lpstr> Short answer:   NO!!! </vt:lpstr>
      <vt:lpstr>U.S. ports are under the microscope…</vt:lpstr>
      <vt:lpstr>Geopolitics is driving new decision-making</vt:lpstr>
      <vt:lpstr>Businesses are taking a hard look at “business as usual.”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Trayan, Eileen</dc:creator>
  <cp:lastModifiedBy>Drake, John</cp:lastModifiedBy>
  <cp:revision>79</cp:revision>
  <dcterms:created xsi:type="dcterms:W3CDTF">2021-11-03T15:24:50Z</dcterms:created>
  <dcterms:modified xsi:type="dcterms:W3CDTF">2022-02-22T14:42:08Z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0x01010082043C1C95BA4F4686EEABDD0D1E9525</vt:lpwstr>
  </property>
</Properties>
</file>