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924" r:id="rId5"/>
    <p:sldId id="258" r:id="rId6"/>
    <p:sldId id="261" r:id="rId7"/>
    <p:sldId id="262" r:id="rId8"/>
    <p:sldId id="264" r:id="rId9"/>
    <p:sldId id="260" r:id="rId10"/>
    <p:sldId id="265" r:id="rId11"/>
    <p:sldId id="926" r:id="rId12"/>
    <p:sldId id="920" r:id="rId13"/>
    <p:sldId id="925" r:id="rId14"/>
    <p:sldId id="927" r:id="rId15"/>
    <p:sldId id="92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94660"/>
  </p:normalViewPr>
  <p:slideViewPr>
    <p:cSldViewPr snapToGrid="0">
      <p:cViewPr varScale="1">
        <p:scale>
          <a:sx n="60" d="100"/>
          <a:sy n="60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0A0F2-131F-4F7B-8A4F-0DE517DD990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EB1C44-824F-4B76-9342-9220DB3FB16F}">
      <dgm:prSet/>
      <dgm:spPr/>
      <dgm:t>
        <a:bodyPr/>
        <a:lstStyle/>
        <a:p>
          <a:r>
            <a:rPr lang="en-US" dirty="0"/>
            <a:t>Northern Virginia is growing and TOD alone is not going to solve our transportation challenges</a:t>
          </a:r>
        </a:p>
      </dgm:t>
    </dgm:pt>
    <dgm:pt modelId="{32FFBC84-FE66-44C9-9F8F-E2B5A9F57147}" type="parTrans" cxnId="{F267A42B-AD30-49ED-B8B3-F9D6F18EE9B6}">
      <dgm:prSet/>
      <dgm:spPr/>
      <dgm:t>
        <a:bodyPr/>
        <a:lstStyle/>
        <a:p>
          <a:endParaRPr lang="en-US"/>
        </a:p>
      </dgm:t>
    </dgm:pt>
    <dgm:pt modelId="{4BF4B1E4-C2C8-4027-879C-7E8BC5423D2F}" type="sibTrans" cxnId="{F267A42B-AD30-49ED-B8B3-F9D6F18EE9B6}">
      <dgm:prSet/>
      <dgm:spPr/>
      <dgm:t>
        <a:bodyPr/>
        <a:lstStyle/>
        <a:p>
          <a:endParaRPr lang="en-US"/>
        </a:p>
      </dgm:t>
    </dgm:pt>
    <dgm:pt modelId="{7F56636F-6AEF-4C0A-9905-AE95B0454C0B}">
      <dgm:prSet/>
      <dgm:spPr/>
      <dgm:t>
        <a:bodyPr/>
        <a:lstStyle/>
        <a:p>
          <a:r>
            <a:rPr lang="en-US" dirty="0"/>
            <a:t>We need a comprehensive approach to transportation that includes roadway and transit improvements</a:t>
          </a:r>
        </a:p>
      </dgm:t>
    </dgm:pt>
    <dgm:pt modelId="{08DB4263-1FF7-4083-A96A-C9EFD33DB4B2}" type="parTrans" cxnId="{1C94F3BD-8076-4CB9-95F1-C01E2BD5DF0B}">
      <dgm:prSet/>
      <dgm:spPr/>
      <dgm:t>
        <a:bodyPr/>
        <a:lstStyle/>
        <a:p>
          <a:endParaRPr lang="en-US"/>
        </a:p>
      </dgm:t>
    </dgm:pt>
    <dgm:pt modelId="{FB413296-CB2C-4459-8C42-F2D29CFC5235}" type="sibTrans" cxnId="{1C94F3BD-8076-4CB9-95F1-C01E2BD5DF0B}">
      <dgm:prSet/>
      <dgm:spPr/>
      <dgm:t>
        <a:bodyPr/>
        <a:lstStyle/>
        <a:p>
          <a:endParaRPr lang="en-US"/>
        </a:p>
      </dgm:t>
    </dgm:pt>
    <dgm:pt modelId="{55A1B5B2-1137-4E93-80E3-5296718BEC85}">
      <dgm:prSet/>
      <dgm:spPr/>
      <dgm:t>
        <a:bodyPr/>
        <a:lstStyle/>
        <a:p>
          <a:r>
            <a:rPr lang="en-US" dirty="0"/>
            <a:t>Eliminating or diverting funding from roadways to other priorities is bad for transportation and extremely unpopular</a:t>
          </a:r>
        </a:p>
      </dgm:t>
    </dgm:pt>
    <dgm:pt modelId="{0D412DEA-8CF4-4E2C-8C31-361FE65153B1}" type="parTrans" cxnId="{3BF89114-73B6-4161-937F-9552FB74C957}">
      <dgm:prSet/>
      <dgm:spPr/>
      <dgm:t>
        <a:bodyPr/>
        <a:lstStyle/>
        <a:p>
          <a:endParaRPr lang="en-US"/>
        </a:p>
      </dgm:t>
    </dgm:pt>
    <dgm:pt modelId="{A99C0576-B6DE-4614-99B1-5F2D71B89C51}" type="sibTrans" cxnId="{3BF89114-73B6-4161-937F-9552FB74C957}">
      <dgm:prSet/>
      <dgm:spPr/>
      <dgm:t>
        <a:bodyPr/>
        <a:lstStyle/>
        <a:p>
          <a:endParaRPr lang="en-US"/>
        </a:p>
      </dgm:t>
    </dgm:pt>
    <dgm:pt modelId="{272E74C2-C842-4090-9868-4D6C1837BD15}" type="pres">
      <dgm:prSet presAssocID="{49B0A0F2-131F-4F7B-8A4F-0DE517DD990F}" presName="vert0" presStyleCnt="0">
        <dgm:presLayoutVars>
          <dgm:dir/>
          <dgm:animOne val="branch"/>
          <dgm:animLvl val="lvl"/>
        </dgm:presLayoutVars>
      </dgm:prSet>
      <dgm:spPr/>
    </dgm:pt>
    <dgm:pt modelId="{C0CFE10F-7717-40BA-80D3-BCC171D169DB}" type="pres">
      <dgm:prSet presAssocID="{D5EB1C44-824F-4B76-9342-9220DB3FB16F}" presName="thickLine" presStyleLbl="alignNode1" presStyleIdx="0" presStyleCnt="3"/>
      <dgm:spPr/>
    </dgm:pt>
    <dgm:pt modelId="{9BEE8586-A1F0-42C0-B90C-13888827AE51}" type="pres">
      <dgm:prSet presAssocID="{D5EB1C44-824F-4B76-9342-9220DB3FB16F}" presName="horz1" presStyleCnt="0"/>
      <dgm:spPr/>
    </dgm:pt>
    <dgm:pt modelId="{FB63703C-C5E3-4AEC-A731-0EE1F96E8A8F}" type="pres">
      <dgm:prSet presAssocID="{D5EB1C44-824F-4B76-9342-9220DB3FB16F}" presName="tx1" presStyleLbl="revTx" presStyleIdx="0" presStyleCnt="3"/>
      <dgm:spPr/>
    </dgm:pt>
    <dgm:pt modelId="{79EB15CD-D12B-42B7-BDE6-C7DD73962959}" type="pres">
      <dgm:prSet presAssocID="{D5EB1C44-824F-4B76-9342-9220DB3FB16F}" presName="vert1" presStyleCnt="0"/>
      <dgm:spPr/>
    </dgm:pt>
    <dgm:pt modelId="{747B0E72-A365-4FAA-97C8-6D2C4BD954A0}" type="pres">
      <dgm:prSet presAssocID="{7F56636F-6AEF-4C0A-9905-AE95B0454C0B}" presName="thickLine" presStyleLbl="alignNode1" presStyleIdx="1" presStyleCnt="3"/>
      <dgm:spPr/>
    </dgm:pt>
    <dgm:pt modelId="{1E10BBA2-2550-4EA8-9A85-4F9BE7C44663}" type="pres">
      <dgm:prSet presAssocID="{7F56636F-6AEF-4C0A-9905-AE95B0454C0B}" presName="horz1" presStyleCnt="0"/>
      <dgm:spPr/>
    </dgm:pt>
    <dgm:pt modelId="{03F25DEE-9DE3-4F46-8F1A-607D462F3BFD}" type="pres">
      <dgm:prSet presAssocID="{7F56636F-6AEF-4C0A-9905-AE95B0454C0B}" presName="tx1" presStyleLbl="revTx" presStyleIdx="1" presStyleCnt="3"/>
      <dgm:spPr/>
    </dgm:pt>
    <dgm:pt modelId="{A27A205F-6AAB-444B-93B5-08EE4525A7ED}" type="pres">
      <dgm:prSet presAssocID="{7F56636F-6AEF-4C0A-9905-AE95B0454C0B}" presName="vert1" presStyleCnt="0"/>
      <dgm:spPr/>
    </dgm:pt>
    <dgm:pt modelId="{8D110A5E-F975-4BBD-97DF-1A3D70C880D0}" type="pres">
      <dgm:prSet presAssocID="{55A1B5B2-1137-4E93-80E3-5296718BEC85}" presName="thickLine" presStyleLbl="alignNode1" presStyleIdx="2" presStyleCnt="3"/>
      <dgm:spPr/>
    </dgm:pt>
    <dgm:pt modelId="{913A0B01-04C5-4FA3-88E5-D5DFB51698F1}" type="pres">
      <dgm:prSet presAssocID="{55A1B5B2-1137-4E93-80E3-5296718BEC85}" presName="horz1" presStyleCnt="0"/>
      <dgm:spPr/>
    </dgm:pt>
    <dgm:pt modelId="{19FA47D4-8004-43CD-98FC-69306FCDFBD9}" type="pres">
      <dgm:prSet presAssocID="{55A1B5B2-1137-4E93-80E3-5296718BEC85}" presName="tx1" presStyleLbl="revTx" presStyleIdx="2" presStyleCnt="3"/>
      <dgm:spPr/>
    </dgm:pt>
    <dgm:pt modelId="{557DD849-CF13-4478-B8F9-1C79AF9E8DBC}" type="pres">
      <dgm:prSet presAssocID="{55A1B5B2-1137-4E93-80E3-5296718BEC85}" presName="vert1" presStyleCnt="0"/>
      <dgm:spPr/>
    </dgm:pt>
  </dgm:ptLst>
  <dgm:cxnLst>
    <dgm:cxn modelId="{3BF89114-73B6-4161-937F-9552FB74C957}" srcId="{49B0A0F2-131F-4F7B-8A4F-0DE517DD990F}" destId="{55A1B5B2-1137-4E93-80E3-5296718BEC85}" srcOrd="2" destOrd="0" parTransId="{0D412DEA-8CF4-4E2C-8C31-361FE65153B1}" sibTransId="{A99C0576-B6DE-4614-99B1-5F2D71B89C51}"/>
    <dgm:cxn modelId="{F267A42B-AD30-49ED-B8B3-F9D6F18EE9B6}" srcId="{49B0A0F2-131F-4F7B-8A4F-0DE517DD990F}" destId="{D5EB1C44-824F-4B76-9342-9220DB3FB16F}" srcOrd="0" destOrd="0" parTransId="{32FFBC84-FE66-44C9-9F8F-E2B5A9F57147}" sibTransId="{4BF4B1E4-C2C8-4027-879C-7E8BC5423D2F}"/>
    <dgm:cxn modelId="{C4704847-5C07-49CB-895B-5F0B39C1E2DE}" type="presOf" srcId="{D5EB1C44-824F-4B76-9342-9220DB3FB16F}" destId="{FB63703C-C5E3-4AEC-A731-0EE1F96E8A8F}" srcOrd="0" destOrd="0" presId="urn:microsoft.com/office/officeart/2008/layout/LinedList"/>
    <dgm:cxn modelId="{52CD1A74-CCD3-4B9A-95AC-FDE1AFA71E2A}" type="presOf" srcId="{55A1B5B2-1137-4E93-80E3-5296718BEC85}" destId="{19FA47D4-8004-43CD-98FC-69306FCDFBD9}" srcOrd="0" destOrd="0" presId="urn:microsoft.com/office/officeart/2008/layout/LinedList"/>
    <dgm:cxn modelId="{1A9FBEB0-D21E-4CF6-B113-9D828684E9DF}" type="presOf" srcId="{49B0A0F2-131F-4F7B-8A4F-0DE517DD990F}" destId="{272E74C2-C842-4090-9868-4D6C1837BD15}" srcOrd="0" destOrd="0" presId="urn:microsoft.com/office/officeart/2008/layout/LinedList"/>
    <dgm:cxn modelId="{1C94F3BD-8076-4CB9-95F1-C01E2BD5DF0B}" srcId="{49B0A0F2-131F-4F7B-8A4F-0DE517DD990F}" destId="{7F56636F-6AEF-4C0A-9905-AE95B0454C0B}" srcOrd="1" destOrd="0" parTransId="{08DB4263-1FF7-4083-A96A-C9EFD33DB4B2}" sibTransId="{FB413296-CB2C-4459-8C42-F2D29CFC5235}"/>
    <dgm:cxn modelId="{CBC4ADC4-0E27-41C3-893B-4C5C68C4941A}" type="presOf" srcId="{7F56636F-6AEF-4C0A-9905-AE95B0454C0B}" destId="{03F25DEE-9DE3-4F46-8F1A-607D462F3BFD}" srcOrd="0" destOrd="0" presId="urn:microsoft.com/office/officeart/2008/layout/LinedList"/>
    <dgm:cxn modelId="{426C58FB-685A-4BB9-89B9-A4AC2DD48593}" type="presParOf" srcId="{272E74C2-C842-4090-9868-4D6C1837BD15}" destId="{C0CFE10F-7717-40BA-80D3-BCC171D169DB}" srcOrd="0" destOrd="0" presId="urn:microsoft.com/office/officeart/2008/layout/LinedList"/>
    <dgm:cxn modelId="{EECAE19F-1155-4CC7-8625-2CA72A77DAFF}" type="presParOf" srcId="{272E74C2-C842-4090-9868-4D6C1837BD15}" destId="{9BEE8586-A1F0-42C0-B90C-13888827AE51}" srcOrd="1" destOrd="0" presId="urn:microsoft.com/office/officeart/2008/layout/LinedList"/>
    <dgm:cxn modelId="{54E4133A-CB64-4A77-9947-4CC90B1AE69F}" type="presParOf" srcId="{9BEE8586-A1F0-42C0-B90C-13888827AE51}" destId="{FB63703C-C5E3-4AEC-A731-0EE1F96E8A8F}" srcOrd="0" destOrd="0" presId="urn:microsoft.com/office/officeart/2008/layout/LinedList"/>
    <dgm:cxn modelId="{D66BFD16-4974-42F0-AADF-17FA68917D4F}" type="presParOf" srcId="{9BEE8586-A1F0-42C0-B90C-13888827AE51}" destId="{79EB15CD-D12B-42B7-BDE6-C7DD73962959}" srcOrd="1" destOrd="0" presId="urn:microsoft.com/office/officeart/2008/layout/LinedList"/>
    <dgm:cxn modelId="{D5F2FB52-13C2-445C-8758-FF69B080E5B3}" type="presParOf" srcId="{272E74C2-C842-4090-9868-4D6C1837BD15}" destId="{747B0E72-A365-4FAA-97C8-6D2C4BD954A0}" srcOrd="2" destOrd="0" presId="urn:microsoft.com/office/officeart/2008/layout/LinedList"/>
    <dgm:cxn modelId="{FCC79BC5-7C81-422F-9FF6-56984D98C62A}" type="presParOf" srcId="{272E74C2-C842-4090-9868-4D6C1837BD15}" destId="{1E10BBA2-2550-4EA8-9A85-4F9BE7C44663}" srcOrd="3" destOrd="0" presId="urn:microsoft.com/office/officeart/2008/layout/LinedList"/>
    <dgm:cxn modelId="{6481C4CA-511C-421C-813A-7BBB7987516A}" type="presParOf" srcId="{1E10BBA2-2550-4EA8-9A85-4F9BE7C44663}" destId="{03F25DEE-9DE3-4F46-8F1A-607D462F3BFD}" srcOrd="0" destOrd="0" presId="urn:microsoft.com/office/officeart/2008/layout/LinedList"/>
    <dgm:cxn modelId="{8999EF9C-19B9-4665-AC58-7BAF85152500}" type="presParOf" srcId="{1E10BBA2-2550-4EA8-9A85-4F9BE7C44663}" destId="{A27A205F-6AAB-444B-93B5-08EE4525A7ED}" srcOrd="1" destOrd="0" presId="urn:microsoft.com/office/officeart/2008/layout/LinedList"/>
    <dgm:cxn modelId="{4EA5450B-D8F5-485D-A954-723A3EE9D2BA}" type="presParOf" srcId="{272E74C2-C842-4090-9868-4D6C1837BD15}" destId="{8D110A5E-F975-4BBD-97DF-1A3D70C880D0}" srcOrd="4" destOrd="0" presId="urn:microsoft.com/office/officeart/2008/layout/LinedList"/>
    <dgm:cxn modelId="{ACA69DE5-29BC-4D8C-BE98-B760E764D313}" type="presParOf" srcId="{272E74C2-C842-4090-9868-4D6C1837BD15}" destId="{913A0B01-04C5-4FA3-88E5-D5DFB51698F1}" srcOrd="5" destOrd="0" presId="urn:microsoft.com/office/officeart/2008/layout/LinedList"/>
    <dgm:cxn modelId="{7668B9D5-8030-4543-88C7-D2E9123543E4}" type="presParOf" srcId="{913A0B01-04C5-4FA3-88E5-D5DFB51698F1}" destId="{19FA47D4-8004-43CD-98FC-69306FCDFBD9}" srcOrd="0" destOrd="0" presId="urn:microsoft.com/office/officeart/2008/layout/LinedList"/>
    <dgm:cxn modelId="{BCBABE2F-D936-4F42-B7D1-F5D867674F54}" type="presParOf" srcId="{913A0B01-04C5-4FA3-88E5-D5DFB51698F1}" destId="{557DD849-CF13-4478-B8F9-1C79AF9E8D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FE10F-7717-40BA-80D3-BCC171D169DB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3703C-C5E3-4AEC-A731-0EE1F96E8A8F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Northern Virginia is growing and TOD alone is not going to solve our transportation challenges</a:t>
          </a:r>
        </a:p>
      </dsp:txBody>
      <dsp:txXfrm>
        <a:off x="0" y="2492"/>
        <a:ext cx="6492875" cy="1700138"/>
      </dsp:txXfrm>
    </dsp:sp>
    <dsp:sp modelId="{747B0E72-A365-4FAA-97C8-6D2C4BD954A0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25DEE-9DE3-4F46-8F1A-607D462F3BFD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We need a comprehensive approach to transportation that includes roadway and transit improvements</a:t>
          </a:r>
        </a:p>
      </dsp:txBody>
      <dsp:txXfrm>
        <a:off x="0" y="1702630"/>
        <a:ext cx="6492875" cy="1700138"/>
      </dsp:txXfrm>
    </dsp:sp>
    <dsp:sp modelId="{8D110A5E-F975-4BBD-97DF-1A3D70C880D0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A47D4-8004-43CD-98FC-69306FCDFBD9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Eliminating or diverting funding from roadways to other priorities is bad for transportation and extremely unpopular</a:t>
          </a:r>
        </a:p>
      </dsp:txBody>
      <dsp:txXfrm>
        <a:off x="0" y="3402769"/>
        <a:ext cx="6492875" cy="170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EA9DC-36EB-4FBD-A0B4-3CC332DA71E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5D576-9455-4D84-AE61-462359BD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0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5E803-EDBD-4825-AF44-FEA8FEB3E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3D63A-F561-43A2-AD94-1657D99FC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365DC-C452-48E4-95FE-CEA593BA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8B1-A086-43B2-B59D-FFDBD45AF37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66531-4C79-41EC-AF21-54606F93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FF47D-B47E-4B7C-8D70-069FD725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D80-7E1E-423A-BE2C-89B5C8B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3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F631C-0FFC-42DC-A3B6-9858D954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4A270-B1D4-4745-A13F-0988B0933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E4FAD-F18F-4AAE-8E3C-8F5D0C91E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8B1-A086-43B2-B59D-FFDBD45AF37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C5DE4-FA8D-4FD4-9B5F-39351BF4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A6C79-D90C-4BF8-9E44-BD2E320C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D80-7E1E-423A-BE2C-89B5C8B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9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3A05BE-FE8D-487F-892B-5E64EF425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159B2-78A7-48D9-BF44-38BB10BE2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519D8-B5E8-4C3D-B2E5-AFF62B53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8B1-A086-43B2-B59D-FFDBD45AF37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421F-310B-443E-8FF0-CFAC9511F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80FAC-D145-49D6-9BCD-751ADE04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D80-7E1E-423A-BE2C-89B5C8B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3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36B7-0BF1-45CD-B338-98F7105C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FE01E-4B26-4B6E-AA41-DA1301CAB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609A9-CA02-44D6-A76D-7DE9A159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8B1-A086-43B2-B59D-FFDBD45AF37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72F51-C799-4551-9D98-8E96BAE0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CFFCF-02D4-4F39-8AD7-16AC67D6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D80-7E1E-423A-BE2C-89B5C8B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2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3792-3D04-4096-927A-06AE8671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661EB-A64F-452A-B2E5-7EAE3E7A0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463CC-74EC-4BDC-BCA1-44F39509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8B1-A086-43B2-B59D-FFDBD45AF37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82B17-168F-4256-827F-42EB263B3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D345B-C4E3-4ECA-908F-064D8ADB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D80-7E1E-423A-BE2C-89B5C8B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5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9B55-C26E-4348-A7B1-9B09CCDC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A8B0A-A8E7-41E9-92D0-AA1BE8927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5F13C-1440-4925-ABBA-FE656DB00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7E4D6-68E2-4AF1-9286-C5B476FB5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8B1-A086-43B2-B59D-FFDBD45AF37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46E4A-CB98-4C43-9084-52C9392C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88A15-03CA-454C-9D9F-AEFF1401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D80-7E1E-423A-BE2C-89B5C8B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3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5E5F-5BF9-4FE2-B4A7-F7E7BCA3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E518E-FEE6-4D39-B09F-BA7F665D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17CE1-0ABB-452A-B580-D135C433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09AD4-F3FA-42AF-A4C4-9045A5DD5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907D95-6A6F-495D-AC90-D352989DB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FD2F65-F6FE-409F-A252-8EBB3F854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8B1-A086-43B2-B59D-FFDBD45AF37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21E831-34CD-4739-B29C-C52E4CCB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64E7F-0A69-4AB2-9550-35B3AE73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D80-7E1E-423A-BE2C-89B5C8B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6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724D-6BB1-4E00-872C-893B037D5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4A826-5CF6-4390-887B-E399593C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8B1-A086-43B2-B59D-FFDBD45AF37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0D960-A1F2-42BC-942D-C42F693F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BED24-D68C-4A79-95E8-70E04567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D80-7E1E-423A-BE2C-89B5C8B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6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D3A10-D8CE-433C-A0BE-F69436B1D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8B1-A086-43B2-B59D-FFDBD45AF37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3BFD1-803C-480E-AD55-CD99785A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EF36E-B1D8-49A7-8813-6EE06E0E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D80-7E1E-423A-BE2C-89B5C8B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1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65B4-A2D9-4786-A46B-A249573E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7C0C4-4864-470E-A6E4-86BB9310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E4B95-CC84-4109-BC61-259CBA5A2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2775C-55F7-4C93-BBD9-55D00596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8B1-A086-43B2-B59D-FFDBD45AF37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7C7C0-C9B5-4A90-93D7-6628CA38E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B515C-7DEC-4D2B-AB2A-8D4A67E4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D80-7E1E-423A-BE2C-89B5C8B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1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05353-3DFC-4A65-97E7-3673DF53A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332D9-B91C-460E-B904-3AF9914B27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D5B48-239E-4EC5-8D92-B0ABFB224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EAA63-B91E-4209-AE1F-54F80F50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38B1-A086-43B2-B59D-FFDBD45AF37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CE68A-3BE9-4DC0-A881-83F8FFD9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6939D-2F5A-4C50-A0AA-16424055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D80-7E1E-423A-BE2C-89B5C8B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7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530EB-FBC5-4134-9864-550ED79A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80BC5-C1C3-407F-8558-27A5969FF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C7D26-4410-4FD1-873D-AAD751127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A38B1-A086-43B2-B59D-FFDBD45AF37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C1121-8405-45AA-9FDE-4723AC9D0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07930-100F-467D-85F4-F81AA29A1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0BD80-7E1E-423A-BE2C-89B5C8B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3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LdM6hPBvtg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9A090D9-A753-6F48-3E80-F79B9DF80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2" y="0"/>
            <a:ext cx="8918306" cy="68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80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9A090D9-A753-6F48-3E80-F79B9DF80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2" y="0"/>
            <a:ext cx="8918306" cy="68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8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Virginia's Community Colleges Address Infrastructure Training with Virginia Infrastructure Academy">
            <a:hlinkClick r:id="" action="ppaction://media"/>
            <a:extLst>
              <a:ext uri="{FF2B5EF4-FFF2-40B4-BE49-F238E27FC236}">
                <a16:creationId xmlns:a16="http://schemas.microsoft.com/office/drawing/2014/main" id="{AA097F82-D387-5FB0-6891-07619030445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8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9A090D9-A753-6F48-3E80-F79B9DF80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2" y="0"/>
            <a:ext cx="8918306" cy="68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1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558D8-FEF1-4D17-9FDA-76D8DFE75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Regional Transportation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C6D1C-5AF2-45E8-A596-59760AA4D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15698"/>
            <a:ext cx="9144000" cy="42000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9C00"/>
                </a:solidFill>
              </a:rPr>
              <a:t>Advancing Transportation Solutions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95940-2D41-46F6-AEDB-441AA9BB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467059"/>
            <a:ext cx="11496821" cy="367898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23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E3CEE-F6B2-649B-BAAC-0D4BFEAF8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67" y="643467"/>
            <a:ext cx="8756865" cy="55710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EB7243-FED5-BC15-48DB-3EF4C7A9D441}"/>
              </a:ext>
            </a:extLst>
          </p:cNvPr>
          <p:cNvSpPr/>
          <p:nvPr/>
        </p:nvSpPr>
        <p:spPr>
          <a:xfrm>
            <a:off x="3415004" y="1455576"/>
            <a:ext cx="5346441" cy="3359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37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23671-B92D-E9D1-4397-2E172C984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770" y="643467"/>
            <a:ext cx="8558449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23E07-BC0B-A4C0-393B-CD48549B0CBD}"/>
              </a:ext>
            </a:extLst>
          </p:cNvPr>
          <p:cNvSpPr txBox="1"/>
          <p:nvPr/>
        </p:nvSpPr>
        <p:spPr>
          <a:xfrm>
            <a:off x="709127" y="1936089"/>
            <a:ext cx="2081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67% of total funding to Transit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E5FF4-FDBB-DC97-2D1A-4BB51B38D6A5}"/>
              </a:ext>
            </a:extLst>
          </p:cNvPr>
          <p:cNvSpPr txBox="1"/>
          <p:nvPr/>
        </p:nvSpPr>
        <p:spPr>
          <a:xfrm>
            <a:off x="709127" y="3991335"/>
            <a:ext cx="2081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32% of total funding to Roadways</a:t>
            </a:r>
          </a:p>
        </p:txBody>
      </p:sp>
    </p:spTree>
    <p:extLst>
      <p:ext uri="{BB962C8B-B14F-4D97-AF65-F5344CB8AC3E}">
        <p14:creationId xmlns:p14="http://schemas.microsoft.com/office/powerpoint/2010/main" val="159611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3D458-5297-102E-5D98-C672DE699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92198"/>
            <a:ext cx="10905066" cy="447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8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1FBE9-8AC5-A5E5-3691-4D1468C7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090" y="643467"/>
            <a:ext cx="901982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4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B5666D-1C7B-E928-1A41-7779FA559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854" y="643467"/>
            <a:ext cx="1014629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4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19511-A1BA-9669-EAF3-9F24B056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Public Opinion on Transportation Issues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AE1B8E-C230-1C1C-AAF1-8A70DAF7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66% of DC area residents ranked reducing traffic congestion and improving travel times as their top transportation goals</a:t>
            </a:r>
          </a:p>
          <a:p>
            <a:r>
              <a:rPr lang="en-US" sz="2200"/>
              <a:t>84% supported continued investment in our roadway network</a:t>
            </a:r>
          </a:p>
          <a:p>
            <a:r>
              <a:rPr lang="en-US" sz="2200"/>
              <a:t>73% opposed allowing traffic congestion to worsen to discourage people from driving cars</a:t>
            </a:r>
          </a:p>
          <a:p>
            <a:r>
              <a:rPr lang="en-US" sz="2200"/>
              <a:t>61% opposed eliminating funding for roadway improvements as a strategy to reduce GHG emissions</a:t>
            </a:r>
          </a:p>
          <a:p>
            <a:r>
              <a:rPr lang="en-US" sz="2200"/>
              <a:t>Only 33% supported diverting funding from other transportation priorities to close Metro’s funding gap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</p:txBody>
      </p:sp>
      <p:pic>
        <p:nvPicPr>
          <p:cNvPr id="7" name="Picture 6" descr="High speed train with motion blur effect">
            <a:extLst>
              <a:ext uri="{FF2B5EF4-FFF2-40B4-BE49-F238E27FC236}">
                <a16:creationId xmlns:a16="http://schemas.microsoft.com/office/drawing/2014/main" id="{18CB9537-1832-2059-9E74-001C7F852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7" r="3143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6BC2D4-ADDF-C9D7-F19B-247B239B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Key Takeaways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AE643D-2980-3E1C-B314-714E68DBB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52159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7087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b098d3-9400-44bf-b496-da81f339f623">
      <Terms xmlns="http://schemas.microsoft.com/office/infopath/2007/PartnerControls"/>
    </lcf76f155ced4ddcb4097134ff3c332f>
    <TaxCatchAll xmlns="1906c709-f7a3-4638-8626-19be5fb03c7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B9BFFFBFCF62428A6920367E8D8435" ma:contentTypeVersion="15" ma:contentTypeDescription="Create a new document." ma:contentTypeScope="" ma:versionID="41b94f340bbace489e9c0170d163d6ee">
  <xsd:schema xmlns:xsd="http://www.w3.org/2001/XMLSchema" xmlns:xs="http://www.w3.org/2001/XMLSchema" xmlns:p="http://schemas.microsoft.com/office/2006/metadata/properties" xmlns:ns2="e9b098d3-9400-44bf-b496-da81f339f623" xmlns:ns3="1906c709-f7a3-4638-8626-19be5fb03c77" targetNamespace="http://schemas.microsoft.com/office/2006/metadata/properties" ma:root="true" ma:fieldsID="768296f53590559e221a3c52198d8bb8" ns2:_="" ns3:_="">
    <xsd:import namespace="e9b098d3-9400-44bf-b496-da81f339f623"/>
    <xsd:import namespace="1906c709-f7a3-4638-8626-19be5fb03c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098d3-9400-44bf-b496-da81f339f6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dbc3435-1ead-48d1-927f-30dca9ce86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6c709-f7a3-4638-8626-19be5fb03c7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15a84ac-7110-4305-a737-c5d911f5c26e}" ma:internalName="TaxCatchAll" ma:showField="CatchAllData" ma:web="1906c709-f7a3-4638-8626-19be5fb03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99948-435C-4C0E-85A2-65CC8A89C149}">
  <ds:schemaRefs>
    <ds:schemaRef ds:uri="http://schemas.microsoft.com/office/2006/metadata/properties"/>
    <ds:schemaRef ds:uri="http://schemas.microsoft.com/office/infopath/2007/PartnerControls"/>
    <ds:schemaRef ds:uri="e9b098d3-9400-44bf-b496-da81f339f623"/>
    <ds:schemaRef ds:uri="1906c709-f7a3-4638-8626-19be5fb03c77"/>
  </ds:schemaRefs>
</ds:datastoreItem>
</file>

<file path=customXml/itemProps2.xml><?xml version="1.0" encoding="utf-8"?>
<ds:datastoreItem xmlns:ds="http://schemas.openxmlformats.org/officeDocument/2006/customXml" ds:itemID="{46D3A500-8F59-4C83-B772-7E5557C578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9F58BE-AA3B-417C-BD3A-C61E12D061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b098d3-9400-44bf-b496-da81f339f623"/>
    <ds:schemaRef ds:uri="1906c709-f7a3-4638-8626-19be5fb03c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143</Words>
  <Application>Microsoft Office PowerPoint</Application>
  <PresentationFormat>Widescreen</PresentationFormat>
  <Paragraphs>15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1_Office Theme</vt:lpstr>
      <vt:lpstr>PowerPoint Presentation</vt:lpstr>
      <vt:lpstr>Regional Transportation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Opinion on Transportation Issues</vt:lpstr>
      <vt:lpstr>Key Takeaways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Transportation Survey Results</dc:title>
  <dc:creator>Jason Stanford</dc:creator>
  <cp:lastModifiedBy>Jason Stanford</cp:lastModifiedBy>
  <cp:revision>10</cp:revision>
  <dcterms:created xsi:type="dcterms:W3CDTF">2022-10-31T17:57:57Z</dcterms:created>
  <dcterms:modified xsi:type="dcterms:W3CDTF">2023-12-11T21:12:49Z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0x0101006FB9BFFFBFCF62428A6920367E8D8435</vt:lpwstr>
  </property>
  <property fmtid="{D5CDD505-2E9C-101B-9397-08002B2CF9AE}" pid="3" name="MediaServiceImageTags">
    <vt:lpwstr/>
  </property>
</Properties>
</file>