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4.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924" r:id="rId3"/>
    <p:sldId id="258" r:id="rId4"/>
    <p:sldId id="261" r:id="rId5"/>
    <p:sldId id="263" r:id="rId6"/>
    <p:sldId id="262" r:id="rId7"/>
    <p:sldId id="264" r:id="rId8"/>
    <p:sldId id="260" r:id="rId9"/>
    <p:sldId id="265" r:id="rId10"/>
    <p:sldId id="259" r:id="rId11"/>
    <p:sldId id="727" r:id="rId12"/>
    <p:sldId id="742" r:id="rId13"/>
    <p:sldId id="550" r:id="rId14"/>
    <p:sldId id="295" r:id="rId15"/>
    <p:sldId id="842" r:id="rId16"/>
    <p:sldId id="921" r:id="rId17"/>
    <p:sldId id="843" r:id="rId18"/>
    <p:sldId id="840" r:id="rId19"/>
    <p:sldId id="922" r:id="rId20"/>
    <p:sldId id="841" r:id="rId21"/>
    <p:sldId id="819" r:id="rId22"/>
    <p:sldId id="923" r:id="rId23"/>
    <p:sldId id="919" r:id="rId24"/>
    <p:sldId id="910" r:id="rId25"/>
    <p:sldId id="920" r:id="rId26"/>
    <p:sldId id="927" r:id="rId27"/>
    <p:sldId id="267" r:id="rId28"/>
    <p:sldId id="926" r:id="rId29"/>
    <p:sldId id="268" r:id="rId30"/>
    <p:sldId id="92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6" autoAdjust="0"/>
    <p:restoredTop sz="94660"/>
  </p:normalViewPr>
  <p:slideViewPr>
    <p:cSldViewPr snapToGrid="0">
      <p:cViewPr varScale="1">
        <p:scale>
          <a:sx n="60" d="100"/>
          <a:sy n="60" d="100"/>
        </p:scale>
        <p:origin x="8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83920498499326"/>
          <c:y val="3.9998550719125558E-2"/>
          <c:w val="0.62057217384955143"/>
          <c:h val="0.88071697766486023"/>
        </c:manualLayout>
      </c:layout>
      <c:barChart>
        <c:barDir val="bar"/>
        <c:grouping val="stacked"/>
        <c:varyColors val="0"/>
        <c:ser>
          <c:idx val="0"/>
          <c:order val="0"/>
          <c:tx>
            <c:strRef>
              <c:f>Sheet1!$B$1</c:f>
              <c:strCache>
                <c:ptCount val="1"/>
                <c:pt idx="0">
                  <c:v>Column6</c:v>
                </c:pt>
              </c:strCache>
            </c:strRef>
          </c:tx>
          <c:spPr>
            <a:solidFill>
              <a:schemeClr val="bg1">
                <a:lumMod val="50000"/>
              </a:schemeClr>
            </a:solidFill>
          </c:spPr>
          <c:invertIfNegative val="0"/>
          <c:dPt>
            <c:idx val="11"/>
            <c:invertIfNegative val="0"/>
            <c:bubble3D val="0"/>
            <c:spPr>
              <a:solidFill>
                <a:srgbClr val="C00000"/>
              </a:solidFill>
            </c:spPr>
            <c:extLst>
              <c:ext xmlns:c16="http://schemas.microsoft.com/office/drawing/2014/chart" uri="{C3380CC4-5D6E-409C-BE32-E72D297353CC}">
                <c16:uniqueId val="{00000000-AACE-48B5-878E-D6E019D26470}"/>
              </c:ext>
            </c:extLst>
          </c:dPt>
          <c:dLbls>
            <c:dLbl>
              <c:idx val="1"/>
              <c:spPr/>
              <c:txPr>
                <a:bodyPr/>
                <a:lstStyle/>
                <a:p>
                  <a:pPr>
                    <a:defRPr sz="1800" b="1">
                      <a:solidFill>
                        <a:schemeClr val="bg1"/>
                      </a:solidFill>
                      <a:latin typeface="+mn-lt"/>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DC21-47DC-9BD7-54E6064369C3}"/>
                </c:ext>
              </c:extLst>
            </c:dLbl>
            <c:spPr>
              <a:noFill/>
              <a:ln>
                <a:noFill/>
              </a:ln>
              <a:effectLst/>
            </c:spPr>
            <c:txPr>
              <a:bodyPr/>
              <a:lstStyle/>
              <a:p>
                <a:pPr>
                  <a:defRPr sz="1800" b="1">
                    <a:solidFill>
                      <a:schemeClr val="bg1"/>
                    </a:solidFill>
                    <a:latin typeface="+mn-lt"/>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All others (1% or less)</c:v>
                </c:pt>
                <c:pt idx="1">
                  <c:v>COVID-19/ Public health</c:v>
                </c:pt>
                <c:pt idx="2">
                  <c:v>Education/ Schools</c:v>
                </c:pt>
                <c:pt idx="3">
                  <c:v>Climate change/ Environment</c:v>
                </c:pt>
                <c:pt idx="4">
                  <c:v>Racism/ Civil rights</c:v>
                </c:pt>
                <c:pt idx="5">
                  <c:v>Politics</c:v>
                </c:pt>
                <c:pt idx="6">
                  <c:v>Homelessness</c:v>
                </c:pt>
                <c:pt idx="7">
                  <c:v>Overpopulation/ Overdevelopment</c:v>
                </c:pt>
                <c:pt idx="8">
                  <c:v>Housing costs</c:v>
                </c:pt>
                <c:pt idx="9">
                  <c:v>Crime/ Violence/ Safety</c:v>
                </c:pt>
                <c:pt idx="10">
                  <c:v>Inflation/ Cost of Living/ Poverty</c:v>
                </c:pt>
                <c:pt idx="11">
                  <c:v>Traffic/ Congestion/ Infrastructure</c:v>
                </c:pt>
              </c:strCache>
            </c:strRef>
          </c:cat>
          <c:val>
            <c:numRef>
              <c:f>Sheet1!$B$2:$B$13</c:f>
              <c:numCache>
                <c:formatCode>0%</c:formatCode>
                <c:ptCount val="12"/>
                <c:pt idx="0">
                  <c:v>0.14000000000000001</c:v>
                </c:pt>
                <c:pt idx="1">
                  <c:v>0.02</c:v>
                </c:pt>
                <c:pt idx="2">
                  <c:v>0.02</c:v>
                </c:pt>
                <c:pt idx="3">
                  <c:v>0.03</c:v>
                </c:pt>
                <c:pt idx="4">
                  <c:v>0.03</c:v>
                </c:pt>
                <c:pt idx="5">
                  <c:v>0.04</c:v>
                </c:pt>
                <c:pt idx="6">
                  <c:v>0.05</c:v>
                </c:pt>
                <c:pt idx="7">
                  <c:v>0.05</c:v>
                </c:pt>
                <c:pt idx="8">
                  <c:v>0.1</c:v>
                </c:pt>
                <c:pt idx="9">
                  <c:v>0.12</c:v>
                </c:pt>
                <c:pt idx="10">
                  <c:v>0.14000000000000001</c:v>
                </c:pt>
                <c:pt idx="11">
                  <c:v>0.26</c:v>
                </c:pt>
              </c:numCache>
            </c:numRef>
          </c:val>
          <c:extLst>
            <c:ext xmlns:c16="http://schemas.microsoft.com/office/drawing/2014/chart" uri="{C3380CC4-5D6E-409C-BE32-E72D297353CC}">
              <c16:uniqueId val="{00000001-60B2-437F-8D0C-FCB8C7F5ECD2}"/>
            </c:ext>
          </c:extLst>
        </c:ser>
        <c:ser>
          <c:idx val="1"/>
          <c:order val="1"/>
          <c:tx>
            <c:strRef>
              <c:f>Sheet1!$C$1</c:f>
              <c:strCache>
                <c:ptCount val="1"/>
                <c:pt idx="0">
                  <c:v>Column5</c:v>
                </c:pt>
              </c:strCache>
            </c:strRef>
          </c:tx>
          <c:spPr>
            <a:solidFill>
              <a:srgbClr val="FFC000"/>
            </a:solidFill>
          </c:spPr>
          <c:invertIfNegative val="0"/>
          <c:dLbls>
            <c:spPr>
              <a:noFill/>
              <a:ln>
                <a:noFill/>
              </a:ln>
              <a:effectLst/>
            </c:spPr>
            <c:txPr>
              <a:bodyPr/>
              <a:lstStyle/>
              <a:p>
                <a:pPr>
                  <a:defRPr sz="1800" b="1">
                    <a:solidFill>
                      <a:schemeClr val="tx1"/>
                    </a:solidFill>
                    <a:latin typeface="+mn-lt"/>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All others (1% or less)</c:v>
                </c:pt>
                <c:pt idx="1">
                  <c:v>COVID-19/ Public health</c:v>
                </c:pt>
                <c:pt idx="2">
                  <c:v>Education/ Schools</c:v>
                </c:pt>
                <c:pt idx="3">
                  <c:v>Climate change/ Environment</c:v>
                </c:pt>
                <c:pt idx="4">
                  <c:v>Racism/ Civil rights</c:v>
                </c:pt>
                <c:pt idx="5">
                  <c:v>Politics</c:v>
                </c:pt>
                <c:pt idx="6">
                  <c:v>Homelessness</c:v>
                </c:pt>
                <c:pt idx="7">
                  <c:v>Overpopulation/ Overdevelopment</c:v>
                </c:pt>
                <c:pt idx="8">
                  <c:v>Housing costs</c:v>
                </c:pt>
                <c:pt idx="9">
                  <c:v>Crime/ Violence/ Safety</c:v>
                </c:pt>
                <c:pt idx="10">
                  <c:v>Inflation/ Cost of Living/ Poverty</c:v>
                </c:pt>
                <c:pt idx="11">
                  <c:v>Traffic/ Congestion/ Infrastructure</c:v>
                </c:pt>
              </c:strCache>
            </c:strRef>
          </c:cat>
          <c:val>
            <c:numRef>
              <c:f>Sheet1!$C$2:$C$13</c:f>
              <c:numCache>
                <c:formatCode>General</c:formatCode>
                <c:ptCount val="12"/>
              </c:numCache>
            </c:numRef>
          </c:val>
          <c:extLst>
            <c:ext xmlns:c16="http://schemas.microsoft.com/office/drawing/2014/chart" uri="{C3380CC4-5D6E-409C-BE32-E72D297353CC}">
              <c16:uniqueId val="{00000002-60B2-437F-8D0C-FCB8C7F5ECD2}"/>
            </c:ext>
          </c:extLst>
        </c:ser>
        <c:dLbls>
          <c:showLegendKey val="0"/>
          <c:showVal val="0"/>
          <c:showCatName val="0"/>
          <c:showSerName val="0"/>
          <c:showPercent val="0"/>
          <c:showBubbleSize val="0"/>
        </c:dLbls>
        <c:gapWidth val="60"/>
        <c:overlap val="100"/>
        <c:axId val="228280552"/>
        <c:axId val="228283688"/>
      </c:barChart>
      <c:valAx>
        <c:axId val="228283688"/>
        <c:scaling>
          <c:orientation val="minMax"/>
          <c:max val="0.30000000000000004"/>
        </c:scaling>
        <c:delete val="0"/>
        <c:axPos val="b"/>
        <c:majorGridlines/>
        <c:numFmt formatCode="0%" sourceLinked="1"/>
        <c:majorTickMark val="out"/>
        <c:minorTickMark val="none"/>
        <c:tickLblPos val="nextTo"/>
        <c:txPr>
          <a:bodyPr/>
          <a:lstStyle/>
          <a:p>
            <a:pPr>
              <a:defRPr sz="1600"/>
            </a:pPr>
            <a:endParaRPr lang="en-US"/>
          </a:p>
        </c:txPr>
        <c:crossAx val="228280552"/>
        <c:crosses val="autoZero"/>
        <c:crossBetween val="between"/>
      </c:valAx>
      <c:catAx>
        <c:axId val="228280552"/>
        <c:scaling>
          <c:orientation val="minMax"/>
        </c:scaling>
        <c:delete val="0"/>
        <c:axPos val="l"/>
        <c:numFmt formatCode="General" sourceLinked="1"/>
        <c:majorTickMark val="out"/>
        <c:minorTickMark val="none"/>
        <c:tickLblPos val="nextTo"/>
        <c:txPr>
          <a:bodyPr/>
          <a:lstStyle/>
          <a:p>
            <a:pPr>
              <a:defRPr sz="1600"/>
            </a:pPr>
            <a:endParaRPr lang="en-US"/>
          </a:p>
        </c:txPr>
        <c:crossAx val="228283688"/>
        <c:crosses val="autoZero"/>
        <c:auto val="1"/>
        <c:lblAlgn val="ctr"/>
        <c:lblOffset val="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76544603607091"/>
          <c:y val="7.7447194818165602E-2"/>
          <c:w val="0.47415135608049003"/>
          <c:h val="0.89839204309987597"/>
        </c:manualLayout>
      </c:layout>
      <c:pieChart>
        <c:varyColors val="1"/>
        <c:ser>
          <c:idx val="0"/>
          <c:order val="0"/>
          <c:tx>
            <c:strRef>
              <c:f>Sheet1!$B$1</c:f>
              <c:strCache>
                <c:ptCount val="1"/>
                <c:pt idx="0">
                  <c:v>Column1</c:v>
                </c:pt>
              </c:strCache>
            </c:strRef>
          </c:tx>
          <c:spPr>
            <a:solidFill>
              <a:srgbClr val="92D050"/>
            </a:solidFill>
          </c:spPr>
          <c:explosion val="7"/>
          <c:dPt>
            <c:idx val="0"/>
            <c:bubble3D val="0"/>
            <c:spPr>
              <a:solidFill>
                <a:srgbClr val="008000"/>
              </a:solidFill>
            </c:spPr>
            <c:extLst>
              <c:ext xmlns:c16="http://schemas.microsoft.com/office/drawing/2014/chart" uri="{C3380CC4-5D6E-409C-BE32-E72D297353CC}">
                <c16:uniqueId val="{00000001-2530-42B4-B7C7-CB42D61338C2}"/>
              </c:ext>
            </c:extLst>
          </c:dPt>
          <c:dPt>
            <c:idx val="1"/>
            <c:bubble3D val="0"/>
            <c:extLst>
              <c:ext xmlns:c16="http://schemas.microsoft.com/office/drawing/2014/chart" uri="{C3380CC4-5D6E-409C-BE32-E72D297353CC}">
                <c16:uniqueId val="{00000002-2530-42B4-B7C7-CB42D61338C2}"/>
              </c:ext>
            </c:extLst>
          </c:dPt>
          <c:dPt>
            <c:idx val="2"/>
            <c:bubble3D val="0"/>
            <c:spPr>
              <a:solidFill>
                <a:schemeClr val="bg1">
                  <a:lumMod val="75000"/>
                </a:schemeClr>
              </a:solidFill>
            </c:spPr>
            <c:extLst>
              <c:ext xmlns:c16="http://schemas.microsoft.com/office/drawing/2014/chart" uri="{C3380CC4-5D6E-409C-BE32-E72D297353CC}">
                <c16:uniqueId val="{00000004-2530-42B4-B7C7-CB42D61338C2}"/>
              </c:ext>
            </c:extLst>
          </c:dPt>
          <c:dPt>
            <c:idx val="3"/>
            <c:bubble3D val="0"/>
            <c:spPr>
              <a:solidFill>
                <a:srgbClr val="FFC000"/>
              </a:solidFill>
            </c:spPr>
            <c:extLst>
              <c:ext xmlns:c16="http://schemas.microsoft.com/office/drawing/2014/chart" uri="{C3380CC4-5D6E-409C-BE32-E72D297353CC}">
                <c16:uniqueId val="{00000006-2530-42B4-B7C7-CB42D61338C2}"/>
              </c:ext>
            </c:extLst>
          </c:dPt>
          <c:dPt>
            <c:idx val="4"/>
            <c:bubble3D val="0"/>
            <c:spPr>
              <a:solidFill>
                <a:srgbClr val="C00000"/>
              </a:solidFill>
            </c:spPr>
            <c:extLst>
              <c:ext xmlns:c16="http://schemas.microsoft.com/office/drawing/2014/chart" uri="{C3380CC4-5D6E-409C-BE32-E72D297353CC}">
                <c16:uniqueId val="{00000008-2530-42B4-B7C7-CB42D61338C2}"/>
              </c:ext>
            </c:extLst>
          </c:dPt>
          <c:dLbls>
            <c:dLbl>
              <c:idx val="0"/>
              <c:spPr/>
              <c:txPr>
                <a:bodyPr/>
                <a:lstStyle/>
                <a:p>
                  <a:pPr>
                    <a:defRPr sz="1800" b="1">
                      <a:solidFill>
                        <a:schemeClr val="tx1"/>
                      </a:solidFill>
                      <a:latin typeface="+mn-lt"/>
                      <a:cs typeface="Arial"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2530-42B4-B7C7-CB42D61338C2}"/>
                </c:ext>
              </c:extLst>
            </c:dLbl>
            <c:dLbl>
              <c:idx val="1"/>
              <c:spPr/>
              <c:txPr>
                <a:bodyPr/>
                <a:lstStyle/>
                <a:p>
                  <a:pPr>
                    <a:defRPr sz="1800" b="1">
                      <a:solidFill>
                        <a:schemeClr val="tx1"/>
                      </a:solidFill>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2530-42B4-B7C7-CB42D61338C2}"/>
                </c:ext>
              </c:extLst>
            </c:dLbl>
            <c:dLbl>
              <c:idx val="2"/>
              <c:spPr/>
              <c:txPr>
                <a:bodyPr/>
                <a:lstStyle/>
                <a:p>
                  <a:pPr>
                    <a:defRPr sz="1800" b="1">
                      <a:solidFill>
                        <a:schemeClr val="tx1"/>
                      </a:solidFill>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2530-42B4-B7C7-CB42D61338C2}"/>
                </c:ext>
              </c:extLst>
            </c:dLbl>
            <c:dLbl>
              <c:idx val="3"/>
              <c:spPr/>
              <c:txPr>
                <a:bodyPr/>
                <a:lstStyle/>
                <a:p>
                  <a:pPr>
                    <a:defRPr sz="1800" b="1">
                      <a:solidFill>
                        <a:schemeClr val="tx1"/>
                      </a:solidFill>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2530-42B4-B7C7-CB42D61338C2}"/>
                </c:ext>
              </c:extLst>
            </c:dLbl>
            <c:dLbl>
              <c:idx val="4"/>
              <c:spPr/>
              <c:txPr>
                <a:bodyPr/>
                <a:lstStyle/>
                <a:p>
                  <a:pPr>
                    <a:defRPr sz="1800" b="1">
                      <a:solidFill>
                        <a:schemeClr val="tx1"/>
                      </a:solidFill>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2530-42B4-B7C7-CB42D61338C2}"/>
                </c:ext>
              </c:extLst>
            </c:dLbl>
            <c:spPr>
              <a:noFill/>
              <a:ln>
                <a:noFill/>
              </a:ln>
              <a:effectLst/>
            </c:spPr>
            <c:txPr>
              <a:bodyPr/>
              <a:lstStyle/>
              <a:p>
                <a:pPr>
                  <a:defRPr sz="1800" b="1">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Strongly agree</c:v>
                </c:pt>
                <c:pt idx="1">
                  <c:v>Somewhat agree</c:v>
                </c:pt>
                <c:pt idx="2">
                  <c:v>Neutral/Not sure</c:v>
                </c:pt>
                <c:pt idx="3">
                  <c:v>Somewhat disagree</c:v>
                </c:pt>
                <c:pt idx="4">
                  <c:v>Strongly disagree</c:v>
                </c:pt>
              </c:strCache>
            </c:strRef>
          </c:cat>
          <c:val>
            <c:numRef>
              <c:f>Sheet1!$B$2:$B$6</c:f>
              <c:numCache>
                <c:formatCode>0%</c:formatCode>
                <c:ptCount val="5"/>
                <c:pt idx="0">
                  <c:v>0.15</c:v>
                </c:pt>
                <c:pt idx="1">
                  <c:v>0.23</c:v>
                </c:pt>
                <c:pt idx="2">
                  <c:v>0.28999999999999998</c:v>
                </c:pt>
                <c:pt idx="3">
                  <c:v>0.16</c:v>
                </c:pt>
                <c:pt idx="4">
                  <c:v>0.17</c:v>
                </c:pt>
              </c:numCache>
            </c:numRef>
          </c:val>
          <c:extLst>
            <c:ext xmlns:c16="http://schemas.microsoft.com/office/drawing/2014/chart" uri="{C3380CC4-5D6E-409C-BE32-E72D297353CC}">
              <c16:uniqueId val="{00000009-2530-42B4-B7C7-CB42D61338C2}"/>
            </c:ext>
          </c:extLst>
        </c:ser>
        <c:dLbls>
          <c:showLegendKey val="0"/>
          <c:showVal val="0"/>
          <c:showCatName val="0"/>
          <c:showSerName val="0"/>
          <c:showPercent val="0"/>
          <c:showBubbleSize val="0"/>
          <c:showLeaderLines val="0"/>
        </c:dLbls>
        <c:firstSliceAng val="22"/>
      </c:pieChart>
    </c:plotArea>
    <c:legend>
      <c:legendPos val="r"/>
      <c:layout>
        <c:manualLayout>
          <c:xMode val="edge"/>
          <c:yMode val="edge"/>
          <c:x val="0"/>
          <c:y val="0.44445724894229177"/>
          <c:w val="0.28396067927540902"/>
          <c:h val="0.45394805620428974"/>
        </c:manualLayout>
      </c:layout>
      <c:overlay val="0"/>
      <c:txPr>
        <a:bodyPr/>
        <a:lstStyle/>
        <a:p>
          <a:pPr>
            <a:defRPr sz="1800" b="0"/>
          </a:pPr>
          <a:endParaRPr lang="en-US"/>
        </a:p>
      </c:txPr>
    </c:legend>
    <c:plotVisOnly val="1"/>
    <c:dispBlanksAs val="zero"/>
    <c:showDLblsOverMax val="0"/>
  </c:chart>
  <c:spPr>
    <a:ln>
      <a:noFill/>
    </a:ln>
  </c:spPr>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76544603607091"/>
          <c:y val="7.7447194818165602E-2"/>
          <c:w val="0.47415135608049003"/>
          <c:h val="0.89839204309987597"/>
        </c:manualLayout>
      </c:layout>
      <c:pieChart>
        <c:varyColors val="1"/>
        <c:ser>
          <c:idx val="0"/>
          <c:order val="0"/>
          <c:tx>
            <c:strRef>
              <c:f>Sheet1!$B$1</c:f>
              <c:strCache>
                <c:ptCount val="1"/>
                <c:pt idx="0">
                  <c:v>Column1</c:v>
                </c:pt>
              </c:strCache>
            </c:strRef>
          </c:tx>
          <c:spPr>
            <a:solidFill>
              <a:srgbClr val="92D050"/>
            </a:solidFill>
          </c:spPr>
          <c:explosion val="10"/>
          <c:dPt>
            <c:idx val="0"/>
            <c:bubble3D val="0"/>
            <c:explosion val="3"/>
            <c:spPr>
              <a:solidFill>
                <a:srgbClr val="008000"/>
              </a:solidFill>
            </c:spPr>
            <c:extLst>
              <c:ext xmlns:c16="http://schemas.microsoft.com/office/drawing/2014/chart" uri="{C3380CC4-5D6E-409C-BE32-E72D297353CC}">
                <c16:uniqueId val="{00000001-2530-42B4-B7C7-CB42D61338C2}"/>
              </c:ext>
            </c:extLst>
          </c:dPt>
          <c:dPt>
            <c:idx val="1"/>
            <c:bubble3D val="0"/>
            <c:extLst>
              <c:ext xmlns:c16="http://schemas.microsoft.com/office/drawing/2014/chart" uri="{C3380CC4-5D6E-409C-BE32-E72D297353CC}">
                <c16:uniqueId val="{00000002-2530-42B4-B7C7-CB42D61338C2}"/>
              </c:ext>
            </c:extLst>
          </c:dPt>
          <c:dPt>
            <c:idx val="2"/>
            <c:bubble3D val="0"/>
            <c:spPr>
              <a:solidFill>
                <a:schemeClr val="bg1">
                  <a:lumMod val="75000"/>
                </a:schemeClr>
              </a:solidFill>
            </c:spPr>
            <c:extLst>
              <c:ext xmlns:c16="http://schemas.microsoft.com/office/drawing/2014/chart" uri="{C3380CC4-5D6E-409C-BE32-E72D297353CC}">
                <c16:uniqueId val="{00000004-2530-42B4-B7C7-CB42D61338C2}"/>
              </c:ext>
            </c:extLst>
          </c:dPt>
          <c:dPt>
            <c:idx val="3"/>
            <c:bubble3D val="0"/>
            <c:explosion val="0"/>
            <c:spPr>
              <a:solidFill>
                <a:srgbClr val="FFC000"/>
              </a:solidFill>
            </c:spPr>
            <c:extLst>
              <c:ext xmlns:c16="http://schemas.microsoft.com/office/drawing/2014/chart" uri="{C3380CC4-5D6E-409C-BE32-E72D297353CC}">
                <c16:uniqueId val="{00000006-2530-42B4-B7C7-CB42D61338C2}"/>
              </c:ext>
            </c:extLst>
          </c:dPt>
          <c:dPt>
            <c:idx val="4"/>
            <c:bubble3D val="0"/>
            <c:spPr>
              <a:solidFill>
                <a:srgbClr val="C00000"/>
              </a:solidFill>
            </c:spPr>
            <c:extLst>
              <c:ext xmlns:c16="http://schemas.microsoft.com/office/drawing/2014/chart" uri="{C3380CC4-5D6E-409C-BE32-E72D297353CC}">
                <c16:uniqueId val="{00000008-2530-42B4-B7C7-CB42D61338C2}"/>
              </c:ext>
            </c:extLst>
          </c:dPt>
          <c:dLbls>
            <c:dLbl>
              <c:idx val="0"/>
              <c:layout>
                <c:manualLayout>
                  <c:x val="5.0368713446813415E-2"/>
                  <c:y val="5.2490337061387192E-2"/>
                </c:manualLayout>
              </c:layout>
              <c:spPr/>
              <c:txPr>
                <a:bodyPr/>
                <a:lstStyle/>
                <a:p>
                  <a:pPr>
                    <a:defRPr sz="1800" b="1">
                      <a:solidFill>
                        <a:schemeClr val="tx1"/>
                      </a:solidFill>
                      <a:latin typeface="+mn-lt"/>
                      <a:cs typeface="Arial"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30-42B4-B7C7-CB42D61338C2}"/>
                </c:ext>
              </c:extLst>
            </c:dLbl>
            <c:dLbl>
              <c:idx val="1"/>
              <c:layout>
                <c:manualLayout>
                  <c:x val="0"/>
                  <c:y val="-4.3227336403495339E-2"/>
                </c:manualLayout>
              </c:layout>
              <c:spPr/>
              <c:txPr>
                <a:bodyPr/>
                <a:lstStyle/>
                <a:p>
                  <a:pPr>
                    <a:defRPr sz="1800" b="1">
                      <a:solidFill>
                        <a:schemeClr val="tx1"/>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30-42B4-B7C7-CB42D61338C2}"/>
                </c:ext>
              </c:extLst>
            </c:dLbl>
            <c:dLbl>
              <c:idx val="2"/>
              <c:layout>
                <c:manualLayout>
                  <c:x val="5.1850146195249101E-2"/>
                  <c:y val="7.1016338377170793E-2"/>
                </c:manualLayout>
              </c:layout>
              <c:spPr/>
              <c:txPr>
                <a:bodyPr/>
                <a:lstStyle/>
                <a:p>
                  <a:pPr>
                    <a:defRPr sz="1800" b="1">
                      <a:solidFill>
                        <a:schemeClr val="tx1"/>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30-42B4-B7C7-CB42D61338C2}"/>
                </c:ext>
              </c:extLst>
            </c:dLbl>
            <c:dLbl>
              <c:idx val="3"/>
              <c:layout>
                <c:manualLayout>
                  <c:x val="5.9257309937427007E-3"/>
                  <c:y val="6.1753337719279051E-3"/>
                </c:manualLayout>
              </c:layout>
              <c:spPr/>
              <c:txPr>
                <a:bodyPr/>
                <a:lstStyle/>
                <a:p>
                  <a:pPr>
                    <a:defRPr sz="1800" b="1">
                      <a:solidFill>
                        <a:schemeClr val="tx1"/>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30-42B4-B7C7-CB42D61338C2}"/>
                </c:ext>
              </c:extLst>
            </c:dLbl>
            <c:dLbl>
              <c:idx val="4"/>
              <c:layout>
                <c:manualLayout>
                  <c:x val="-2.9628654968714319E-3"/>
                  <c:y val="5.2490337061387192E-2"/>
                </c:manualLayout>
              </c:layout>
              <c:spPr/>
              <c:txPr>
                <a:bodyPr/>
                <a:lstStyle/>
                <a:p>
                  <a:pPr>
                    <a:defRPr sz="1800" b="1">
                      <a:solidFill>
                        <a:schemeClr val="tx1"/>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30-42B4-B7C7-CB42D61338C2}"/>
                </c:ext>
              </c:extLst>
            </c:dLbl>
            <c:spPr>
              <a:noFill/>
              <a:ln>
                <a:noFill/>
              </a:ln>
              <a:effectLst/>
            </c:spPr>
            <c:txPr>
              <a:bodyPr/>
              <a:lstStyle/>
              <a:p>
                <a:pPr>
                  <a:defRPr sz="1800" b="1">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Strongly agree</c:v>
                </c:pt>
                <c:pt idx="1">
                  <c:v>Somewhat agree</c:v>
                </c:pt>
                <c:pt idx="2">
                  <c:v>Neutral/Not sure</c:v>
                </c:pt>
                <c:pt idx="3">
                  <c:v>Somewhat disagree</c:v>
                </c:pt>
                <c:pt idx="4">
                  <c:v>Strongly disagree</c:v>
                </c:pt>
              </c:strCache>
            </c:strRef>
          </c:cat>
          <c:val>
            <c:numRef>
              <c:f>Sheet1!$B$2:$B$6</c:f>
              <c:numCache>
                <c:formatCode>0%</c:formatCode>
                <c:ptCount val="5"/>
                <c:pt idx="0">
                  <c:v>0.45</c:v>
                </c:pt>
                <c:pt idx="1">
                  <c:v>0.31</c:v>
                </c:pt>
                <c:pt idx="2">
                  <c:v>0.14000000000000001</c:v>
                </c:pt>
                <c:pt idx="3">
                  <c:v>0.04</c:v>
                </c:pt>
                <c:pt idx="4">
                  <c:v>0.05</c:v>
                </c:pt>
              </c:numCache>
            </c:numRef>
          </c:val>
          <c:extLst>
            <c:ext xmlns:c16="http://schemas.microsoft.com/office/drawing/2014/chart" uri="{C3380CC4-5D6E-409C-BE32-E72D297353CC}">
              <c16:uniqueId val="{00000009-2530-42B4-B7C7-CB42D61338C2}"/>
            </c:ext>
          </c:extLst>
        </c:ser>
        <c:dLbls>
          <c:showLegendKey val="0"/>
          <c:showVal val="0"/>
          <c:showCatName val="0"/>
          <c:showSerName val="0"/>
          <c:showPercent val="0"/>
          <c:showBubbleSize val="0"/>
          <c:showLeaderLines val="0"/>
        </c:dLbls>
        <c:firstSliceAng val="288"/>
      </c:pieChart>
    </c:plotArea>
    <c:legend>
      <c:legendPos val="r"/>
      <c:layout>
        <c:manualLayout>
          <c:xMode val="edge"/>
          <c:yMode val="edge"/>
          <c:x val="0"/>
          <c:y val="6.0085511354104823E-3"/>
          <c:w val="0.24248056231920978"/>
          <c:h val="0.45394805620428974"/>
        </c:manualLayout>
      </c:layout>
      <c:overlay val="0"/>
      <c:txPr>
        <a:bodyPr/>
        <a:lstStyle/>
        <a:p>
          <a:pPr>
            <a:defRPr sz="1600" b="0"/>
          </a:pPr>
          <a:endParaRPr lang="en-US"/>
        </a:p>
      </c:txPr>
    </c:legend>
    <c:plotVisOnly val="1"/>
    <c:dispBlanksAs val="zero"/>
    <c:showDLblsOverMax val="0"/>
  </c:chart>
  <c:spPr>
    <a:ln>
      <a:noFill/>
    </a:ln>
  </c:spPr>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658918950920613"/>
          <c:y val="7.8261114178276039E-2"/>
          <c:w val="0.57028867444201059"/>
          <c:h val="0.82825482483845547"/>
        </c:manualLayout>
      </c:layout>
      <c:barChart>
        <c:barDir val="bar"/>
        <c:grouping val="stacked"/>
        <c:varyColors val="0"/>
        <c:ser>
          <c:idx val="0"/>
          <c:order val="0"/>
          <c:tx>
            <c:strRef>
              <c:f>Sheet1!$B$1</c:f>
              <c:strCache>
                <c:ptCount val="1"/>
                <c:pt idx="0">
                  <c:v>1st mentioned</c:v>
                </c:pt>
              </c:strCache>
            </c:strRef>
          </c:tx>
          <c:spPr>
            <a:solidFill>
              <a:schemeClr val="accent1">
                <a:lumMod val="75000"/>
              </a:schemeClr>
            </a:solidFill>
          </c:spPr>
          <c:invertIfNegative val="0"/>
          <c:dPt>
            <c:idx val="0"/>
            <c:invertIfNegative val="0"/>
            <c:bubble3D val="0"/>
            <c:extLst>
              <c:ext xmlns:c16="http://schemas.microsoft.com/office/drawing/2014/chart" uri="{C3380CC4-5D6E-409C-BE32-E72D297353CC}">
                <c16:uniqueId val="{00000000-2161-4CE0-AFD2-F9824C62171F}"/>
              </c:ext>
            </c:extLst>
          </c:dPt>
          <c:dPt>
            <c:idx val="1"/>
            <c:invertIfNegative val="0"/>
            <c:bubble3D val="0"/>
            <c:extLst>
              <c:ext xmlns:c16="http://schemas.microsoft.com/office/drawing/2014/chart" uri="{C3380CC4-5D6E-409C-BE32-E72D297353CC}">
                <c16:uniqueId val="{00000001-2161-4CE0-AFD2-F9824C62171F}"/>
              </c:ext>
            </c:extLst>
          </c:dPt>
          <c:dPt>
            <c:idx val="2"/>
            <c:invertIfNegative val="0"/>
            <c:bubble3D val="0"/>
            <c:extLst>
              <c:ext xmlns:c16="http://schemas.microsoft.com/office/drawing/2014/chart" uri="{C3380CC4-5D6E-409C-BE32-E72D297353CC}">
                <c16:uniqueId val="{00000002-2161-4CE0-AFD2-F9824C62171F}"/>
              </c:ext>
            </c:extLst>
          </c:dPt>
          <c:dPt>
            <c:idx val="3"/>
            <c:invertIfNegative val="0"/>
            <c:bubble3D val="0"/>
            <c:extLst>
              <c:ext xmlns:c16="http://schemas.microsoft.com/office/drawing/2014/chart" uri="{C3380CC4-5D6E-409C-BE32-E72D297353CC}">
                <c16:uniqueId val="{0000000F-20F5-4521-BE86-6CF52ADDBB5E}"/>
              </c:ext>
            </c:extLst>
          </c:dPt>
          <c:dPt>
            <c:idx val="5"/>
            <c:invertIfNegative val="0"/>
            <c:bubble3D val="0"/>
            <c:extLst>
              <c:ext xmlns:c16="http://schemas.microsoft.com/office/drawing/2014/chart" uri="{C3380CC4-5D6E-409C-BE32-E72D297353CC}">
                <c16:uniqueId val="{0000000D-20F5-4521-BE86-6CF52ADDBB5E}"/>
              </c:ext>
            </c:extLst>
          </c:dPt>
          <c:dPt>
            <c:idx val="6"/>
            <c:invertIfNegative val="0"/>
            <c:bubble3D val="0"/>
            <c:extLst>
              <c:ext xmlns:c16="http://schemas.microsoft.com/office/drawing/2014/chart" uri="{C3380CC4-5D6E-409C-BE32-E72D297353CC}">
                <c16:uniqueId val="{00000003-2161-4CE0-AFD2-F9824C62171F}"/>
              </c:ext>
            </c:extLst>
          </c:dPt>
          <c:dPt>
            <c:idx val="8"/>
            <c:invertIfNegative val="0"/>
            <c:bubble3D val="0"/>
            <c:extLst>
              <c:ext xmlns:c16="http://schemas.microsoft.com/office/drawing/2014/chart" uri="{C3380CC4-5D6E-409C-BE32-E72D297353CC}">
                <c16:uniqueId val="{00000001-71A7-4130-8F9B-4097378061F7}"/>
              </c:ext>
            </c:extLst>
          </c:dPt>
          <c:dPt>
            <c:idx val="9"/>
            <c:invertIfNegative val="0"/>
            <c:bubble3D val="0"/>
            <c:extLst>
              <c:ext xmlns:c16="http://schemas.microsoft.com/office/drawing/2014/chart" uri="{C3380CC4-5D6E-409C-BE32-E72D297353CC}">
                <c16:uniqueId val="{0000000A-8AF4-42FB-9A71-C97121078C07}"/>
              </c:ext>
            </c:extLst>
          </c:dPt>
          <c:dPt>
            <c:idx val="11"/>
            <c:invertIfNegative val="0"/>
            <c:bubble3D val="0"/>
            <c:extLst>
              <c:ext xmlns:c16="http://schemas.microsoft.com/office/drawing/2014/chart" uri="{C3380CC4-5D6E-409C-BE32-E72D297353CC}">
                <c16:uniqueId val="{00000009-8AF4-42FB-9A71-C97121078C07}"/>
              </c:ext>
            </c:extLst>
          </c:dPt>
          <c:dPt>
            <c:idx val="12"/>
            <c:invertIfNegative val="0"/>
            <c:bubble3D val="0"/>
            <c:extLst>
              <c:ext xmlns:c16="http://schemas.microsoft.com/office/drawing/2014/chart" uri="{C3380CC4-5D6E-409C-BE32-E72D297353CC}">
                <c16:uniqueId val="{00000008-8AF4-42FB-9A71-C97121078C07}"/>
              </c:ext>
            </c:extLst>
          </c:dPt>
          <c:dPt>
            <c:idx val="13"/>
            <c:invertIfNegative val="0"/>
            <c:bubble3D val="0"/>
            <c:extLst>
              <c:ext xmlns:c16="http://schemas.microsoft.com/office/drawing/2014/chart" uri="{C3380CC4-5D6E-409C-BE32-E72D297353CC}">
                <c16:uniqueId val="{0000000B-8AF4-42FB-9A71-C97121078C07}"/>
              </c:ext>
            </c:extLst>
          </c:dPt>
          <c:dPt>
            <c:idx val="14"/>
            <c:invertIfNegative val="0"/>
            <c:bubble3D val="0"/>
            <c:extLst>
              <c:ext xmlns:c16="http://schemas.microsoft.com/office/drawing/2014/chart" uri="{C3380CC4-5D6E-409C-BE32-E72D297353CC}">
                <c16:uniqueId val="{00000006-8AF4-42FB-9A71-C97121078C07}"/>
              </c:ext>
            </c:extLst>
          </c:dPt>
          <c:dPt>
            <c:idx val="16"/>
            <c:invertIfNegative val="0"/>
            <c:bubble3D val="0"/>
            <c:extLst>
              <c:ext xmlns:c16="http://schemas.microsoft.com/office/drawing/2014/chart" uri="{C3380CC4-5D6E-409C-BE32-E72D297353CC}">
                <c16:uniqueId val="{00000007-8AF4-42FB-9A71-C97121078C07}"/>
              </c:ext>
            </c:extLst>
          </c:dPt>
          <c:dPt>
            <c:idx val="17"/>
            <c:invertIfNegative val="0"/>
            <c:bubble3D val="0"/>
            <c:extLst>
              <c:ext xmlns:c16="http://schemas.microsoft.com/office/drawing/2014/chart" uri="{C3380CC4-5D6E-409C-BE32-E72D297353CC}">
                <c16:uniqueId val="{00000005-8AF4-42FB-9A71-C97121078C07}"/>
              </c:ext>
            </c:extLst>
          </c:dPt>
          <c:dLbls>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Reducing greenhouse gases to help address climate change</c:v>
                </c:pt>
                <c:pt idx="1">
                  <c:v>Improving safety to reduce transportation-related injuries</c:v>
                </c:pt>
                <c:pt idx="2">
                  <c:v>Ensuring equitable transportation access for low-income and minority communities</c:v>
                </c:pt>
                <c:pt idx="3">
                  <c:v>Improving travel times and reducing traffic congestion</c:v>
                </c:pt>
              </c:strCache>
            </c:strRef>
          </c:cat>
          <c:val>
            <c:numRef>
              <c:f>Sheet1!$B$2:$B$5</c:f>
              <c:numCache>
                <c:formatCode>0%</c:formatCode>
                <c:ptCount val="4"/>
                <c:pt idx="0">
                  <c:v>0.2</c:v>
                </c:pt>
                <c:pt idx="1">
                  <c:v>0.16</c:v>
                </c:pt>
                <c:pt idx="2">
                  <c:v>0.18</c:v>
                </c:pt>
                <c:pt idx="3">
                  <c:v>0.45</c:v>
                </c:pt>
              </c:numCache>
            </c:numRef>
          </c:val>
          <c:extLst>
            <c:ext xmlns:c16="http://schemas.microsoft.com/office/drawing/2014/chart" uri="{C3380CC4-5D6E-409C-BE32-E72D297353CC}">
              <c16:uniqueId val="{00000004-2161-4CE0-AFD2-F9824C62171F}"/>
            </c:ext>
          </c:extLst>
        </c:ser>
        <c:ser>
          <c:idx val="1"/>
          <c:order val="1"/>
          <c:tx>
            <c:strRef>
              <c:f>Sheet1!$C$1</c:f>
              <c:strCache>
                <c:ptCount val="1"/>
                <c:pt idx="0">
                  <c:v>2nd mentioned</c:v>
                </c:pt>
              </c:strCache>
            </c:strRef>
          </c:tx>
          <c:spPr>
            <a:solidFill>
              <a:schemeClr val="accent1">
                <a:lumMod val="40000"/>
                <a:lumOff val="60000"/>
              </a:schemeClr>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Reducing greenhouse gases to help address climate change</c:v>
                </c:pt>
                <c:pt idx="1">
                  <c:v>Improving safety to reduce transportation-related injuries</c:v>
                </c:pt>
                <c:pt idx="2">
                  <c:v>Ensuring equitable transportation access for low-income and minority communities</c:v>
                </c:pt>
                <c:pt idx="3">
                  <c:v>Improving travel times and reducing traffic congestion</c:v>
                </c:pt>
              </c:strCache>
            </c:strRef>
          </c:cat>
          <c:val>
            <c:numRef>
              <c:f>Sheet1!$C$2:$C$5</c:f>
              <c:numCache>
                <c:formatCode>0%</c:formatCode>
                <c:ptCount val="4"/>
                <c:pt idx="0">
                  <c:v>0.22</c:v>
                </c:pt>
                <c:pt idx="1">
                  <c:v>0.28000000000000003</c:v>
                </c:pt>
                <c:pt idx="2">
                  <c:v>0.3</c:v>
                </c:pt>
                <c:pt idx="3">
                  <c:v>0.21</c:v>
                </c:pt>
              </c:numCache>
            </c:numRef>
          </c:val>
          <c:extLst>
            <c:ext xmlns:c16="http://schemas.microsoft.com/office/drawing/2014/chart" uri="{C3380CC4-5D6E-409C-BE32-E72D297353CC}">
              <c16:uniqueId val="{00000013-0545-49BF-8102-614CC82BEA9B}"/>
            </c:ext>
          </c:extLst>
        </c:ser>
        <c:dLbls>
          <c:showLegendKey val="0"/>
          <c:showVal val="1"/>
          <c:showCatName val="0"/>
          <c:showSerName val="0"/>
          <c:showPercent val="0"/>
          <c:showBubbleSize val="0"/>
        </c:dLbls>
        <c:gapWidth val="75"/>
        <c:overlap val="100"/>
        <c:axId val="262657456"/>
        <c:axId val="262663728"/>
      </c:barChart>
      <c:valAx>
        <c:axId val="262663728"/>
        <c:scaling>
          <c:orientation val="minMax"/>
          <c:max val="0.70000000000000007"/>
          <c:min val="0"/>
        </c:scaling>
        <c:delete val="0"/>
        <c:axPos val="b"/>
        <c:majorGridlines/>
        <c:numFmt formatCode="0%" sourceLinked="1"/>
        <c:majorTickMark val="none"/>
        <c:minorTickMark val="none"/>
        <c:tickLblPos val="nextTo"/>
        <c:txPr>
          <a:bodyPr/>
          <a:lstStyle/>
          <a:p>
            <a:pPr>
              <a:defRPr sz="1600"/>
            </a:pPr>
            <a:endParaRPr lang="en-US"/>
          </a:p>
        </c:txPr>
        <c:crossAx val="262657456"/>
        <c:crosses val="autoZero"/>
        <c:crossBetween val="between"/>
        <c:majorUnit val="0.1"/>
      </c:valAx>
      <c:catAx>
        <c:axId val="262657456"/>
        <c:scaling>
          <c:orientation val="minMax"/>
        </c:scaling>
        <c:delete val="0"/>
        <c:axPos val="l"/>
        <c:numFmt formatCode="General" sourceLinked="1"/>
        <c:majorTickMark val="none"/>
        <c:minorTickMark val="none"/>
        <c:tickLblPos val="nextTo"/>
        <c:txPr>
          <a:bodyPr/>
          <a:lstStyle/>
          <a:p>
            <a:pPr>
              <a:defRPr sz="1600"/>
            </a:pPr>
            <a:endParaRPr lang="en-US"/>
          </a:p>
        </c:txPr>
        <c:crossAx val="262663728"/>
        <c:crosses val="autoZero"/>
        <c:auto val="1"/>
        <c:lblAlgn val="ctr"/>
        <c:lblOffset val="100"/>
        <c:noMultiLvlLbl val="0"/>
      </c:cat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84478806665005"/>
          <c:y val="2.8883988894824381E-2"/>
          <c:w val="0.66803303998764862"/>
          <c:h val="0.87763182409172025"/>
        </c:manualLayout>
      </c:layout>
      <c:barChart>
        <c:barDir val="bar"/>
        <c:grouping val="clustered"/>
        <c:varyColors val="0"/>
        <c:ser>
          <c:idx val="0"/>
          <c:order val="0"/>
          <c:tx>
            <c:strRef>
              <c:f>Sheet1!$B$1</c:f>
              <c:strCache>
                <c:ptCount val="1"/>
                <c:pt idx="0">
                  <c:v>Column1</c:v>
                </c:pt>
              </c:strCache>
            </c:strRef>
          </c:tx>
          <c:spPr>
            <a:solidFill>
              <a:schemeClr val="accent1">
                <a:lumMod val="75000"/>
              </a:schemeClr>
            </a:solidFill>
          </c:spPr>
          <c:invertIfNegative val="0"/>
          <c:dPt>
            <c:idx val="0"/>
            <c:invertIfNegative val="0"/>
            <c:bubble3D val="0"/>
            <c:extLst>
              <c:ext xmlns:c16="http://schemas.microsoft.com/office/drawing/2014/chart" uri="{C3380CC4-5D6E-409C-BE32-E72D297353CC}">
                <c16:uniqueId val="{00000000-2161-4CE0-AFD2-F9824C62171F}"/>
              </c:ext>
            </c:extLst>
          </c:dPt>
          <c:dPt>
            <c:idx val="1"/>
            <c:invertIfNegative val="0"/>
            <c:bubble3D val="0"/>
            <c:spPr>
              <a:solidFill>
                <a:srgbClr val="C00000"/>
              </a:solidFill>
            </c:spPr>
            <c:extLst>
              <c:ext xmlns:c16="http://schemas.microsoft.com/office/drawing/2014/chart" uri="{C3380CC4-5D6E-409C-BE32-E72D297353CC}">
                <c16:uniqueId val="{00000001-2161-4CE0-AFD2-F9824C62171F}"/>
              </c:ext>
            </c:extLst>
          </c:dPt>
          <c:dPt>
            <c:idx val="2"/>
            <c:invertIfNegative val="0"/>
            <c:bubble3D val="0"/>
            <c:extLst>
              <c:ext xmlns:c16="http://schemas.microsoft.com/office/drawing/2014/chart" uri="{C3380CC4-5D6E-409C-BE32-E72D297353CC}">
                <c16:uniqueId val="{00000002-2161-4CE0-AFD2-F9824C62171F}"/>
              </c:ext>
            </c:extLst>
          </c:dPt>
          <c:dPt>
            <c:idx val="3"/>
            <c:invertIfNegative val="0"/>
            <c:bubble3D val="0"/>
            <c:extLst>
              <c:ext xmlns:c16="http://schemas.microsoft.com/office/drawing/2014/chart" uri="{C3380CC4-5D6E-409C-BE32-E72D297353CC}">
                <c16:uniqueId val="{0000000F-20F5-4521-BE86-6CF52ADDBB5E}"/>
              </c:ext>
            </c:extLst>
          </c:dPt>
          <c:dPt>
            <c:idx val="5"/>
            <c:invertIfNegative val="0"/>
            <c:bubble3D val="0"/>
            <c:extLst>
              <c:ext xmlns:c16="http://schemas.microsoft.com/office/drawing/2014/chart" uri="{C3380CC4-5D6E-409C-BE32-E72D297353CC}">
                <c16:uniqueId val="{0000000D-20F5-4521-BE86-6CF52ADDBB5E}"/>
              </c:ext>
            </c:extLst>
          </c:dPt>
          <c:dPt>
            <c:idx val="6"/>
            <c:invertIfNegative val="0"/>
            <c:bubble3D val="0"/>
            <c:extLst>
              <c:ext xmlns:c16="http://schemas.microsoft.com/office/drawing/2014/chart" uri="{C3380CC4-5D6E-409C-BE32-E72D297353CC}">
                <c16:uniqueId val="{00000003-2161-4CE0-AFD2-F9824C62171F}"/>
              </c:ext>
            </c:extLst>
          </c:dPt>
          <c:dPt>
            <c:idx val="8"/>
            <c:invertIfNegative val="0"/>
            <c:bubble3D val="0"/>
            <c:extLst>
              <c:ext xmlns:c16="http://schemas.microsoft.com/office/drawing/2014/chart" uri="{C3380CC4-5D6E-409C-BE32-E72D297353CC}">
                <c16:uniqueId val="{00000001-71A7-4130-8F9B-4097378061F7}"/>
              </c:ext>
            </c:extLst>
          </c:dPt>
          <c:dPt>
            <c:idx val="9"/>
            <c:invertIfNegative val="0"/>
            <c:bubble3D val="0"/>
            <c:extLst>
              <c:ext xmlns:c16="http://schemas.microsoft.com/office/drawing/2014/chart" uri="{C3380CC4-5D6E-409C-BE32-E72D297353CC}">
                <c16:uniqueId val="{0000000A-8AF4-42FB-9A71-C97121078C07}"/>
              </c:ext>
            </c:extLst>
          </c:dPt>
          <c:dPt>
            <c:idx val="11"/>
            <c:invertIfNegative val="0"/>
            <c:bubble3D val="0"/>
            <c:extLst>
              <c:ext xmlns:c16="http://schemas.microsoft.com/office/drawing/2014/chart" uri="{C3380CC4-5D6E-409C-BE32-E72D297353CC}">
                <c16:uniqueId val="{00000009-8AF4-42FB-9A71-C97121078C07}"/>
              </c:ext>
            </c:extLst>
          </c:dPt>
          <c:dPt>
            <c:idx val="12"/>
            <c:invertIfNegative val="0"/>
            <c:bubble3D val="0"/>
            <c:extLst>
              <c:ext xmlns:c16="http://schemas.microsoft.com/office/drawing/2014/chart" uri="{C3380CC4-5D6E-409C-BE32-E72D297353CC}">
                <c16:uniqueId val="{00000008-8AF4-42FB-9A71-C97121078C07}"/>
              </c:ext>
            </c:extLst>
          </c:dPt>
          <c:dPt>
            <c:idx val="13"/>
            <c:invertIfNegative val="0"/>
            <c:bubble3D val="0"/>
            <c:extLst>
              <c:ext xmlns:c16="http://schemas.microsoft.com/office/drawing/2014/chart" uri="{C3380CC4-5D6E-409C-BE32-E72D297353CC}">
                <c16:uniqueId val="{0000000B-8AF4-42FB-9A71-C97121078C07}"/>
              </c:ext>
            </c:extLst>
          </c:dPt>
          <c:dPt>
            <c:idx val="14"/>
            <c:invertIfNegative val="0"/>
            <c:bubble3D val="0"/>
            <c:extLst>
              <c:ext xmlns:c16="http://schemas.microsoft.com/office/drawing/2014/chart" uri="{C3380CC4-5D6E-409C-BE32-E72D297353CC}">
                <c16:uniqueId val="{00000006-8AF4-42FB-9A71-C97121078C07}"/>
              </c:ext>
            </c:extLst>
          </c:dPt>
          <c:dPt>
            <c:idx val="16"/>
            <c:invertIfNegative val="0"/>
            <c:bubble3D val="0"/>
            <c:extLst>
              <c:ext xmlns:c16="http://schemas.microsoft.com/office/drawing/2014/chart" uri="{C3380CC4-5D6E-409C-BE32-E72D297353CC}">
                <c16:uniqueId val="{00000007-8AF4-42FB-9A71-C97121078C07}"/>
              </c:ext>
            </c:extLst>
          </c:dPt>
          <c:dPt>
            <c:idx val="17"/>
            <c:invertIfNegative val="0"/>
            <c:bubble3D val="0"/>
            <c:extLst>
              <c:ext xmlns:c16="http://schemas.microsoft.com/office/drawing/2014/chart" uri="{C3380CC4-5D6E-409C-BE32-E72D297353CC}">
                <c16:uniqueId val="{00000005-8AF4-42FB-9A71-C97121078C07}"/>
              </c:ext>
            </c:extLst>
          </c:dPt>
          <c:dLbls>
            <c:spPr>
              <a:solidFill>
                <a:schemeClr val="bg1"/>
              </a:solid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Not sure</c:v>
                </c:pt>
                <c:pt idx="1">
                  <c:v>Combination of both</c:v>
                </c:pt>
                <c:pt idx="2">
                  <c:v>Transit projects</c:v>
                </c:pt>
                <c:pt idx="3">
                  <c:v>Road projects</c:v>
                </c:pt>
              </c:strCache>
            </c:strRef>
          </c:cat>
          <c:val>
            <c:numRef>
              <c:f>Sheet1!$B$2:$B$5</c:f>
              <c:numCache>
                <c:formatCode>0%</c:formatCode>
                <c:ptCount val="4"/>
                <c:pt idx="0">
                  <c:v>0.02</c:v>
                </c:pt>
                <c:pt idx="1">
                  <c:v>0.71</c:v>
                </c:pt>
                <c:pt idx="2">
                  <c:v>0.14000000000000001</c:v>
                </c:pt>
                <c:pt idx="3">
                  <c:v>0.13</c:v>
                </c:pt>
              </c:numCache>
            </c:numRef>
          </c:val>
          <c:extLst>
            <c:ext xmlns:c16="http://schemas.microsoft.com/office/drawing/2014/chart" uri="{C3380CC4-5D6E-409C-BE32-E72D297353CC}">
              <c16:uniqueId val="{00000004-2161-4CE0-AFD2-F9824C62171F}"/>
            </c:ext>
          </c:extLst>
        </c:ser>
        <c:dLbls>
          <c:showLegendKey val="0"/>
          <c:showVal val="1"/>
          <c:showCatName val="0"/>
          <c:showSerName val="0"/>
          <c:showPercent val="0"/>
          <c:showBubbleSize val="0"/>
        </c:dLbls>
        <c:gapWidth val="75"/>
        <c:axId val="262657456"/>
        <c:axId val="262663728"/>
      </c:barChart>
      <c:valAx>
        <c:axId val="262663728"/>
        <c:scaling>
          <c:orientation val="minMax"/>
          <c:max val="0.75000000000000011"/>
          <c:min val="0"/>
        </c:scaling>
        <c:delete val="0"/>
        <c:axPos val="b"/>
        <c:majorGridlines/>
        <c:numFmt formatCode="0%" sourceLinked="1"/>
        <c:majorTickMark val="none"/>
        <c:minorTickMark val="none"/>
        <c:tickLblPos val="nextTo"/>
        <c:txPr>
          <a:bodyPr/>
          <a:lstStyle/>
          <a:p>
            <a:pPr>
              <a:defRPr sz="1600"/>
            </a:pPr>
            <a:endParaRPr lang="en-US"/>
          </a:p>
        </c:txPr>
        <c:crossAx val="262657456"/>
        <c:crosses val="autoZero"/>
        <c:crossBetween val="between"/>
        <c:majorUnit val="0.1"/>
      </c:valAx>
      <c:catAx>
        <c:axId val="262657456"/>
        <c:scaling>
          <c:orientation val="minMax"/>
        </c:scaling>
        <c:delete val="0"/>
        <c:axPos val="l"/>
        <c:numFmt formatCode="General" sourceLinked="1"/>
        <c:majorTickMark val="none"/>
        <c:minorTickMark val="none"/>
        <c:tickLblPos val="nextTo"/>
        <c:txPr>
          <a:bodyPr/>
          <a:lstStyle/>
          <a:p>
            <a:pPr>
              <a:defRPr sz="1600"/>
            </a:pPr>
            <a:endParaRPr lang="en-US"/>
          </a:p>
        </c:txPr>
        <c:crossAx val="262663728"/>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76544603607091"/>
          <c:y val="7.7447194818165602E-2"/>
          <c:w val="0.47415135608049003"/>
          <c:h val="0.89839204309987597"/>
        </c:manualLayout>
      </c:layout>
      <c:pieChart>
        <c:varyColors val="1"/>
        <c:ser>
          <c:idx val="0"/>
          <c:order val="0"/>
          <c:tx>
            <c:strRef>
              <c:f>Sheet1!$B$1</c:f>
              <c:strCache>
                <c:ptCount val="1"/>
                <c:pt idx="0">
                  <c:v>Column1</c:v>
                </c:pt>
              </c:strCache>
            </c:strRef>
          </c:tx>
          <c:spPr>
            <a:solidFill>
              <a:srgbClr val="92D050"/>
            </a:solidFill>
          </c:spPr>
          <c:explosion val="10"/>
          <c:dPt>
            <c:idx val="0"/>
            <c:bubble3D val="0"/>
            <c:explosion val="3"/>
            <c:spPr>
              <a:solidFill>
                <a:srgbClr val="008000"/>
              </a:solidFill>
            </c:spPr>
            <c:extLst>
              <c:ext xmlns:c16="http://schemas.microsoft.com/office/drawing/2014/chart" uri="{C3380CC4-5D6E-409C-BE32-E72D297353CC}">
                <c16:uniqueId val="{00000001-2530-42B4-B7C7-CB42D61338C2}"/>
              </c:ext>
            </c:extLst>
          </c:dPt>
          <c:dPt>
            <c:idx val="1"/>
            <c:bubble3D val="0"/>
            <c:extLst>
              <c:ext xmlns:c16="http://schemas.microsoft.com/office/drawing/2014/chart" uri="{C3380CC4-5D6E-409C-BE32-E72D297353CC}">
                <c16:uniqueId val="{00000002-2530-42B4-B7C7-CB42D61338C2}"/>
              </c:ext>
            </c:extLst>
          </c:dPt>
          <c:dPt>
            <c:idx val="2"/>
            <c:bubble3D val="0"/>
            <c:spPr>
              <a:solidFill>
                <a:schemeClr val="bg1">
                  <a:lumMod val="75000"/>
                </a:schemeClr>
              </a:solidFill>
            </c:spPr>
            <c:extLst>
              <c:ext xmlns:c16="http://schemas.microsoft.com/office/drawing/2014/chart" uri="{C3380CC4-5D6E-409C-BE32-E72D297353CC}">
                <c16:uniqueId val="{00000004-2530-42B4-B7C7-CB42D61338C2}"/>
              </c:ext>
            </c:extLst>
          </c:dPt>
          <c:dPt>
            <c:idx val="3"/>
            <c:bubble3D val="0"/>
            <c:explosion val="0"/>
            <c:spPr>
              <a:solidFill>
                <a:srgbClr val="FFC000"/>
              </a:solidFill>
            </c:spPr>
            <c:extLst>
              <c:ext xmlns:c16="http://schemas.microsoft.com/office/drawing/2014/chart" uri="{C3380CC4-5D6E-409C-BE32-E72D297353CC}">
                <c16:uniqueId val="{00000006-2530-42B4-B7C7-CB42D61338C2}"/>
              </c:ext>
            </c:extLst>
          </c:dPt>
          <c:dPt>
            <c:idx val="4"/>
            <c:bubble3D val="0"/>
            <c:spPr>
              <a:solidFill>
                <a:srgbClr val="C00000"/>
              </a:solidFill>
            </c:spPr>
            <c:extLst>
              <c:ext xmlns:c16="http://schemas.microsoft.com/office/drawing/2014/chart" uri="{C3380CC4-5D6E-409C-BE32-E72D297353CC}">
                <c16:uniqueId val="{00000008-2530-42B4-B7C7-CB42D61338C2}"/>
              </c:ext>
            </c:extLst>
          </c:dPt>
          <c:dLbls>
            <c:dLbl>
              <c:idx val="0"/>
              <c:spPr/>
              <c:txPr>
                <a:bodyPr/>
                <a:lstStyle/>
                <a:p>
                  <a:pPr>
                    <a:defRPr sz="1800" b="1">
                      <a:solidFill>
                        <a:schemeClr val="tx1"/>
                      </a:solidFill>
                      <a:latin typeface="+mn-lt"/>
                      <a:cs typeface="Arial"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2530-42B4-B7C7-CB42D61338C2}"/>
                </c:ext>
              </c:extLst>
            </c:dLbl>
            <c:dLbl>
              <c:idx val="1"/>
              <c:spPr/>
              <c:txPr>
                <a:bodyPr/>
                <a:lstStyle/>
                <a:p>
                  <a:pPr>
                    <a:defRPr sz="1800" b="1">
                      <a:solidFill>
                        <a:schemeClr val="tx1"/>
                      </a:solidFill>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2530-42B4-B7C7-CB42D61338C2}"/>
                </c:ext>
              </c:extLst>
            </c:dLbl>
            <c:dLbl>
              <c:idx val="2"/>
              <c:spPr/>
              <c:txPr>
                <a:bodyPr/>
                <a:lstStyle/>
                <a:p>
                  <a:pPr>
                    <a:defRPr sz="1800" b="1">
                      <a:solidFill>
                        <a:schemeClr val="tx1"/>
                      </a:solidFill>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2530-42B4-B7C7-CB42D61338C2}"/>
                </c:ext>
              </c:extLst>
            </c:dLbl>
            <c:dLbl>
              <c:idx val="3"/>
              <c:layout>
                <c:manualLayout>
                  <c:x val="-1.3332894735921199E-2"/>
                  <c:y val="-1.5438334429819876E-2"/>
                </c:manualLayout>
              </c:layout>
              <c:spPr/>
              <c:txPr>
                <a:bodyPr/>
                <a:lstStyle/>
                <a:p>
                  <a:pPr>
                    <a:defRPr sz="1800" b="1">
                      <a:solidFill>
                        <a:schemeClr val="tx1"/>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30-42B4-B7C7-CB42D61338C2}"/>
                </c:ext>
              </c:extLst>
            </c:dLbl>
            <c:dLbl>
              <c:idx val="4"/>
              <c:layout>
                <c:manualLayout>
                  <c:x val="-2.9628654968714319E-3"/>
                  <c:y val="5.2490337061387192E-2"/>
                </c:manualLayout>
              </c:layout>
              <c:spPr/>
              <c:txPr>
                <a:bodyPr/>
                <a:lstStyle/>
                <a:p>
                  <a:pPr>
                    <a:defRPr sz="1800" b="1">
                      <a:solidFill>
                        <a:schemeClr val="tx1"/>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30-42B4-B7C7-CB42D61338C2}"/>
                </c:ext>
              </c:extLst>
            </c:dLbl>
            <c:spPr>
              <a:noFill/>
              <a:ln>
                <a:noFill/>
              </a:ln>
              <a:effectLst/>
            </c:spPr>
            <c:txPr>
              <a:bodyPr/>
              <a:lstStyle/>
              <a:p>
                <a:pPr>
                  <a:defRPr sz="1800" b="1">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Strongly agree</c:v>
                </c:pt>
                <c:pt idx="1">
                  <c:v>Somewhat agree</c:v>
                </c:pt>
                <c:pt idx="2">
                  <c:v>Neutral/Not sure</c:v>
                </c:pt>
                <c:pt idx="3">
                  <c:v>Somewhat disagree</c:v>
                </c:pt>
                <c:pt idx="4">
                  <c:v>Strongly disagree</c:v>
                </c:pt>
              </c:strCache>
            </c:strRef>
          </c:cat>
          <c:val>
            <c:numRef>
              <c:f>Sheet1!$B$2:$B$6</c:f>
              <c:numCache>
                <c:formatCode>0%</c:formatCode>
                <c:ptCount val="5"/>
                <c:pt idx="0">
                  <c:v>7.0000000000000007E-2</c:v>
                </c:pt>
                <c:pt idx="1">
                  <c:v>0.08</c:v>
                </c:pt>
                <c:pt idx="2">
                  <c:v>0.12</c:v>
                </c:pt>
                <c:pt idx="3">
                  <c:v>0.17</c:v>
                </c:pt>
                <c:pt idx="4">
                  <c:v>0.56000000000000005</c:v>
                </c:pt>
              </c:numCache>
            </c:numRef>
          </c:val>
          <c:extLst>
            <c:ext xmlns:c16="http://schemas.microsoft.com/office/drawing/2014/chart" uri="{C3380CC4-5D6E-409C-BE32-E72D297353CC}">
              <c16:uniqueId val="{00000009-2530-42B4-B7C7-CB42D61338C2}"/>
            </c:ext>
          </c:extLst>
        </c:ser>
        <c:dLbls>
          <c:showLegendKey val="0"/>
          <c:showVal val="0"/>
          <c:showCatName val="0"/>
          <c:showSerName val="0"/>
          <c:showPercent val="0"/>
          <c:showBubbleSize val="0"/>
          <c:showLeaderLines val="0"/>
        </c:dLbls>
        <c:firstSliceAng val="224"/>
      </c:pieChart>
    </c:plotArea>
    <c:legend>
      <c:legendPos val="r"/>
      <c:layout>
        <c:manualLayout>
          <c:xMode val="edge"/>
          <c:yMode val="edge"/>
          <c:x val="0"/>
          <c:y val="6.0085511354104823E-3"/>
          <c:w val="0.27507208278479495"/>
          <c:h val="0.45394805620428974"/>
        </c:manualLayout>
      </c:layout>
      <c:overlay val="0"/>
      <c:txPr>
        <a:bodyPr/>
        <a:lstStyle/>
        <a:p>
          <a:pPr>
            <a:defRPr sz="1800" b="0"/>
          </a:pPr>
          <a:endParaRPr lang="en-US"/>
        </a:p>
      </c:txPr>
    </c:legend>
    <c:plotVisOnly val="1"/>
    <c:dispBlanksAs val="zero"/>
    <c:showDLblsOverMax val="0"/>
  </c:chart>
  <c:spPr>
    <a:ln>
      <a:noFill/>
    </a:ln>
  </c:spPr>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375566824236055"/>
          <c:y val="0.13804589848573956"/>
          <c:w val="0.54256327908708368"/>
          <c:h val="0.73890447959005823"/>
        </c:manualLayout>
      </c:layout>
      <c:barChart>
        <c:barDir val="bar"/>
        <c:grouping val="stacked"/>
        <c:varyColors val="0"/>
        <c:ser>
          <c:idx val="0"/>
          <c:order val="0"/>
          <c:tx>
            <c:strRef>
              <c:f>Sheet1!$B$1</c:f>
              <c:strCache>
                <c:ptCount val="1"/>
                <c:pt idx="0">
                  <c:v>Strongly favor</c:v>
                </c:pt>
              </c:strCache>
            </c:strRef>
          </c:tx>
          <c:spPr>
            <a:solidFill>
              <a:srgbClr val="008000"/>
            </a:solidFill>
          </c:spPr>
          <c:invertIfNegative val="0"/>
          <c:dPt>
            <c:idx val="2"/>
            <c:invertIfNegative val="0"/>
            <c:bubble3D val="0"/>
            <c:extLst>
              <c:ext xmlns:c16="http://schemas.microsoft.com/office/drawing/2014/chart" uri="{C3380CC4-5D6E-409C-BE32-E72D297353CC}">
                <c16:uniqueId val="{00000000-B58E-4573-9956-FA2F1ACB0119}"/>
              </c:ext>
            </c:extLst>
          </c:dPt>
          <c:dPt>
            <c:idx val="3"/>
            <c:invertIfNegative val="0"/>
            <c:bubble3D val="0"/>
            <c:extLst>
              <c:ext xmlns:c16="http://schemas.microsoft.com/office/drawing/2014/chart" uri="{C3380CC4-5D6E-409C-BE32-E72D297353CC}">
                <c16:uniqueId val="{00000001-B58E-4573-9956-FA2F1ACB0119}"/>
              </c:ext>
            </c:extLst>
          </c:dPt>
          <c:dPt>
            <c:idx val="9"/>
            <c:invertIfNegative val="0"/>
            <c:bubble3D val="0"/>
            <c:extLst>
              <c:ext xmlns:c16="http://schemas.microsoft.com/office/drawing/2014/chart" uri="{C3380CC4-5D6E-409C-BE32-E72D297353CC}">
                <c16:uniqueId val="{00000002-88E0-4D71-98AE-B46B0E6CEECE}"/>
              </c:ext>
            </c:extLst>
          </c:dPt>
          <c:dLbls>
            <c:spPr>
              <a:noFill/>
              <a:ln>
                <a:noFill/>
              </a:ln>
              <a:effectLst/>
            </c:spPr>
            <c:txPr>
              <a:bodyPr/>
              <a:lstStyle/>
              <a:p>
                <a:pPr>
                  <a:defRPr sz="18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Eliminate free parking at all workplaces</c:v>
                </c:pt>
                <c:pt idx="1">
                  <c:v>Charge a fee per mile traveled by car</c:v>
                </c:pt>
                <c:pt idx="2">
                  <c:v>Charge a fee to drive into Arlington, DC</c:v>
                </c:pt>
                <c:pt idx="3">
                  <c:v>Eliminate funding for roadway improvements</c:v>
                </c:pt>
                <c:pt idx="4">
                  <c:v>Convert some free lanes to toll lanes</c:v>
                </c:pt>
                <c:pt idx="5">
                  <c:v>Prohibit sale of gas-powered vehicles by 2030</c:v>
                </c:pt>
                <c:pt idx="6">
                  <c:v>Convert some existing lanes to bus lanes</c:v>
                </c:pt>
              </c:strCache>
            </c:strRef>
          </c:cat>
          <c:val>
            <c:numRef>
              <c:f>Sheet1!$B$2:$B$8</c:f>
              <c:numCache>
                <c:formatCode>0%</c:formatCode>
                <c:ptCount val="7"/>
                <c:pt idx="0">
                  <c:v>0.08</c:v>
                </c:pt>
                <c:pt idx="1">
                  <c:v>7.0000000000000007E-2</c:v>
                </c:pt>
                <c:pt idx="2">
                  <c:v>8.2000000000000003E-2</c:v>
                </c:pt>
                <c:pt idx="3">
                  <c:v>0.08</c:v>
                </c:pt>
                <c:pt idx="4">
                  <c:v>0.09</c:v>
                </c:pt>
                <c:pt idx="5">
                  <c:v>0.13200000000000001</c:v>
                </c:pt>
                <c:pt idx="6">
                  <c:v>0.15</c:v>
                </c:pt>
              </c:numCache>
            </c:numRef>
          </c:val>
          <c:extLst>
            <c:ext xmlns:c16="http://schemas.microsoft.com/office/drawing/2014/chart" uri="{C3380CC4-5D6E-409C-BE32-E72D297353CC}">
              <c16:uniqueId val="{00000003-88E0-4D71-98AE-B46B0E6CEECE}"/>
            </c:ext>
          </c:extLst>
        </c:ser>
        <c:ser>
          <c:idx val="1"/>
          <c:order val="1"/>
          <c:tx>
            <c:strRef>
              <c:f>Sheet1!$C$1</c:f>
              <c:strCache>
                <c:ptCount val="1"/>
                <c:pt idx="0">
                  <c:v>Somewhat favor</c:v>
                </c:pt>
              </c:strCache>
            </c:strRef>
          </c:tx>
          <c:spPr>
            <a:solidFill>
              <a:srgbClr val="CCFF66"/>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Eliminate free parking at all workplaces</c:v>
                </c:pt>
                <c:pt idx="1">
                  <c:v>Charge a fee per mile traveled by car</c:v>
                </c:pt>
                <c:pt idx="2">
                  <c:v>Charge a fee to drive into Arlington, DC</c:v>
                </c:pt>
                <c:pt idx="3">
                  <c:v>Eliminate funding for roadway improvements</c:v>
                </c:pt>
                <c:pt idx="4">
                  <c:v>Convert some free lanes to toll lanes</c:v>
                </c:pt>
                <c:pt idx="5">
                  <c:v>Prohibit sale of gas-powered vehicles by 2030</c:v>
                </c:pt>
                <c:pt idx="6">
                  <c:v>Convert some existing lanes to bus lanes</c:v>
                </c:pt>
              </c:strCache>
            </c:strRef>
          </c:cat>
          <c:val>
            <c:numRef>
              <c:f>Sheet1!$C$2:$C$8</c:f>
              <c:numCache>
                <c:formatCode>0%</c:formatCode>
                <c:ptCount val="7"/>
                <c:pt idx="0">
                  <c:v>0.09</c:v>
                </c:pt>
                <c:pt idx="1">
                  <c:v>0.1</c:v>
                </c:pt>
                <c:pt idx="2">
                  <c:v>9.1999999999999998E-2</c:v>
                </c:pt>
                <c:pt idx="3">
                  <c:v>0.11</c:v>
                </c:pt>
                <c:pt idx="4">
                  <c:v>0.18</c:v>
                </c:pt>
                <c:pt idx="5">
                  <c:v>0.21199999999999999</c:v>
                </c:pt>
                <c:pt idx="6">
                  <c:v>0.3</c:v>
                </c:pt>
              </c:numCache>
            </c:numRef>
          </c:val>
          <c:extLst>
            <c:ext xmlns:c16="http://schemas.microsoft.com/office/drawing/2014/chart" uri="{C3380CC4-5D6E-409C-BE32-E72D297353CC}">
              <c16:uniqueId val="{00000004-88E0-4D71-98AE-B46B0E6CEECE}"/>
            </c:ext>
          </c:extLst>
        </c:ser>
        <c:ser>
          <c:idx val="2"/>
          <c:order val="2"/>
          <c:tx>
            <c:strRef>
              <c:f>Sheet1!$D$1</c:f>
              <c:strCache>
                <c:ptCount val="1"/>
                <c:pt idx="0">
                  <c:v>Neutral or not sure</c:v>
                </c:pt>
              </c:strCache>
            </c:strRef>
          </c:tx>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Eliminate free parking at all workplaces</c:v>
                </c:pt>
                <c:pt idx="1">
                  <c:v>Charge a fee per mile traveled by car</c:v>
                </c:pt>
                <c:pt idx="2">
                  <c:v>Charge a fee to drive into Arlington, DC</c:v>
                </c:pt>
                <c:pt idx="3">
                  <c:v>Eliminate funding for roadway improvements</c:v>
                </c:pt>
                <c:pt idx="4">
                  <c:v>Convert some free lanes to toll lanes</c:v>
                </c:pt>
                <c:pt idx="5">
                  <c:v>Prohibit sale of gas-powered vehicles by 2030</c:v>
                </c:pt>
                <c:pt idx="6">
                  <c:v>Convert some existing lanes to bus lanes</c:v>
                </c:pt>
              </c:strCache>
            </c:strRef>
          </c:cat>
          <c:val>
            <c:numRef>
              <c:f>Sheet1!$D$2:$D$8</c:f>
              <c:numCache>
                <c:formatCode>0%</c:formatCode>
                <c:ptCount val="7"/>
                <c:pt idx="0">
                  <c:v>0.14000000000000001</c:v>
                </c:pt>
                <c:pt idx="1">
                  <c:v>0.16</c:v>
                </c:pt>
                <c:pt idx="2">
                  <c:v>0.16200000000000001</c:v>
                </c:pt>
                <c:pt idx="3">
                  <c:v>0.2</c:v>
                </c:pt>
                <c:pt idx="4">
                  <c:v>0.21</c:v>
                </c:pt>
                <c:pt idx="5">
                  <c:v>0.21199999999999999</c:v>
                </c:pt>
                <c:pt idx="6">
                  <c:v>0.25</c:v>
                </c:pt>
              </c:numCache>
            </c:numRef>
          </c:val>
          <c:extLst>
            <c:ext xmlns:c16="http://schemas.microsoft.com/office/drawing/2014/chart" uri="{C3380CC4-5D6E-409C-BE32-E72D297353CC}">
              <c16:uniqueId val="{00000005-88E0-4D71-98AE-B46B0E6CEECE}"/>
            </c:ext>
          </c:extLst>
        </c:ser>
        <c:ser>
          <c:idx val="3"/>
          <c:order val="3"/>
          <c:tx>
            <c:strRef>
              <c:f>Sheet1!$E$1</c:f>
              <c:strCache>
                <c:ptCount val="1"/>
                <c:pt idx="0">
                  <c:v>Somewhat oppose</c:v>
                </c:pt>
              </c:strCache>
            </c:strRef>
          </c:tx>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Eliminate free parking at all workplaces</c:v>
                </c:pt>
                <c:pt idx="1">
                  <c:v>Charge a fee per mile traveled by car</c:v>
                </c:pt>
                <c:pt idx="2">
                  <c:v>Charge a fee to drive into Arlington, DC</c:v>
                </c:pt>
                <c:pt idx="3">
                  <c:v>Eliminate funding for roadway improvements</c:v>
                </c:pt>
                <c:pt idx="4">
                  <c:v>Convert some free lanes to toll lanes</c:v>
                </c:pt>
                <c:pt idx="5">
                  <c:v>Prohibit sale of gas-powered vehicles by 2030</c:v>
                </c:pt>
                <c:pt idx="6">
                  <c:v>Convert some existing lanes to bus lanes</c:v>
                </c:pt>
              </c:strCache>
            </c:strRef>
          </c:cat>
          <c:val>
            <c:numRef>
              <c:f>Sheet1!$E$2:$E$8</c:f>
              <c:numCache>
                <c:formatCode>0%</c:formatCode>
                <c:ptCount val="7"/>
                <c:pt idx="0">
                  <c:v>0.15</c:v>
                </c:pt>
                <c:pt idx="1">
                  <c:v>0.2</c:v>
                </c:pt>
                <c:pt idx="2">
                  <c:v>0.182</c:v>
                </c:pt>
                <c:pt idx="3">
                  <c:v>0.2</c:v>
                </c:pt>
                <c:pt idx="4">
                  <c:v>0.2</c:v>
                </c:pt>
                <c:pt idx="5">
                  <c:v>0.17199999999999999</c:v>
                </c:pt>
                <c:pt idx="6">
                  <c:v>0.14000000000000001</c:v>
                </c:pt>
              </c:numCache>
            </c:numRef>
          </c:val>
          <c:extLst>
            <c:ext xmlns:c16="http://schemas.microsoft.com/office/drawing/2014/chart" uri="{C3380CC4-5D6E-409C-BE32-E72D297353CC}">
              <c16:uniqueId val="{00000006-88E0-4D71-98AE-B46B0E6CEECE}"/>
            </c:ext>
          </c:extLst>
        </c:ser>
        <c:ser>
          <c:idx val="4"/>
          <c:order val="4"/>
          <c:tx>
            <c:strRef>
              <c:f>Sheet1!$F$1</c:f>
              <c:strCache>
                <c:ptCount val="1"/>
                <c:pt idx="0">
                  <c:v>Strongly oppose</c:v>
                </c:pt>
              </c:strCache>
            </c:strRef>
          </c:tx>
          <c:spPr>
            <a:solidFill>
              <a:srgbClr val="C0000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Eliminate free parking at all workplaces</c:v>
                </c:pt>
                <c:pt idx="1">
                  <c:v>Charge a fee per mile traveled by car</c:v>
                </c:pt>
                <c:pt idx="2">
                  <c:v>Charge a fee to drive into Arlington, DC</c:v>
                </c:pt>
                <c:pt idx="3">
                  <c:v>Eliminate funding for roadway improvements</c:v>
                </c:pt>
                <c:pt idx="4">
                  <c:v>Convert some free lanes to toll lanes</c:v>
                </c:pt>
                <c:pt idx="5">
                  <c:v>Prohibit sale of gas-powered vehicles by 2030</c:v>
                </c:pt>
                <c:pt idx="6">
                  <c:v>Convert some existing lanes to bus lanes</c:v>
                </c:pt>
              </c:strCache>
            </c:strRef>
          </c:cat>
          <c:val>
            <c:numRef>
              <c:f>Sheet1!$F$2:$F$8</c:f>
              <c:numCache>
                <c:formatCode>0%</c:formatCode>
                <c:ptCount val="7"/>
                <c:pt idx="0">
                  <c:v>0.54</c:v>
                </c:pt>
                <c:pt idx="1">
                  <c:v>0.47</c:v>
                </c:pt>
                <c:pt idx="2">
                  <c:v>0.48199999999999998</c:v>
                </c:pt>
                <c:pt idx="3">
                  <c:v>0.41</c:v>
                </c:pt>
                <c:pt idx="4">
                  <c:v>0.32</c:v>
                </c:pt>
                <c:pt idx="5">
                  <c:v>0.27200000000000002</c:v>
                </c:pt>
                <c:pt idx="6">
                  <c:v>0.16</c:v>
                </c:pt>
              </c:numCache>
            </c:numRef>
          </c:val>
          <c:extLst>
            <c:ext xmlns:c16="http://schemas.microsoft.com/office/drawing/2014/chart" uri="{C3380CC4-5D6E-409C-BE32-E72D297353CC}">
              <c16:uniqueId val="{00000007-88E0-4D71-98AE-B46B0E6CEECE}"/>
            </c:ext>
          </c:extLst>
        </c:ser>
        <c:dLbls>
          <c:showLegendKey val="0"/>
          <c:showVal val="0"/>
          <c:showCatName val="0"/>
          <c:showSerName val="0"/>
          <c:showPercent val="0"/>
          <c:showBubbleSize val="0"/>
        </c:dLbls>
        <c:gapWidth val="78"/>
        <c:overlap val="100"/>
        <c:axId val="309997120"/>
        <c:axId val="309996728"/>
      </c:barChart>
      <c:valAx>
        <c:axId val="309996728"/>
        <c:scaling>
          <c:orientation val="minMax"/>
          <c:max val="1"/>
          <c:min val="0"/>
        </c:scaling>
        <c:delete val="0"/>
        <c:axPos val="b"/>
        <c:majorGridlines/>
        <c:numFmt formatCode="0%" sourceLinked="1"/>
        <c:majorTickMark val="out"/>
        <c:minorTickMark val="none"/>
        <c:tickLblPos val="nextTo"/>
        <c:txPr>
          <a:bodyPr/>
          <a:lstStyle/>
          <a:p>
            <a:pPr>
              <a:defRPr sz="1600"/>
            </a:pPr>
            <a:endParaRPr lang="en-US"/>
          </a:p>
        </c:txPr>
        <c:crossAx val="309997120"/>
        <c:crosses val="autoZero"/>
        <c:crossBetween val="between"/>
        <c:majorUnit val="0.1"/>
      </c:valAx>
      <c:catAx>
        <c:axId val="309997120"/>
        <c:scaling>
          <c:orientation val="minMax"/>
        </c:scaling>
        <c:delete val="0"/>
        <c:axPos val="l"/>
        <c:numFmt formatCode="General" sourceLinked="1"/>
        <c:majorTickMark val="out"/>
        <c:minorTickMark val="none"/>
        <c:tickLblPos val="low"/>
        <c:txPr>
          <a:bodyPr/>
          <a:lstStyle/>
          <a:p>
            <a:pPr>
              <a:defRPr sz="1400" b="0"/>
            </a:pPr>
            <a:endParaRPr lang="en-US"/>
          </a:p>
        </c:txPr>
        <c:crossAx val="309996728"/>
        <c:crosses val="autoZero"/>
        <c:auto val="1"/>
        <c:lblAlgn val="ctr"/>
        <c:lblOffset val="100"/>
        <c:noMultiLvlLbl val="0"/>
      </c:catAx>
      <c:spPr>
        <a:noFill/>
        <a:ln w="25400">
          <a:noFill/>
        </a:ln>
      </c:spPr>
    </c:plotArea>
    <c:legend>
      <c:legendPos val="t"/>
      <c:layout>
        <c:manualLayout>
          <c:xMode val="edge"/>
          <c:yMode val="edge"/>
          <c:x val="1.3309990441947217E-3"/>
          <c:y val="2.1573263816721703E-2"/>
          <c:w val="0.99709829165969099"/>
          <c:h val="9.3807551845194015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28328644544867"/>
          <c:y val="0.12092649731603197"/>
          <c:w val="0.58631999848216054"/>
          <c:h val="0.78230573686848248"/>
        </c:manualLayout>
      </c:layout>
      <c:barChart>
        <c:barDir val="bar"/>
        <c:grouping val="stacked"/>
        <c:varyColors val="0"/>
        <c:ser>
          <c:idx val="0"/>
          <c:order val="0"/>
          <c:tx>
            <c:strRef>
              <c:f>Sheet1!$B$1</c:f>
              <c:strCache>
                <c:ptCount val="1"/>
                <c:pt idx="0">
                  <c:v>Strongly favor</c:v>
                </c:pt>
              </c:strCache>
            </c:strRef>
          </c:tx>
          <c:spPr>
            <a:solidFill>
              <a:srgbClr val="008000"/>
            </a:solidFill>
          </c:spPr>
          <c:invertIfNegative val="0"/>
          <c:dPt>
            <c:idx val="2"/>
            <c:invertIfNegative val="0"/>
            <c:bubble3D val="0"/>
            <c:extLst>
              <c:ext xmlns:c16="http://schemas.microsoft.com/office/drawing/2014/chart" uri="{C3380CC4-5D6E-409C-BE32-E72D297353CC}">
                <c16:uniqueId val="{00000002-1A70-443A-82AD-FEE820245F21}"/>
              </c:ext>
            </c:extLst>
          </c:dPt>
          <c:dPt>
            <c:idx val="3"/>
            <c:invertIfNegative val="0"/>
            <c:bubble3D val="0"/>
            <c:extLst>
              <c:ext xmlns:c16="http://schemas.microsoft.com/office/drawing/2014/chart" uri="{C3380CC4-5D6E-409C-BE32-E72D297353CC}">
                <c16:uniqueId val="{00000003-1A70-443A-82AD-FEE820245F21}"/>
              </c:ext>
            </c:extLst>
          </c:dPt>
          <c:dPt>
            <c:idx val="4"/>
            <c:invertIfNegative val="0"/>
            <c:bubble3D val="0"/>
            <c:extLst>
              <c:ext xmlns:c16="http://schemas.microsoft.com/office/drawing/2014/chart" uri="{C3380CC4-5D6E-409C-BE32-E72D297353CC}">
                <c16:uniqueId val="{00000002-47CF-4160-BCC0-FEB7F11C0326}"/>
              </c:ext>
            </c:extLst>
          </c:dPt>
          <c:dPt>
            <c:idx val="5"/>
            <c:invertIfNegative val="0"/>
            <c:bubble3D val="0"/>
            <c:extLst>
              <c:ext xmlns:c16="http://schemas.microsoft.com/office/drawing/2014/chart" uri="{C3380CC4-5D6E-409C-BE32-E72D297353CC}">
                <c16:uniqueId val="{00000003-47CF-4160-BCC0-FEB7F11C0326}"/>
              </c:ext>
            </c:extLst>
          </c:dPt>
          <c:dPt>
            <c:idx val="9"/>
            <c:invertIfNegative val="0"/>
            <c:bubble3D val="0"/>
            <c:extLst>
              <c:ext xmlns:c16="http://schemas.microsoft.com/office/drawing/2014/chart" uri="{C3380CC4-5D6E-409C-BE32-E72D297353CC}">
                <c16:uniqueId val="{00000005-1A70-443A-82AD-FEE820245F21}"/>
              </c:ext>
            </c:extLst>
          </c:dPt>
          <c:dLbls>
            <c:dLbl>
              <c:idx val="2"/>
              <c:layout>
                <c:manualLayout>
                  <c:x val="8.482508482508483E-4"/>
                  <c:y val="-1.1246974266699818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70-443A-82AD-FEE820245F21}"/>
                </c:ext>
              </c:extLst>
            </c:dLbl>
            <c:dLbl>
              <c:idx val="3"/>
              <c:layout>
                <c:manualLayout>
                  <c:x val="1.9637925043329632E-3"/>
                  <c:y val="-5.55560251912591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70-443A-82AD-FEE820245F21}"/>
                </c:ext>
              </c:extLst>
            </c:dLbl>
            <c:spPr>
              <a:noFill/>
              <a:ln>
                <a:noFill/>
              </a:ln>
              <a:effectLst/>
            </c:spPr>
            <c:txPr>
              <a:bodyPr/>
              <a:lstStyle/>
              <a:p>
                <a:pPr>
                  <a:defRPr sz="16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Run trains and buses less frequently</c:v>
                </c:pt>
                <c:pt idx="1">
                  <c:v>Divert funding from other transportation priorities</c:v>
                </c:pt>
                <c:pt idx="2">
                  <c:v>Eliminate bus routes with low ridership</c:v>
                </c:pt>
                <c:pt idx="3">
                  <c:v>Increase fares for individual trips/ offer more discounted pass options</c:v>
                </c:pt>
                <c:pt idx="4">
                  <c:v>Strengthening enforcement to reduce fare evasion</c:v>
                </c:pt>
                <c:pt idx="5">
                  <c:v>Aggressively pursue non-passenger revenue</c:v>
                </c:pt>
                <c:pt idx="6">
                  <c:v>Redesign the region's bus network</c:v>
                </c:pt>
              </c:strCache>
            </c:strRef>
          </c:cat>
          <c:val>
            <c:numRef>
              <c:f>Sheet1!$B$2:$B$8</c:f>
              <c:numCache>
                <c:formatCode>0%</c:formatCode>
                <c:ptCount val="7"/>
                <c:pt idx="0">
                  <c:v>7.0000000000000007E-2</c:v>
                </c:pt>
                <c:pt idx="1">
                  <c:v>0.1</c:v>
                </c:pt>
                <c:pt idx="2">
                  <c:v>0.08</c:v>
                </c:pt>
                <c:pt idx="3">
                  <c:v>0.15</c:v>
                </c:pt>
                <c:pt idx="4">
                  <c:v>0.23</c:v>
                </c:pt>
                <c:pt idx="5">
                  <c:v>0.23</c:v>
                </c:pt>
                <c:pt idx="6">
                  <c:v>0.31</c:v>
                </c:pt>
              </c:numCache>
            </c:numRef>
          </c:val>
          <c:extLst>
            <c:ext xmlns:c16="http://schemas.microsoft.com/office/drawing/2014/chart" uri="{C3380CC4-5D6E-409C-BE32-E72D297353CC}">
              <c16:uniqueId val="{00000006-1A70-443A-82AD-FEE820245F21}"/>
            </c:ext>
          </c:extLst>
        </c:ser>
        <c:ser>
          <c:idx val="1"/>
          <c:order val="1"/>
          <c:tx>
            <c:strRef>
              <c:f>Sheet1!$C$1</c:f>
              <c:strCache>
                <c:ptCount val="1"/>
                <c:pt idx="0">
                  <c:v>Somewhat favor</c:v>
                </c:pt>
              </c:strCache>
            </c:strRef>
          </c:tx>
          <c:spPr>
            <a:solidFill>
              <a:srgbClr val="99FF33"/>
            </a:solidFill>
          </c:spPr>
          <c:invertIfNegative val="0"/>
          <c:dLbls>
            <c:spPr>
              <a:noFill/>
              <a:ln>
                <a:noFill/>
              </a:ln>
              <a:effectLst/>
            </c:spPr>
            <c:txPr>
              <a:bodyPr wrap="square" lIns="38100" tIns="19050" rIns="38100" bIns="19050" anchor="ctr">
                <a:spAutoFit/>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Run trains and buses less frequently</c:v>
                </c:pt>
                <c:pt idx="1">
                  <c:v>Divert funding from other transportation priorities</c:v>
                </c:pt>
                <c:pt idx="2">
                  <c:v>Eliminate bus routes with low ridership</c:v>
                </c:pt>
                <c:pt idx="3">
                  <c:v>Increase fares for individual trips/ offer more discounted pass options</c:v>
                </c:pt>
                <c:pt idx="4">
                  <c:v>Strengthening enforcement to reduce fare evasion</c:v>
                </c:pt>
                <c:pt idx="5">
                  <c:v>Aggressively pursue non-passenger revenue</c:v>
                </c:pt>
                <c:pt idx="6">
                  <c:v>Redesign the region's bus network</c:v>
                </c:pt>
              </c:strCache>
            </c:strRef>
          </c:cat>
          <c:val>
            <c:numRef>
              <c:f>Sheet1!$C$2:$C$8</c:f>
              <c:numCache>
                <c:formatCode>0%</c:formatCode>
                <c:ptCount val="7"/>
                <c:pt idx="0">
                  <c:v>0.16</c:v>
                </c:pt>
                <c:pt idx="1">
                  <c:v>0.23</c:v>
                </c:pt>
                <c:pt idx="2">
                  <c:v>0.27</c:v>
                </c:pt>
                <c:pt idx="3">
                  <c:v>0.28999999999999998</c:v>
                </c:pt>
                <c:pt idx="4">
                  <c:v>0.32</c:v>
                </c:pt>
                <c:pt idx="5">
                  <c:v>0.33</c:v>
                </c:pt>
                <c:pt idx="6">
                  <c:v>0.43</c:v>
                </c:pt>
              </c:numCache>
            </c:numRef>
          </c:val>
          <c:extLst>
            <c:ext xmlns:c16="http://schemas.microsoft.com/office/drawing/2014/chart" uri="{C3380CC4-5D6E-409C-BE32-E72D297353CC}">
              <c16:uniqueId val="{00000007-1A70-443A-82AD-FEE820245F21}"/>
            </c:ext>
          </c:extLst>
        </c:ser>
        <c:dLbls>
          <c:showLegendKey val="0"/>
          <c:showVal val="0"/>
          <c:showCatName val="0"/>
          <c:showSerName val="0"/>
          <c:showPercent val="0"/>
          <c:showBubbleSize val="0"/>
        </c:dLbls>
        <c:gapWidth val="78"/>
        <c:overlap val="100"/>
        <c:axId val="309997120"/>
        <c:axId val="309996728"/>
      </c:barChart>
      <c:valAx>
        <c:axId val="309996728"/>
        <c:scaling>
          <c:orientation val="minMax"/>
          <c:max val="0.75000000000000011"/>
        </c:scaling>
        <c:delete val="0"/>
        <c:axPos val="b"/>
        <c:majorGridlines/>
        <c:numFmt formatCode="0%" sourceLinked="1"/>
        <c:majorTickMark val="out"/>
        <c:minorTickMark val="none"/>
        <c:tickLblPos val="nextTo"/>
        <c:txPr>
          <a:bodyPr/>
          <a:lstStyle/>
          <a:p>
            <a:pPr>
              <a:defRPr sz="1600"/>
            </a:pPr>
            <a:endParaRPr lang="en-US"/>
          </a:p>
        </c:txPr>
        <c:crossAx val="309997120"/>
        <c:crosses val="autoZero"/>
        <c:crossBetween val="between"/>
        <c:majorUnit val="0.1"/>
      </c:valAx>
      <c:catAx>
        <c:axId val="309997120"/>
        <c:scaling>
          <c:orientation val="minMax"/>
        </c:scaling>
        <c:delete val="0"/>
        <c:axPos val="l"/>
        <c:numFmt formatCode="General" sourceLinked="1"/>
        <c:majorTickMark val="out"/>
        <c:minorTickMark val="none"/>
        <c:tickLblPos val="low"/>
        <c:txPr>
          <a:bodyPr/>
          <a:lstStyle/>
          <a:p>
            <a:pPr>
              <a:defRPr sz="1200" b="0"/>
            </a:pPr>
            <a:endParaRPr lang="en-US"/>
          </a:p>
        </c:txPr>
        <c:crossAx val="309996728"/>
        <c:crosses val="autoZero"/>
        <c:auto val="1"/>
        <c:lblAlgn val="ctr"/>
        <c:lblOffset val="100"/>
        <c:noMultiLvlLbl val="0"/>
      </c:catAx>
      <c:spPr>
        <a:noFill/>
        <a:ln w="25400">
          <a:noFill/>
        </a:ln>
      </c:spPr>
    </c:plotArea>
    <c:legend>
      <c:legendPos val="t"/>
      <c:layout>
        <c:manualLayout>
          <c:xMode val="edge"/>
          <c:yMode val="edge"/>
          <c:x val="4.702432630360559E-2"/>
          <c:y val="1.8452941634737291E-3"/>
          <c:w val="0.91301644454797592"/>
          <c:h val="8.5136070236032202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B0A0F2-131F-4F7B-8A4F-0DE517DD990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5EB1C44-824F-4B76-9342-9220DB3FB16F}">
      <dgm:prSet/>
      <dgm:spPr/>
      <dgm:t>
        <a:bodyPr/>
        <a:lstStyle/>
        <a:p>
          <a:r>
            <a:rPr lang="en-US" dirty="0"/>
            <a:t>Land use is not a silver bullet for transportation or climate Change in Northern Virginia</a:t>
          </a:r>
        </a:p>
      </dgm:t>
    </dgm:pt>
    <dgm:pt modelId="{32FFBC84-FE66-44C9-9F8F-E2B5A9F57147}" type="parTrans" cxnId="{F267A42B-AD30-49ED-B8B3-F9D6F18EE9B6}">
      <dgm:prSet/>
      <dgm:spPr/>
      <dgm:t>
        <a:bodyPr/>
        <a:lstStyle/>
        <a:p>
          <a:endParaRPr lang="en-US"/>
        </a:p>
      </dgm:t>
    </dgm:pt>
    <dgm:pt modelId="{4BF4B1E4-C2C8-4027-879C-7E8BC5423D2F}" type="sibTrans" cxnId="{F267A42B-AD30-49ED-B8B3-F9D6F18EE9B6}">
      <dgm:prSet/>
      <dgm:spPr/>
      <dgm:t>
        <a:bodyPr/>
        <a:lstStyle/>
        <a:p>
          <a:endParaRPr lang="en-US"/>
        </a:p>
      </dgm:t>
    </dgm:pt>
    <dgm:pt modelId="{EB34CD8B-9F1B-4620-89DB-2A4FB105D183}">
      <dgm:prSet/>
      <dgm:spPr/>
      <dgm:t>
        <a:bodyPr/>
        <a:lstStyle/>
        <a:p>
          <a:r>
            <a:rPr lang="en-US" dirty="0"/>
            <a:t>80% of trips in the DC area will still be taken via automobile in 2045</a:t>
          </a:r>
        </a:p>
      </dgm:t>
    </dgm:pt>
    <dgm:pt modelId="{E8C37F20-C5AC-4853-94C1-8E556130FAAE}" type="parTrans" cxnId="{5B0EEA2C-A105-488E-ADDF-0B0299D7602D}">
      <dgm:prSet/>
      <dgm:spPr/>
      <dgm:t>
        <a:bodyPr/>
        <a:lstStyle/>
        <a:p>
          <a:endParaRPr lang="en-US"/>
        </a:p>
      </dgm:t>
    </dgm:pt>
    <dgm:pt modelId="{A21955E7-8891-4E9A-A973-A39842E0D69A}" type="sibTrans" cxnId="{5B0EEA2C-A105-488E-ADDF-0B0299D7602D}">
      <dgm:prSet/>
      <dgm:spPr/>
      <dgm:t>
        <a:bodyPr/>
        <a:lstStyle/>
        <a:p>
          <a:endParaRPr lang="en-US"/>
        </a:p>
      </dgm:t>
    </dgm:pt>
    <dgm:pt modelId="{7F56636F-6AEF-4C0A-9905-AE95B0454C0B}">
      <dgm:prSet/>
      <dgm:spPr/>
      <dgm:t>
        <a:bodyPr/>
        <a:lstStyle/>
        <a:p>
          <a:r>
            <a:rPr lang="en-US" dirty="0"/>
            <a:t>We need a comprehensive approach to transportation that includes roadway and transit improvements</a:t>
          </a:r>
        </a:p>
      </dgm:t>
    </dgm:pt>
    <dgm:pt modelId="{08DB4263-1FF7-4083-A96A-C9EFD33DB4B2}" type="parTrans" cxnId="{1C94F3BD-8076-4CB9-95F1-C01E2BD5DF0B}">
      <dgm:prSet/>
      <dgm:spPr/>
      <dgm:t>
        <a:bodyPr/>
        <a:lstStyle/>
        <a:p>
          <a:endParaRPr lang="en-US"/>
        </a:p>
      </dgm:t>
    </dgm:pt>
    <dgm:pt modelId="{FB413296-CB2C-4459-8C42-F2D29CFC5235}" type="sibTrans" cxnId="{1C94F3BD-8076-4CB9-95F1-C01E2BD5DF0B}">
      <dgm:prSet/>
      <dgm:spPr/>
      <dgm:t>
        <a:bodyPr/>
        <a:lstStyle/>
        <a:p>
          <a:endParaRPr lang="en-US"/>
        </a:p>
      </dgm:t>
    </dgm:pt>
    <dgm:pt modelId="{55A1B5B2-1137-4E93-80E3-5296718BEC85}">
      <dgm:prSet/>
      <dgm:spPr/>
      <dgm:t>
        <a:bodyPr/>
        <a:lstStyle/>
        <a:p>
          <a:r>
            <a:rPr lang="en-US" dirty="0"/>
            <a:t>Eliminating or diverting funding from roadways to other priorities is bad for transportation and extremely unpopular</a:t>
          </a:r>
        </a:p>
      </dgm:t>
    </dgm:pt>
    <dgm:pt modelId="{0D412DEA-8CF4-4E2C-8C31-361FE65153B1}" type="parTrans" cxnId="{3BF89114-73B6-4161-937F-9552FB74C957}">
      <dgm:prSet/>
      <dgm:spPr/>
      <dgm:t>
        <a:bodyPr/>
        <a:lstStyle/>
        <a:p>
          <a:endParaRPr lang="en-US"/>
        </a:p>
      </dgm:t>
    </dgm:pt>
    <dgm:pt modelId="{A99C0576-B6DE-4614-99B1-5F2D71B89C51}" type="sibTrans" cxnId="{3BF89114-73B6-4161-937F-9552FB74C957}">
      <dgm:prSet/>
      <dgm:spPr/>
      <dgm:t>
        <a:bodyPr/>
        <a:lstStyle/>
        <a:p>
          <a:endParaRPr lang="en-US"/>
        </a:p>
      </dgm:t>
    </dgm:pt>
    <dgm:pt modelId="{272E74C2-C842-4090-9868-4D6C1837BD15}" type="pres">
      <dgm:prSet presAssocID="{49B0A0F2-131F-4F7B-8A4F-0DE517DD990F}" presName="vert0" presStyleCnt="0">
        <dgm:presLayoutVars>
          <dgm:dir/>
          <dgm:animOne val="branch"/>
          <dgm:animLvl val="lvl"/>
        </dgm:presLayoutVars>
      </dgm:prSet>
      <dgm:spPr/>
    </dgm:pt>
    <dgm:pt modelId="{C0CFE10F-7717-40BA-80D3-BCC171D169DB}" type="pres">
      <dgm:prSet presAssocID="{D5EB1C44-824F-4B76-9342-9220DB3FB16F}" presName="thickLine" presStyleLbl="alignNode1" presStyleIdx="0" presStyleCnt="4"/>
      <dgm:spPr/>
    </dgm:pt>
    <dgm:pt modelId="{9BEE8586-A1F0-42C0-B90C-13888827AE51}" type="pres">
      <dgm:prSet presAssocID="{D5EB1C44-824F-4B76-9342-9220DB3FB16F}" presName="horz1" presStyleCnt="0"/>
      <dgm:spPr/>
    </dgm:pt>
    <dgm:pt modelId="{FB63703C-C5E3-4AEC-A731-0EE1F96E8A8F}" type="pres">
      <dgm:prSet presAssocID="{D5EB1C44-824F-4B76-9342-9220DB3FB16F}" presName="tx1" presStyleLbl="revTx" presStyleIdx="0" presStyleCnt="4"/>
      <dgm:spPr/>
    </dgm:pt>
    <dgm:pt modelId="{79EB15CD-D12B-42B7-BDE6-C7DD73962959}" type="pres">
      <dgm:prSet presAssocID="{D5EB1C44-824F-4B76-9342-9220DB3FB16F}" presName="vert1" presStyleCnt="0"/>
      <dgm:spPr/>
    </dgm:pt>
    <dgm:pt modelId="{39B44AF1-28A4-4D9E-AD3E-E0DBB90DA3D2}" type="pres">
      <dgm:prSet presAssocID="{EB34CD8B-9F1B-4620-89DB-2A4FB105D183}" presName="thickLine" presStyleLbl="alignNode1" presStyleIdx="1" presStyleCnt="4"/>
      <dgm:spPr/>
    </dgm:pt>
    <dgm:pt modelId="{FAB8AF8D-D1D5-4AFB-8729-26966C3541B7}" type="pres">
      <dgm:prSet presAssocID="{EB34CD8B-9F1B-4620-89DB-2A4FB105D183}" presName="horz1" presStyleCnt="0"/>
      <dgm:spPr/>
    </dgm:pt>
    <dgm:pt modelId="{17653FB0-1769-4D8B-83E6-7B7940902948}" type="pres">
      <dgm:prSet presAssocID="{EB34CD8B-9F1B-4620-89DB-2A4FB105D183}" presName="tx1" presStyleLbl="revTx" presStyleIdx="1" presStyleCnt="4"/>
      <dgm:spPr/>
    </dgm:pt>
    <dgm:pt modelId="{C613A862-4DD9-4C7B-9D7F-E69454D6A0C4}" type="pres">
      <dgm:prSet presAssocID="{EB34CD8B-9F1B-4620-89DB-2A4FB105D183}" presName="vert1" presStyleCnt="0"/>
      <dgm:spPr/>
    </dgm:pt>
    <dgm:pt modelId="{747B0E72-A365-4FAA-97C8-6D2C4BD954A0}" type="pres">
      <dgm:prSet presAssocID="{7F56636F-6AEF-4C0A-9905-AE95B0454C0B}" presName="thickLine" presStyleLbl="alignNode1" presStyleIdx="2" presStyleCnt="4"/>
      <dgm:spPr/>
    </dgm:pt>
    <dgm:pt modelId="{1E10BBA2-2550-4EA8-9A85-4F9BE7C44663}" type="pres">
      <dgm:prSet presAssocID="{7F56636F-6AEF-4C0A-9905-AE95B0454C0B}" presName="horz1" presStyleCnt="0"/>
      <dgm:spPr/>
    </dgm:pt>
    <dgm:pt modelId="{03F25DEE-9DE3-4F46-8F1A-607D462F3BFD}" type="pres">
      <dgm:prSet presAssocID="{7F56636F-6AEF-4C0A-9905-AE95B0454C0B}" presName="tx1" presStyleLbl="revTx" presStyleIdx="2" presStyleCnt="4"/>
      <dgm:spPr/>
    </dgm:pt>
    <dgm:pt modelId="{A27A205F-6AAB-444B-93B5-08EE4525A7ED}" type="pres">
      <dgm:prSet presAssocID="{7F56636F-6AEF-4C0A-9905-AE95B0454C0B}" presName="vert1" presStyleCnt="0"/>
      <dgm:spPr/>
    </dgm:pt>
    <dgm:pt modelId="{8D110A5E-F975-4BBD-97DF-1A3D70C880D0}" type="pres">
      <dgm:prSet presAssocID="{55A1B5B2-1137-4E93-80E3-5296718BEC85}" presName="thickLine" presStyleLbl="alignNode1" presStyleIdx="3" presStyleCnt="4"/>
      <dgm:spPr/>
    </dgm:pt>
    <dgm:pt modelId="{913A0B01-04C5-4FA3-88E5-D5DFB51698F1}" type="pres">
      <dgm:prSet presAssocID="{55A1B5B2-1137-4E93-80E3-5296718BEC85}" presName="horz1" presStyleCnt="0"/>
      <dgm:spPr/>
    </dgm:pt>
    <dgm:pt modelId="{19FA47D4-8004-43CD-98FC-69306FCDFBD9}" type="pres">
      <dgm:prSet presAssocID="{55A1B5B2-1137-4E93-80E3-5296718BEC85}" presName="tx1" presStyleLbl="revTx" presStyleIdx="3" presStyleCnt="4"/>
      <dgm:spPr/>
    </dgm:pt>
    <dgm:pt modelId="{557DD849-CF13-4478-B8F9-1C79AF9E8DBC}" type="pres">
      <dgm:prSet presAssocID="{55A1B5B2-1137-4E93-80E3-5296718BEC85}" presName="vert1" presStyleCnt="0"/>
      <dgm:spPr/>
    </dgm:pt>
  </dgm:ptLst>
  <dgm:cxnLst>
    <dgm:cxn modelId="{5E62D70F-8276-4AED-8D4D-26A54A747C07}" type="presOf" srcId="{EB34CD8B-9F1B-4620-89DB-2A4FB105D183}" destId="{17653FB0-1769-4D8B-83E6-7B7940902948}" srcOrd="0" destOrd="0" presId="urn:microsoft.com/office/officeart/2008/layout/LinedList"/>
    <dgm:cxn modelId="{3BF89114-73B6-4161-937F-9552FB74C957}" srcId="{49B0A0F2-131F-4F7B-8A4F-0DE517DD990F}" destId="{55A1B5B2-1137-4E93-80E3-5296718BEC85}" srcOrd="3" destOrd="0" parTransId="{0D412DEA-8CF4-4E2C-8C31-361FE65153B1}" sibTransId="{A99C0576-B6DE-4614-99B1-5F2D71B89C51}"/>
    <dgm:cxn modelId="{F267A42B-AD30-49ED-B8B3-F9D6F18EE9B6}" srcId="{49B0A0F2-131F-4F7B-8A4F-0DE517DD990F}" destId="{D5EB1C44-824F-4B76-9342-9220DB3FB16F}" srcOrd="0" destOrd="0" parTransId="{32FFBC84-FE66-44C9-9F8F-E2B5A9F57147}" sibTransId="{4BF4B1E4-C2C8-4027-879C-7E8BC5423D2F}"/>
    <dgm:cxn modelId="{5B0EEA2C-A105-488E-ADDF-0B0299D7602D}" srcId="{49B0A0F2-131F-4F7B-8A4F-0DE517DD990F}" destId="{EB34CD8B-9F1B-4620-89DB-2A4FB105D183}" srcOrd="1" destOrd="0" parTransId="{E8C37F20-C5AC-4853-94C1-8E556130FAAE}" sibTransId="{A21955E7-8891-4E9A-A973-A39842E0D69A}"/>
    <dgm:cxn modelId="{C4704847-5C07-49CB-895B-5F0B39C1E2DE}" type="presOf" srcId="{D5EB1C44-824F-4B76-9342-9220DB3FB16F}" destId="{FB63703C-C5E3-4AEC-A731-0EE1F96E8A8F}" srcOrd="0" destOrd="0" presId="urn:microsoft.com/office/officeart/2008/layout/LinedList"/>
    <dgm:cxn modelId="{52CD1A74-CCD3-4B9A-95AC-FDE1AFA71E2A}" type="presOf" srcId="{55A1B5B2-1137-4E93-80E3-5296718BEC85}" destId="{19FA47D4-8004-43CD-98FC-69306FCDFBD9}" srcOrd="0" destOrd="0" presId="urn:microsoft.com/office/officeart/2008/layout/LinedList"/>
    <dgm:cxn modelId="{1A9FBEB0-D21E-4CF6-B113-9D828684E9DF}" type="presOf" srcId="{49B0A0F2-131F-4F7B-8A4F-0DE517DD990F}" destId="{272E74C2-C842-4090-9868-4D6C1837BD15}" srcOrd="0" destOrd="0" presId="urn:microsoft.com/office/officeart/2008/layout/LinedList"/>
    <dgm:cxn modelId="{1C94F3BD-8076-4CB9-95F1-C01E2BD5DF0B}" srcId="{49B0A0F2-131F-4F7B-8A4F-0DE517DD990F}" destId="{7F56636F-6AEF-4C0A-9905-AE95B0454C0B}" srcOrd="2" destOrd="0" parTransId="{08DB4263-1FF7-4083-A96A-C9EFD33DB4B2}" sibTransId="{FB413296-CB2C-4459-8C42-F2D29CFC5235}"/>
    <dgm:cxn modelId="{CBC4ADC4-0E27-41C3-893B-4C5C68C4941A}" type="presOf" srcId="{7F56636F-6AEF-4C0A-9905-AE95B0454C0B}" destId="{03F25DEE-9DE3-4F46-8F1A-607D462F3BFD}" srcOrd="0" destOrd="0" presId="urn:microsoft.com/office/officeart/2008/layout/LinedList"/>
    <dgm:cxn modelId="{426C58FB-685A-4BB9-89B9-A4AC2DD48593}" type="presParOf" srcId="{272E74C2-C842-4090-9868-4D6C1837BD15}" destId="{C0CFE10F-7717-40BA-80D3-BCC171D169DB}" srcOrd="0" destOrd="0" presId="urn:microsoft.com/office/officeart/2008/layout/LinedList"/>
    <dgm:cxn modelId="{EECAE19F-1155-4CC7-8625-2CA72A77DAFF}" type="presParOf" srcId="{272E74C2-C842-4090-9868-4D6C1837BD15}" destId="{9BEE8586-A1F0-42C0-B90C-13888827AE51}" srcOrd="1" destOrd="0" presId="urn:microsoft.com/office/officeart/2008/layout/LinedList"/>
    <dgm:cxn modelId="{54E4133A-CB64-4A77-9947-4CC90B1AE69F}" type="presParOf" srcId="{9BEE8586-A1F0-42C0-B90C-13888827AE51}" destId="{FB63703C-C5E3-4AEC-A731-0EE1F96E8A8F}" srcOrd="0" destOrd="0" presId="urn:microsoft.com/office/officeart/2008/layout/LinedList"/>
    <dgm:cxn modelId="{D66BFD16-4974-42F0-AADF-17FA68917D4F}" type="presParOf" srcId="{9BEE8586-A1F0-42C0-B90C-13888827AE51}" destId="{79EB15CD-D12B-42B7-BDE6-C7DD73962959}" srcOrd="1" destOrd="0" presId="urn:microsoft.com/office/officeart/2008/layout/LinedList"/>
    <dgm:cxn modelId="{596DEC7B-970D-4FB4-B257-C27ECA095440}" type="presParOf" srcId="{272E74C2-C842-4090-9868-4D6C1837BD15}" destId="{39B44AF1-28A4-4D9E-AD3E-E0DBB90DA3D2}" srcOrd="2" destOrd="0" presId="urn:microsoft.com/office/officeart/2008/layout/LinedList"/>
    <dgm:cxn modelId="{DBCA9DDF-2CAE-4529-BF64-AE44C9E650E1}" type="presParOf" srcId="{272E74C2-C842-4090-9868-4D6C1837BD15}" destId="{FAB8AF8D-D1D5-4AFB-8729-26966C3541B7}" srcOrd="3" destOrd="0" presId="urn:microsoft.com/office/officeart/2008/layout/LinedList"/>
    <dgm:cxn modelId="{A8A09AB5-31AA-4B20-B1BD-7537C0DC4B7E}" type="presParOf" srcId="{FAB8AF8D-D1D5-4AFB-8729-26966C3541B7}" destId="{17653FB0-1769-4D8B-83E6-7B7940902948}" srcOrd="0" destOrd="0" presId="urn:microsoft.com/office/officeart/2008/layout/LinedList"/>
    <dgm:cxn modelId="{59739AE9-2888-43C5-B0B9-A64BE09A669F}" type="presParOf" srcId="{FAB8AF8D-D1D5-4AFB-8729-26966C3541B7}" destId="{C613A862-4DD9-4C7B-9D7F-E69454D6A0C4}" srcOrd="1" destOrd="0" presId="urn:microsoft.com/office/officeart/2008/layout/LinedList"/>
    <dgm:cxn modelId="{D5F2FB52-13C2-445C-8758-FF69B080E5B3}" type="presParOf" srcId="{272E74C2-C842-4090-9868-4D6C1837BD15}" destId="{747B0E72-A365-4FAA-97C8-6D2C4BD954A0}" srcOrd="4" destOrd="0" presId="urn:microsoft.com/office/officeart/2008/layout/LinedList"/>
    <dgm:cxn modelId="{FCC79BC5-7C81-422F-9FF6-56984D98C62A}" type="presParOf" srcId="{272E74C2-C842-4090-9868-4D6C1837BD15}" destId="{1E10BBA2-2550-4EA8-9A85-4F9BE7C44663}" srcOrd="5" destOrd="0" presId="urn:microsoft.com/office/officeart/2008/layout/LinedList"/>
    <dgm:cxn modelId="{6481C4CA-511C-421C-813A-7BBB7987516A}" type="presParOf" srcId="{1E10BBA2-2550-4EA8-9A85-4F9BE7C44663}" destId="{03F25DEE-9DE3-4F46-8F1A-607D462F3BFD}" srcOrd="0" destOrd="0" presId="urn:microsoft.com/office/officeart/2008/layout/LinedList"/>
    <dgm:cxn modelId="{8999EF9C-19B9-4665-AC58-7BAF85152500}" type="presParOf" srcId="{1E10BBA2-2550-4EA8-9A85-4F9BE7C44663}" destId="{A27A205F-6AAB-444B-93B5-08EE4525A7ED}" srcOrd="1" destOrd="0" presId="urn:microsoft.com/office/officeart/2008/layout/LinedList"/>
    <dgm:cxn modelId="{4EA5450B-D8F5-485D-A954-723A3EE9D2BA}" type="presParOf" srcId="{272E74C2-C842-4090-9868-4D6C1837BD15}" destId="{8D110A5E-F975-4BBD-97DF-1A3D70C880D0}" srcOrd="6" destOrd="0" presId="urn:microsoft.com/office/officeart/2008/layout/LinedList"/>
    <dgm:cxn modelId="{ACA69DE5-29BC-4D8C-BE98-B760E764D313}" type="presParOf" srcId="{272E74C2-C842-4090-9868-4D6C1837BD15}" destId="{913A0B01-04C5-4FA3-88E5-D5DFB51698F1}" srcOrd="7" destOrd="0" presId="urn:microsoft.com/office/officeart/2008/layout/LinedList"/>
    <dgm:cxn modelId="{7668B9D5-8030-4543-88C7-D2E9123543E4}" type="presParOf" srcId="{913A0B01-04C5-4FA3-88E5-D5DFB51698F1}" destId="{19FA47D4-8004-43CD-98FC-69306FCDFBD9}" srcOrd="0" destOrd="0" presId="urn:microsoft.com/office/officeart/2008/layout/LinedList"/>
    <dgm:cxn modelId="{BCBABE2F-D936-4F42-B7D1-F5D867674F54}" type="presParOf" srcId="{913A0B01-04C5-4FA3-88E5-D5DFB51698F1}" destId="{557DD849-CF13-4478-B8F9-1C79AF9E8DB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FE10F-7717-40BA-80D3-BCC171D169DB}">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3703C-C5E3-4AEC-A731-0EE1F96E8A8F}">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Land use is not a silver bullet for transportation or climate Change in Northern Virginia</a:t>
          </a:r>
        </a:p>
      </dsp:txBody>
      <dsp:txXfrm>
        <a:off x="0" y="0"/>
        <a:ext cx="6492875" cy="1276350"/>
      </dsp:txXfrm>
    </dsp:sp>
    <dsp:sp modelId="{39B44AF1-28A4-4D9E-AD3E-E0DBB90DA3D2}">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653FB0-1769-4D8B-83E6-7B7940902948}">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80% of trips in the DC area will still be taken via automobile in 2045</a:t>
          </a:r>
        </a:p>
      </dsp:txBody>
      <dsp:txXfrm>
        <a:off x="0" y="1276350"/>
        <a:ext cx="6492875" cy="1276350"/>
      </dsp:txXfrm>
    </dsp:sp>
    <dsp:sp modelId="{747B0E72-A365-4FAA-97C8-6D2C4BD954A0}">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25DEE-9DE3-4F46-8F1A-607D462F3BFD}">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We need a comprehensive approach to transportation that includes roadway and transit improvements</a:t>
          </a:r>
        </a:p>
      </dsp:txBody>
      <dsp:txXfrm>
        <a:off x="0" y="2552700"/>
        <a:ext cx="6492875" cy="1276350"/>
      </dsp:txXfrm>
    </dsp:sp>
    <dsp:sp modelId="{8D110A5E-F975-4BBD-97DF-1A3D70C880D0}">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A47D4-8004-43CD-98FC-69306FCDFBD9}">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Eliminating or diverting funding from roadways to other priorities is bad for transportation and extremely unpopular</a:t>
          </a:r>
        </a:p>
      </dsp:txBody>
      <dsp:txXfrm>
        <a:off x="0" y="3829050"/>
        <a:ext cx="6492875" cy="12763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0.76385</cdr:x>
      <cdr:y>0.04786</cdr:y>
    </cdr:from>
    <cdr:to>
      <cdr:x>0.84042</cdr:x>
      <cdr:y>0.91885</cdr:y>
    </cdr:to>
    <cdr:sp macro="" textlink="">
      <cdr:nvSpPr>
        <cdr:cNvPr id="3" name="Left Brace 2"/>
        <cdr:cNvSpPr/>
      </cdr:nvSpPr>
      <cdr:spPr>
        <a:xfrm xmlns:a="http://schemas.openxmlformats.org/drawingml/2006/main" rot="10199049">
          <a:off x="6548356" y="196843"/>
          <a:ext cx="656418" cy="3582503"/>
        </a:xfrm>
        <a:prstGeom xmlns:a="http://schemas.openxmlformats.org/drawingml/2006/main" prst="leftBrace">
          <a:avLst/>
        </a:prstGeom>
        <a:ln xmlns:a="http://schemas.openxmlformats.org/drawingml/2006/main" w="63500">
          <a:solidFill>
            <a:srgbClr val="008000"/>
          </a:solidFill>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0.81134</cdr:x>
      <cdr:y>0.26209</cdr:y>
    </cdr:from>
    <cdr:to>
      <cdr:x>0.98519</cdr:x>
      <cdr:y>0.50902</cdr:y>
    </cdr:to>
    <cdr:sp macro="" textlink="">
      <cdr:nvSpPr>
        <cdr:cNvPr id="5" name="TextBox 7">
          <a:extLst xmlns:a="http://schemas.openxmlformats.org/drawingml/2006/main">
            <a:ext uri="{FF2B5EF4-FFF2-40B4-BE49-F238E27FC236}">
              <a16:creationId xmlns:a16="http://schemas.microsoft.com/office/drawing/2014/main" id="{27B85C65-02E8-495A-BD93-395C5EB54450}"/>
            </a:ext>
          </a:extLst>
        </cdr:cNvPr>
        <cdr:cNvSpPr txBox="1"/>
      </cdr:nvSpPr>
      <cdr:spPr>
        <a:xfrm xmlns:a="http://schemas.openxmlformats.org/drawingml/2006/main">
          <a:off x="6955441" y="1078021"/>
          <a:ext cx="1490340" cy="1015663"/>
        </a:xfrm>
        <a:prstGeom xmlns:a="http://schemas.openxmlformats.org/drawingml/2006/main" prst="rect">
          <a:avLst/>
        </a:prstGeom>
        <a:solidFill xmlns:a="http://schemas.openxmlformats.org/drawingml/2006/main">
          <a:srgbClr val="C9FF5D">
            <a:alpha val="49804"/>
          </a:srgbClr>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latin typeface="+mn-lt"/>
            </a:rPr>
            <a:t>38% </a:t>
          </a:r>
        </a:p>
        <a:p xmlns:a="http://schemas.openxmlformats.org/drawingml/2006/main">
          <a:pPr algn="ctr"/>
          <a:r>
            <a:rPr lang="en-US" sz="2000" b="1" dirty="0">
              <a:latin typeface="+mn-lt"/>
            </a:rPr>
            <a:t>Could leave the area</a:t>
          </a:r>
        </a:p>
      </cdr:txBody>
    </cdr:sp>
  </cdr:relSizeAnchor>
</c:userShapes>
</file>

<file path=ppt/drawings/drawing2.xml><?xml version="1.0" encoding="utf-8"?>
<c:userShapes xmlns:c="http://schemas.openxmlformats.org/drawingml/2006/chart">
  <cdr:relSizeAnchor xmlns:cdr="http://schemas.openxmlformats.org/drawingml/2006/chartDrawing">
    <cdr:from>
      <cdr:x>0.22066</cdr:x>
      <cdr:y>0.41256</cdr:y>
    </cdr:from>
    <cdr:to>
      <cdr:x>0.28224</cdr:x>
      <cdr:y>0.73323</cdr:y>
    </cdr:to>
    <cdr:sp macro="" textlink="">
      <cdr:nvSpPr>
        <cdr:cNvPr id="2" name="Left Brace 1"/>
        <cdr:cNvSpPr/>
      </cdr:nvSpPr>
      <cdr:spPr>
        <a:xfrm xmlns:a="http://schemas.openxmlformats.org/drawingml/2006/main" rot="20566736">
          <a:off x="1891657" y="1696899"/>
          <a:ext cx="527912" cy="1318990"/>
        </a:xfrm>
        <a:prstGeom xmlns:a="http://schemas.openxmlformats.org/drawingml/2006/main" prst="leftBrace">
          <a:avLst/>
        </a:prstGeom>
        <a:ln xmlns:a="http://schemas.openxmlformats.org/drawingml/2006/main" w="57150">
          <a:solidFill>
            <a:srgbClr val="B87108"/>
          </a:solidFill>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0.74347</cdr:x>
      <cdr:y>0.05487</cdr:y>
    </cdr:from>
    <cdr:to>
      <cdr:x>0.82004</cdr:x>
      <cdr:y>0.66136</cdr:y>
    </cdr:to>
    <cdr:sp macro="" textlink="">
      <cdr:nvSpPr>
        <cdr:cNvPr id="3" name="Left Brace 2"/>
        <cdr:cNvSpPr/>
      </cdr:nvSpPr>
      <cdr:spPr>
        <a:xfrm xmlns:a="http://schemas.openxmlformats.org/drawingml/2006/main" rot="9675654">
          <a:off x="6373603" y="225678"/>
          <a:ext cx="656418" cy="2494579"/>
        </a:xfrm>
        <a:prstGeom xmlns:a="http://schemas.openxmlformats.org/drawingml/2006/main" prst="leftBrace">
          <a:avLst/>
        </a:prstGeom>
        <a:ln xmlns:a="http://schemas.openxmlformats.org/drawingml/2006/main" w="63500">
          <a:solidFill>
            <a:srgbClr val="008000"/>
          </a:solidFill>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0.09389</cdr:x>
      <cdr:y>0.60794</cdr:y>
    </cdr:from>
    <cdr:to>
      <cdr:x>0.23688</cdr:x>
      <cdr:y>0.78004</cdr:y>
    </cdr:to>
    <cdr:sp macro="" textlink="">
      <cdr:nvSpPr>
        <cdr:cNvPr id="4" name="TextBox 1">
          <a:extLst xmlns:a="http://schemas.openxmlformats.org/drawingml/2006/main">
            <a:ext uri="{FF2B5EF4-FFF2-40B4-BE49-F238E27FC236}">
              <a16:creationId xmlns:a16="http://schemas.microsoft.com/office/drawing/2014/main" id="{6B00F9B9-3E89-4C9F-BBCB-33D215382F33}"/>
            </a:ext>
          </a:extLst>
        </cdr:cNvPr>
        <cdr:cNvSpPr txBox="1"/>
      </cdr:nvSpPr>
      <cdr:spPr>
        <a:xfrm xmlns:a="http://schemas.openxmlformats.org/drawingml/2006/main">
          <a:off x="804902" y="2500561"/>
          <a:ext cx="1225822" cy="707871"/>
        </a:xfrm>
        <a:prstGeom xmlns:a="http://schemas.openxmlformats.org/drawingml/2006/main" prst="rect">
          <a:avLst/>
        </a:prstGeom>
        <a:solidFill xmlns:a="http://schemas.openxmlformats.org/drawingml/2006/main">
          <a:srgbClr val="FFC000">
            <a:alpha val="50196"/>
          </a:srgbClr>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latin typeface="+mn-lt"/>
            </a:rPr>
            <a:t>10% Disagree</a:t>
          </a:r>
        </a:p>
      </cdr:txBody>
    </cdr:sp>
  </cdr:relSizeAnchor>
  <cdr:relSizeAnchor xmlns:cdr="http://schemas.openxmlformats.org/drawingml/2006/chartDrawing">
    <cdr:from>
      <cdr:x>0.81134</cdr:x>
      <cdr:y>0.19773</cdr:y>
    </cdr:from>
    <cdr:to>
      <cdr:x>0.95479</cdr:x>
      <cdr:y>0.36983</cdr:y>
    </cdr:to>
    <cdr:sp macro="" textlink="">
      <cdr:nvSpPr>
        <cdr:cNvPr id="5" name="TextBox 7">
          <a:extLst xmlns:a="http://schemas.openxmlformats.org/drawingml/2006/main">
            <a:ext uri="{FF2B5EF4-FFF2-40B4-BE49-F238E27FC236}">
              <a16:creationId xmlns:a16="http://schemas.microsoft.com/office/drawing/2014/main" id="{27B85C65-02E8-495A-BD93-395C5EB54450}"/>
            </a:ext>
          </a:extLst>
        </cdr:cNvPr>
        <cdr:cNvSpPr txBox="1"/>
      </cdr:nvSpPr>
      <cdr:spPr>
        <a:xfrm xmlns:a="http://schemas.openxmlformats.org/drawingml/2006/main">
          <a:off x="6955429" y="813293"/>
          <a:ext cx="1229794" cy="707871"/>
        </a:xfrm>
        <a:prstGeom xmlns:a="http://schemas.openxmlformats.org/drawingml/2006/main" prst="rect">
          <a:avLst/>
        </a:prstGeom>
        <a:solidFill xmlns:a="http://schemas.openxmlformats.org/drawingml/2006/main">
          <a:srgbClr val="C9FF5D">
            <a:alpha val="49804"/>
          </a:srgbClr>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latin typeface="+mn-lt"/>
            </a:rPr>
            <a:t>76% </a:t>
          </a:r>
        </a:p>
        <a:p xmlns:a="http://schemas.openxmlformats.org/drawingml/2006/main">
          <a:pPr algn="ctr"/>
          <a:r>
            <a:rPr lang="en-US" sz="2000" b="1" dirty="0">
              <a:latin typeface="+mn-lt"/>
            </a:rPr>
            <a:t>Agree</a:t>
          </a:r>
        </a:p>
      </cdr:txBody>
    </cdr:sp>
  </cdr:relSizeAnchor>
</c:userShapes>
</file>

<file path=ppt/drawings/drawing3.xml><?xml version="1.0" encoding="utf-8"?>
<c:userShapes xmlns:c="http://schemas.openxmlformats.org/drawingml/2006/chart">
  <cdr:relSizeAnchor xmlns:cdr="http://schemas.openxmlformats.org/drawingml/2006/chartDrawing">
    <cdr:from>
      <cdr:x>0.21772</cdr:x>
      <cdr:y>0.50099</cdr:y>
    </cdr:from>
    <cdr:to>
      <cdr:x>0.2793</cdr:x>
      <cdr:y>0.94683</cdr:y>
    </cdr:to>
    <cdr:sp macro="" textlink="">
      <cdr:nvSpPr>
        <cdr:cNvPr id="2" name="Left Brace 1"/>
        <cdr:cNvSpPr/>
      </cdr:nvSpPr>
      <cdr:spPr>
        <a:xfrm xmlns:a="http://schemas.openxmlformats.org/drawingml/2006/main" rot="20339126">
          <a:off x="1866485" y="2060630"/>
          <a:ext cx="527912" cy="1833800"/>
        </a:xfrm>
        <a:prstGeom xmlns:a="http://schemas.openxmlformats.org/drawingml/2006/main" prst="leftBrace">
          <a:avLst/>
        </a:prstGeom>
        <a:ln xmlns:a="http://schemas.openxmlformats.org/drawingml/2006/main" w="57150">
          <a:solidFill>
            <a:srgbClr val="008000"/>
          </a:solidFill>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0.74247</cdr:x>
      <cdr:y>0</cdr:y>
    </cdr:from>
    <cdr:to>
      <cdr:x>0.81904</cdr:x>
      <cdr:y>1</cdr:y>
    </cdr:to>
    <cdr:sp macro="" textlink="">
      <cdr:nvSpPr>
        <cdr:cNvPr id="3" name="Left Brace 2"/>
        <cdr:cNvSpPr/>
      </cdr:nvSpPr>
      <cdr:spPr>
        <a:xfrm xmlns:a="http://schemas.openxmlformats.org/drawingml/2006/main" rot="9675654">
          <a:off x="6365067" y="-1177372"/>
          <a:ext cx="656418" cy="4113138"/>
        </a:xfrm>
        <a:prstGeom xmlns:a="http://schemas.openxmlformats.org/drawingml/2006/main" prst="leftBrace">
          <a:avLst/>
        </a:prstGeom>
        <a:ln xmlns:a="http://schemas.openxmlformats.org/drawingml/2006/main" w="63500">
          <a:solidFill>
            <a:srgbClr val="C00000"/>
          </a:solidFill>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0.07159</cdr:x>
      <cdr:y>0.70549</cdr:y>
    </cdr:from>
    <cdr:to>
      <cdr:x>0.21458</cdr:x>
      <cdr:y>0.87759</cdr:y>
    </cdr:to>
    <cdr:sp macro="" textlink="">
      <cdr:nvSpPr>
        <cdr:cNvPr id="4" name="TextBox 1">
          <a:extLst xmlns:a="http://schemas.openxmlformats.org/drawingml/2006/main">
            <a:ext uri="{FF2B5EF4-FFF2-40B4-BE49-F238E27FC236}">
              <a16:creationId xmlns:a16="http://schemas.microsoft.com/office/drawing/2014/main" id="{6B00F9B9-3E89-4C9F-BBCB-33D215382F33}"/>
            </a:ext>
          </a:extLst>
        </cdr:cNvPr>
        <cdr:cNvSpPr txBox="1"/>
      </cdr:nvSpPr>
      <cdr:spPr>
        <a:xfrm xmlns:a="http://schemas.openxmlformats.org/drawingml/2006/main">
          <a:off x="613694" y="2901778"/>
          <a:ext cx="1225822" cy="707886"/>
        </a:xfrm>
        <a:prstGeom xmlns:a="http://schemas.openxmlformats.org/drawingml/2006/main" prst="rect">
          <a:avLst/>
        </a:prstGeom>
        <a:solidFill xmlns:a="http://schemas.openxmlformats.org/drawingml/2006/main">
          <a:srgbClr val="CCFF99">
            <a:alpha val="50196"/>
          </a:srgbClr>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latin typeface="+mn-lt"/>
            </a:rPr>
            <a:t>15% Agree</a:t>
          </a:r>
        </a:p>
      </cdr:txBody>
    </cdr:sp>
  </cdr:relSizeAnchor>
  <cdr:relSizeAnchor xmlns:cdr="http://schemas.openxmlformats.org/drawingml/2006/chartDrawing">
    <cdr:from>
      <cdr:x>0.80816</cdr:x>
      <cdr:y>0.30391</cdr:y>
    </cdr:from>
    <cdr:to>
      <cdr:x>0.95161</cdr:x>
      <cdr:y>0.47601</cdr:y>
    </cdr:to>
    <cdr:sp macro="" textlink="">
      <cdr:nvSpPr>
        <cdr:cNvPr id="5" name="TextBox 7">
          <a:extLst xmlns:a="http://schemas.openxmlformats.org/drawingml/2006/main">
            <a:ext uri="{FF2B5EF4-FFF2-40B4-BE49-F238E27FC236}">
              <a16:creationId xmlns:a16="http://schemas.microsoft.com/office/drawing/2014/main" id="{27B85C65-02E8-495A-BD93-395C5EB54450}"/>
            </a:ext>
          </a:extLst>
        </cdr:cNvPr>
        <cdr:cNvSpPr txBox="1"/>
      </cdr:nvSpPr>
      <cdr:spPr>
        <a:xfrm xmlns:a="http://schemas.openxmlformats.org/drawingml/2006/main">
          <a:off x="6928146" y="1250020"/>
          <a:ext cx="1229766" cy="707871"/>
        </a:xfrm>
        <a:prstGeom xmlns:a="http://schemas.openxmlformats.org/drawingml/2006/main" prst="rect">
          <a:avLst/>
        </a:prstGeom>
        <a:solidFill xmlns:a="http://schemas.openxmlformats.org/drawingml/2006/main">
          <a:schemeClr val="accent2">
            <a:lumMod val="60000"/>
            <a:lumOff val="40000"/>
            <a:alpha val="49804"/>
          </a:schemeClr>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latin typeface="+mn-lt"/>
            </a:rPr>
            <a:t>73% </a:t>
          </a:r>
        </a:p>
        <a:p xmlns:a="http://schemas.openxmlformats.org/drawingml/2006/main">
          <a:pPr algn="ctr"/>
          <a:r>
            <a:rPr lang="en-US" sz="2000" b="1" dirty="0">
              <a:latin typeface="+mn-lt"/>
            </a:rPr>
            <a:t>Disagree</a:t>
          </a:r>
        </a:p>
      </cdr:txBody>
    </cdr:sp>
  </cdr:relSizeAnchor>
</c:userShapes>
</file>

<file path=ppt/drawings/drawing4.xml><?xml version="1.0" encoding="utf-8"?>
<c:userShapes xmlns:c="http://schemas.openxmlformats.org/drawingml/2006/chart">
  <cdr:relSizeAnchor xmlns:cdr="http://schemas.openxmlformats.org/drawingml/2006/chartDrawing">
    <cdr:from>
      <cdr:x>0.0239</cdr:x>
      <cdr:y>0.61846</cdr:y>
    </cdr:from>
    <cdr:to>
      <cdr:x>0.48464</cdr:x>
      <cdr:y>0.77823</cdr:y>
    </cdr:to>
    <cdr:sp macro="" textlink="">
      <cdr:nvSpPr>
        <cdr:cNvPr id="2" name="Oval 1">
          <a:extLst xmlns:a="http://schemas.openxmlformats.org/drawingml/2006/main">
            <a:ext uri="{FF2B5EF4-FFF2-40B4-BE49-F238E27FC236}">
              <a16:creationId xmlns:a16="http://schemas.microsoft.com/office/drawing/2014/main" id="{C21FF3B4-F5C6-69E9-F096-FF2CD830D82A}"/>
            </a:ext>
          </a:extLst>
        </cdr:cNvPr>
        <cdr:cNvSpPr/>
      </cdr:nvSpPr>
      <cdr:spPr>
        <a:xfrm xmlns:a="http://schemas.openxmlformats.org/drawingml/2006/main">
          <a:off x="204044" y="1852126"/>
          <a:ext cx="3934047" cy="478465"/>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EA9DC-36EB-4FBD-A0B4-3CC332DA71EB}"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5D576-9455-4D84-AE61-462359BD4000}" type="slidenum">
              <a:rPr lang="en-US" smtClean="0"/>
              <a:t>‹#›</a:t>
            </a:fld>
            <a:endParaRPr lang="en-US"/>
          </a:p>
        </p:txBody>
      </p:sp>
    </p:spTree>
    <p:extLst>
      <p:ext uri="{BB962C8B-B14F-4D97-AF65-F5344CB8AC3E}">
        <p14:creationId xmlns:p14="http://schemas.microsoft.com/office/powerpoint/2010/main" val="160630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85F90-07BC-4F13-8A77-0545FA2D06A3}"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415730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85F90-07BC-4F13-8A77-0545FA2D06A3}"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Tree>
    <p:extLst>
      <p:ext uri="{BB962C8B-B14F-4D97-AF65-F5344CB8AC3E}">
        <p14:creationId xmlns:p14="http://schemas.microsoft.com/office/powerpoint/2010/main" val="248327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85F90-07BC-4F13-8A77-0545FA2D06A3}"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Tree>
    <p:extLst>
      <p:ext uri="{BB962C8B-B14F-4D97-AF65-F5344CB8AC3E}">
        <p14:creationId xmlns:p14="http://schemas.microsoft.com/office/powerpoint/2010/main" val="189025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E803-EDBD-4825-AF44-FEA8FEB3EF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23D63A-F561-43A2-AD94-1657D99FC3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365DC-C452-48E4-95FE-CEA593BAC1A0}"/>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5" name="Footer Placeholder 4">
            <a:extLst>
              <a:ext uri="{FF2B5EF4-FFF2-40B4-BE49-F238E27FC236}">
                <a16:creationId xmlns:a16="http://schemas.microsoft.com/office/drawing/2014/main" id="{A7066531-4C79-41EC-AF21-54606F93C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FF47D-B47E-4B7C-8D70-069FD7256A07}"/>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1963337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631C-0FFC-42DC-A3B6-9858D9543C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04A270-B1D4-4745-A13F-0988B09339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E4FAD-F18F-4AAE-8E3C-8F5D0C91E2D4}"/>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5" name="Footer Placeholder 4">
            <a:extLst>
              <a:ext uri="{FF2B5EF4-FFF2-40B4-BE49-F238E27FC236}">
                <a16:creationId xmlns:a16="http://schemas.microsoft.com/office/drawing/2014/main" id="{D38C5DE4-FA8D-4FD4-9B5F-39351BF4C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A6C79-D90C-4BF8-9E44-BD2E320CFEB3}"/>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62659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A05BE-FE8D-487F-892B-5E64EF425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159B2-78A7-48D9-BF44-38BB10BE23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519D8-B5E8-4C3D-B2E5-AFF62B53DF48}"/>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5" name="Footer Placeholder 4">
            <a:extLst>
              <a:ext uri="{FF2B5EF4-FFF2-40B4-BE49-F238E27FC236}">
                <a16:creationId xmlns:a16="http://schemas.microsoft.com/office/drawing/2014/main" id="{403F421F-310B-443E-8FF0-CFAC9511F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80FAC-D145-49D6-9BCD-751ADE0415E6}"/>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423663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76D8-A5D8-4713-899D-3275ADEC5897}"/>
              </a:ext>
            </a:extLst>
          </p:cNvPr>
          <p:cNvSpPr>
            <a:spLocks noGrp="1"/>
          </p:cNvSpPr>
          <p:nvPr>
            <p:ph type="ctrTitle" hasCustomPrompt="1"/>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6CD3F0F5-48CA-43FF-B7C7-F4F22ACD1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56E216-0E62-406C-90E4-A86F46DBDF04}"/>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5" name="Footer Placeholder 4">
            <a:extLst>
              <a:ext uri="{FF2B5EF4-FFF2-40B4-BE49-F238E27FC236}">
                <a16:creationId xmlns:a16="http://schemas.microsoft.com/office/drawing/2014/main" id="{6CE8F563-563F-4D73-A0D0-8D6F3F17DAA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079244-4C37-4A27-95AA-44898B6A8CC0}"/>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128169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4BC4A-3D52-4845-9A98-DF4E195AAE82}"/>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293AA00-DD1D-4C2F-9593-188577CC6F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FA999-DE82-437D-9883-88773D0A7CDE}"/>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5" name="Footer Placeholder 4">
            <a:extLst>
              <a:ext uri="{FF2B5EF4-FFF2-40B4-BE49-F238E27FC236}">
                <a16:creationId xmlns:a16="http://schemas.microsoft.com/office/drawing/2014/main" id="{38527ED9-6FA5-40F8-BB6C-CD815C23696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02B4810-785C-4464-A6AC-F286D696CCB8}"/>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460567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D164-46E8-469A-A3BC-CDA9A20D5970}"/>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952FC4E-9764-47D3-AD8E-40965CB9C938}"/>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4" name="Footer Placeholder 3">
            <a:extLst>
              <a:ext uri="{FF2B5EF4-FFF2-40B4-BE49-F238E27FC236}">
                <a16:creationId xmlns:a16="http://schemas.microsoft.com/office/drawing/2014/main" id="{EDF6DC79-7E73-4832-A1BB-08C749681C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92857390-5BC5-40D9-8CA2-B8EB0C92FDF8}"/>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306429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0782C-E5C3-4074-94F9-7C3466AB9517}"/>
              </a:ext>
            </a:extLst>
          </p:cNvPr>
          <p:cNvSpPr>
            <a:spLocks noGrp="1"/>
          </p:cNvSpPr>
          <p:nvPr>
            <p:ph type="title" hasCustomPrompt="1"/>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C979AFB1-FE23-4453-89BF-F5AAB569AD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F6A7B2-AF6B-44DD-8717-DB10F6283EFE}"/>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5" name="Footer Placeholder 4">
            <a:extLst>
              <a:ext uri="{FF2B5EF4-FFF2-40B4-BE49-F238E27FC236}">
                <a16:creationId xmlns:a16="http://schemas.microsoft.com/office/drawing/2014/main" id="{4180DC9F-A04C-4D35-9380-4BC209F18A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BA6B611-DD98-4039-8D6B-FCA409EFC12A}"/>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325109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FC64-4DF8-42F9-8569-6AEE61A3DF69}"/>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40E1D5-C61B-4709-9899-E43D2CD608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044D8-42B4-4B81-BEEE-7FFFF9CFA4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5C0263-60F5-4B79-8752-C2FE365DD22B}"/>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6" name="Footer Placeholder 5">
            <a:extLst>
              <a:ext uri="{FF2B5EF4-FFF2-40B4-BE49-F238E27FC236}">
                <a16:creationId xmlns:a16="http://schemas.microsoft.com/office/drawing/2014/main" id="{C9362744-3672-44F2-B8FB-BF6DC7F625E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D886FA2-A948-4F7B-8EC7-647B139DE27C}"/>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185164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D92B2-0B79-41A6-B823-37D1BA072AF6}"/>
              </a:ext>
            </a:extLst>
          </p:cNvPr>
          <p:cNvSpPr>
            <a:spLocks noGrp="1"/>
          </p:cNvSpPr>
          <p:nvPr>
            <p:ph type="title" hasCustomPrompt="1"/>
          </p:nvPr>
        </p:nvSpPr>
        <p:spPr>
          <a:xfrm>
            <a:off x="1038186"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A40F78F-BE3B-4F08-9D83-54A5C4FBC58C}"/>
              </a:ext>
            </a:extLst>
          </p:cNvPr>
          <p:cNvSpPr>
            <a:spLocks noGrp="1"/>
          </p:cNvSpPr>
          <p:nvPr>
            <p:ph type="body" idx="1"/>
          </p:nvPr>
        </p:nvSpPr>
        <p:spPr>
          <a:xfrm>
            <a:off x="103818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82444-441A-46D1-8AF1-AC42A5A21923}"/>
              </a:ext>
            </a:extLst>
          </p:cNvPr>
          <p:cNvSpPr>
            <a:spLocks noGrp="1"/>
          </p:cNvSpPr>
          <p:nvPr>
            <p:ph sz="half" idx="2"/>
          </p:nvPr>
        </p:nvSpPr>
        <p:spPr>
          <a:xfrm>
            <a:off x="103818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5858F7-E9FC-4F7A-B1A3-B0DE0268F49D}"/>
              </a:ext>
            </a:extLst>
          </p:cNvPr>
          <p:cNvSpPr>
            <a:spLocks noGrp="1"/>
          </p:cNvSpPr>
          <p:nvPr>
            <p:ph type="body" sz="quarter" idx="3"/>
          </p:nvPr>
        </p:nvSpPr>
        <p:spPr>
          <a:xfrm>
            <a:off x="63706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8F0B0-B9AF-43BE-B829-27571BB2D542}"/>
              </a:ext>
            </a:extLst>
          </p:cNvPr>
          <p:cNvSpPr>
            <a:spLocks noGrp="1"/>
          </p:cNvSpPr>
          <p:nvPr>
            <p:ph sz="quarter" idx="4"/>
          </p:nvPr>
        </p:nvSpPr>
        <p:spPr>
          <a:xfrm>
            <a:off x="6370598"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F2D61-AF49-46CC-AB69-91B53114C1FD}"/>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8" name="Footer Placeholder 7">
            <a:extLst>
              <a:ext uri="{FF2B5EF4-FFF2-40B4-BE49-F238E27FC236}">
                <a16:creationId xmlns:a16="http://schemas.microsoft.com/office/drawing/2014/main" id="{F2B2C1DA-2919-48DD-BD29-92F267D667B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864FCCBC-F6C6-4158-99A8-31C4F6AF2E77}"/>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2863517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C8C8-9A68-43BF-91A4-4E826FC7964B}"/>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185C8E-B652-42C9-B2D3-48C400020A37}"/>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4" name="Footer Placeholder 3">
            <a:extLst>
              <a:ext uri="{FF2B5EF4-FFF2-40B4-BE49-F238E27FC236}">
                <a16:creationId xmlns:a16="http://schemas.microsoft.com/office/drawing/2014/main" id="{37CAB0E0-20DF-4C66-B139-A393342811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E2112A7E-6F4D-4326-9180-C6464756147F}"/>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63313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75374-B47D-4C45-9A41-BC2DF557186A}"/>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3" name="Footer Placeholder 2">
            <a:extLst>
              <a:ext uri="{FF2B5EF4-FFF2-40B4-BE49-F238E27FC236}">
                <a16:creationId xmlns:a16="http://schemas.microsoft.com/office/drawing/2014/main" id="{993886DA-34D0-418C-9737-66EAEB39D1E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35BE4A-DC79-44E6-A5A1-A7AEB24F8498}"/>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327435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36B7-0BF1-45CD-B338-98F7105C7A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FE01E-4B26-4B6E-AA41-DA1301CAB7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609A9-CA02-44D6-A76D-7DE9A1593F79}"/>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5" name="Footer Placeholder 4">
            <a:extLst>
              <a:ext uri="{FF2B5EF4-FFF2-40B4-BE49-F238E27FC236}">
                <a16:creationId xmlns:a16="http://schemas.microsoft.com/office/drawing/2014/main" id="{DEF72F51-C799-4551-9D98-8E96BAE05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CFFCF-02D4-4F39-8AD7-16AC67D6E40A}"/>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1320927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AB8F-6F75-4D06-AE5B-96FC95492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D5A5E8-DC27-4440-8E0B-A3E81E135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475DB-42F4-4667-AF51-BEBD0FA3F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34A08-AC1A-47A5-81F8-972937CB313C}"/>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6" name="Footer Placeholder 5">
            <a:extLst>
              <a:ext uri="{FF2B5EF4-FFF2-40B4-BE49-F238E27FC236}">
                <a16:creationId xmlns:a16="http://schemas.microsoft.com/office/drawing/2014/main" id="{FD9451AE-F076-4713-9150-14159777772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30D1F70-6CB0-4181-AC85-A5BEAED019D5}"/>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353880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9AC18-F3DA-4209-998E-A69B32404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8C363-1A41-4136-B18F-400EB4331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D0AC9A-6F46-4DD7-99F6-B44C99FD5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F6B3BF-993F-4A15-B75B-5CA35766F749}"/>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6" name="Footer Placeholder 5">
            <a:extLst>
              <a:ext uri="{FF2B5EF4-FFF2-40B4-BE49-F238E27FC236}">
                <a16:creationId xmlns:a16="http://schemas.microsoft.com/office/drawing/2014/main" id="{9A1BB946-3258-4E80-B7C4-2C4187F25B2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7FBE45-B0EA-4204-9CAE-171D720371F6}"/>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4221638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DE82-A2C9-4AAD-AF45-458DFBD733A3}"/>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CB84BE96-5C19-4F32-87C0-D475DC8127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347EC-0638-43FD-ACFE-85BF9E58758F}"/>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5" name="Footer Placeholder 4">
            <a:extLst>
              <a:ext uri="{FF2B5EF4-FFF2-40B4-BE49-F238E27FC236}">
                <a16:creationId xmlns:a16="http://schemas.microsoft.com/office/drawing/2014/main" id="{E72385F0-10BE-4B0C-A8DB-DE502F0FF36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3532D80-18E0-454B-ABD2-0C3598F7F674}"/>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1360551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2F7463-41A4-42E0-89D6-3484325BCC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7B8444-04C4-4E41-819D-9828FE1B73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C92B7-9CA5-4CAC-8143-87BF4FBEC742}"/>
              </a:ext>
            </a:extLst>
          </p:cNvPr>
          <p:cNvSpPr>
            <a:spLocks noGrp="1"/>
          </p:cNvSpPr>
          <p:nvPr>
            <p:ph type="dt" sz="half" idx="10"/>
          </p:nvPr>
        </p:nvSpPr>
        <p:spPr>
          <a:xfrm>
            <a:off x="838200" y="6356350"/>
            <a:ext cx="2743200" cy="365125"/>
          </a:xfrm>
          <a:prstGeom prst="rect">
            <a:avLst/>
          </a:prstGeom>
        </p:spPr>
        <p:txBody>
          <a:bodyPr/>
          <a:lstStyle/>
          <a:p>
            <a:fld id="{A0A93756-3BC2-4FE2-ABAE-6CC79186A13E}" type="datetimeFigureOut">
              <a:rPr lang="en-US" smtClean="0"/>
              <a:t>11/28/2022</a:t>
            </a:fld>
            <a:endParaRPr lang="en-US" dirty="0"/>
          </a:p>
        </p:txBody>
      </p:sp>
      <p:sp>
        <p:nvSpPr>
          <p:cNvPr id="5" name="Footer Placeholder 4">
            <a:extLst>
              <a:ext uri="{FF2B5EF4-FFF2-40B4-BE49-F238E27FC236}">
                <a16:creationId xmlns:a16="http://schemas.microsoft.com/office/drawing/2014/main" id="{ED55A44B-D2D4-4819-83C9-E8E08059A32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53C3783-E4DA-4C74-A5BA-CAD574E0419B}"/>
              </a:ext>
            </a:extLst>
          </p:cNvPr>
          <p:cNvSpPr>
            <a:spLocks noGrp="1"/>
          </p:cNvSpPr>
          <p:nvPr>
            <p:ph type="sldNum" sz="quarter" idx="12"/>
          </p:nvPr>
        </p:nvSpPr>
        <p:spPr>
          <a:xfrm>
            <a:off x="8610600" y="6356350"/>
            <a:ext cx="2743200" cy="365125"/>
          </a:xfrm>
          <a:prstGeom prst="rect">
            <a:avLst/>
          </a:prstGeom>
        </p:spPr>
        <p:txBody>
          <a:bodyPr/>
          <a:lstStyle/>
          <a:p>
            <a:fld id="{01C5F7A5-FFE4-42CB-AB67-4E64DDA78759}" type="slidenum">
              <a:rPr lang="en-US" smtClean="0"/>
              <a:t>‹#›</a:t>
            </a:fld>
            <a:endParaRPr lang="en-US" dirty="0"/>
          </a:p>
        </p:txBody>
      </p:sp>
    </p:spTree>
    <p:extLst>
      <p:ext uri="{BB962C8B-B14F-4D97-AF65-F5344CB8AC3E}">
        <p14:creationId xmlns:p14="http://schemas.microsoft.com/office/powerpoint/2010/main" val="702946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FCB4F06-251E-47B0-BA30-D9CBDC9851F7}"/>
              </a:ext>
            </a:extLst>
          </p:cNvPr>
          <p:cNvSpPr/>
          <p:nvPr userDrawn="1"/>
        </p:nvSpPr>
        <p:spPr>
          <a:xfrm>
            <a:off x="4373591" y="0"/>
            <a:ext cx="7818409" cy="5037826"/>
          </a:xfrm>
          <a:custGeom>
            <a:avLst/>
            <a:gdLst>
              <a:gd name="connsiteX0" fmla="*/ 0 w 8791943"/>
              <a:gd name="connsiteY0" fmla="*/ 0 h 4866798"/>
              <a:gd name="connsiteX1" fmla="*/ 8791943 w 8791943"/>
              <a:gd name="connsiteY1" fmla="*/ 0 h 4866798"/>
              <a:gd name="connsiteX2" fmla="*/ 8791943 w 8791943"/>
              <a:gd name="connsiteY2" fmla="*/ 4866798 h 4866798"/>
              <a:gd name="connsiteX3" fmla="*/ 8571471 w 8791943"/>
              <a:gd name="connsiteY3" fmla="*/ 4866587 h 4866798"/>
              <a:gd name="connsiteX4" fmla="*/ 5792371 w 8791943"/>
              <a:gd name="connsiteY4" fmla="*/ 4465997 h 4866798"/>
              <a:gd name="connsiteX5" fmla="*/ 11686 w 8791943"/>
              <a:gd name="connsiteY5" fmla="*/ 44182 h 486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1943" h="4866798">
                <a:moveTo>
                  <a:pt x="0" y="0"/>
                </a:moveTo>
                <a:lnTo>
                  <a:pt x="8791943" y="0"/>
                </a:lnTo>
                <a:lnTo>
                  <a:pt x="8791943" y="4866798"/>
                </a:lnTo>
                <a:lnTo>
                  <a:pt x="8571471" y="4866587"/>
                </a:lnTo>
                <a:cubicBezTo>
                  <a:pt x="7688337" y="4851506"/>
                  <a:pt x="6747649" y="4721963"/>
                  <a:pt x="5792371" y="4465997"/>
                </a:cubicBezTo>
                <a:cubicBezTo>
                  <a:pt x="2807129" y="3666104"/>
                  <a:pt x="562575" y="1868250"/>
                  <a:pt x="11686" y="4418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Picture Placeholder 5">
            <a:extLst>
              <a:ext uri="{FF2B5EF4-FFF2-40B4-BE49-F238E27FC236}">
                <a16:creationId xmlns:a16="http://schemas.microsoft.com/office/drawing/2014/main" id="{E0F621B7-C0B1-4621-AE53-352BA5CA5778}"/>
              </a:ext>
            </a:extLst>
          </p:cNvPr>
          <p:cNvSpPr>
            <a:spLocks noGrp="1"/>
          </p:cNvSpPr>
          <p:nvPr>
            <p:ph type="pic" sz="quarter" idx="10"/>
          </p:nvPr>
        </p:nvSpPr>
        <p:spPr>
          <a:xfrm>
            <a:off x="4465320" y="0"/>
            <a:ext cx="7726680" cy="4922520"/>
          </a:xfrm>
          <a:custGeom>
            <a:avLst/>
            <a:gdLst>
              <a:gd name="connsiteX0" fmla="*/ 0 w 7726680"/>
              <a:gd name="connsiteY0" fmla="*/ 0 h 4922520"/>
              <a:gd name="connsiteX1" fmla="*/ 7726680 w 7726680"/>
              <a:gd name="connsiteY1" fmla="*/ 0 h 4922520"/>
              <a:gd name="connsiteX2" fmla="*/ 7726680 w 7726680"/>
              <a:gd name="connsiteY2" fmla="*/ 4922520 h 4922520"/>
              <a:gd name="connsiteX3" fmla="*/ 7532922 w 7726680"/>
              <a:gd name="connsiteY3" fmla="*/ 4922307 h 4922520"/>
              <a:gd name="connsiteX4" fmla="*/ 5090548 w 7726680"/>
              <a:gd name="connsiteY4" fmla="*/ 4517130 h 4922520"/>
              <a:gd name="connsiteX5" fmla="*/ 10270 w 7726680"/>
              <a:gd name="connsiteY5" fmla="*/ 44688 h 49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6680" h="4922520">
                <a:moveTo>
                  <a:pt x="0" y="0"/>
                </a:moveTo>
                <a:lnTo>
                  <a:pt x="7726680" y="0"/>
                </a:lnTo>
                <a:lnTo>
                  <a:pt x="7726680" y="4922520"/>
                </a:lnTo>
                <a:lnTo>
                  <a:pt x="7532922" y="4922307"/>
                </a:lnTo>
                <a:cubicBezTo>
                  <a:pt x="6756792" y="4907053"/>
                  <a:pt x="5930080" y="4776027"/>
                  <a:pt x="5090548" y="4517130"/>
                </a:cubicBezTo>
                <a:cubicBezTo>
                  <a:pt x="2467008" y="3708079"/>
                  <a:pt x="494412" y="1889641"/>
                  <a:pt x="10270" y="44688"/>
                </a:cubicBezTo>
                <a:close/>
              </a:path>
            </a:pathLst>
          </a:custGeom>
          <a:pattFill prst="pct5">
            <a:fgClr>
              <a:schemeClr val="accent1"/>
            </a:fgClr>
            <a:bgClr>
              <a:schemeClr val="bg1"/>
            </a:bgClr>
          </a:pattFill>
        </p:spPr>
        <p:txBody>
          <a:bodyPr wrap="square">
            <a:noAutofit/>
          </a:bodyPr>
          <a:lstStyle>
            <a:lvl1pPr>
              <a:defRPr sz="1600"/>
            </a:lvl1pPr>
          </a:lstStyle>
          <a:p>
            <a:endParaRPr lang="en-ID" dirty="0"/>
          </a:p>
        </p:txBody>
      </p:sp>
    </p:spTree>
    <p:extLst>
      <p:ext uri="{BB962C8B-B14F-4D97-AF65-F5344CB8AC3E}">
        <p14:creationId xmlns:p14="http://schemas.microsoft.com/office/powerpoint/2010/main" val="4223690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3792-3D04-4096-927A-06AE86712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661EB-A64F-452A-B2E5-7EAE3E7A0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4463CC-74EC-4BDC-BCA1-44F39509F92F}"/>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5" name="Footer Placeholder 4">
            <a:extLst>
              <a:ext uri="{FF2B5EF4-FFF2-40B4-BE49-F238E27FC236}">
                <a16:creationId xmlns:a16="http://schemas.microsoft.com/office/drawing/2014/main" id="{61D82B17-168F-4256-827F-42EB263B3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D345B-C4E3-4ECA-908F-064D8ADBC4D6}"/>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87785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9B55-C26E-4348-A7B1-9B09CCDC5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A8B0A-A8E7-41E9-92D0-AA1BE89279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D5F13C-1440-4925-ABBA-FE656DB007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B7E4D6-68E2-4AF1-9286-C5B476FB5CE7}"/>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6" name="Footer Placeholder 5">
            <a:extLst>
              <a:ext uri="{FF2B5EF4-FFF2-40B4-BE49-F238E27FC236}">
                <a16:creationId xmlns:a16="http://schemas.microsoft.com/office/drawing/2014/main" id="{90846E4A-CB98-4C43-9084-52C9392C9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88A15-03CA-454C-9D9F-AEFF1401BBB9}"/>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72973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5E5F-5BF9-4FE2-B4A7-F7E7BCA33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4E518E-FEE6-4D39-B09F-BA7F665D8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A17CE1-0ABB-452A-B580-D135C4333B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E09AD4-F3FA-42AF-A4C4-9045A5DD5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907D95-6A6F-495D-AC90-D352989DBC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FD2F65-F6FE-409F-A252-8EBB3F8543F2}"/>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8" name="Footer Placeholder 7">
            <a:extLst>
              <a:ext uri="{FF2B5EF4-FFF2-40B4-BE49-F238E27FC236}">
                <a16:creationId xmlns:a16="http://schemas.microsoft.com/office/drawing/2014/main" id="{2E21E831-34CD-4739-B29C-C52E4CCBFE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664E7F-0A69-4AB2-9550-35B3AE73D1EE}"/>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79146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24D-6BB1-4E00-872C-893B037D54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34A826-5CF6-4390-887B-E399593CA8D5}"/>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4" name="Footer Placeholder 3">
            <a:extLst>
              <a:ext uri="{FF2B5EF4-FFF2-40B4-BE49-F238E27FC236}">
                <a16:creationId xmlns:a16="http://schemas.microsoft.com/office/drawing/2014/main" id="{C410D960-A1F2-42BC-942D-C42F693FAA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3BED24-D68C-4A79-95E8-70E04567261C}"/>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4044165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D3A10-D8CE-433C-A0BE-F69436B1DF0F}"/>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3" name="Footer Placeholder 2">
            <a:extLst>
              <a:ext uri="{FF2B5EF4-FFF2-40B4-BE49-F238E27FC236}">
                <a16:creationId xmlns:a16="http://schemas.microsoft.com/office/drawing/2014/main" id="{E353BFD1-803C-480E-AD55-CD99785A1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6EF36E-B1D8-49A7-8813-6EE06E0E56BD}"/>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263971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65B4-A2D9-4786-A46B-A249573EC7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7C0C4-4864-470E-A6E4-86BB9310F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E4B95-CC84-4109-BC61-259CBA5A2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02775C-55F7-4C93-BBD9-55D00596F9EC}"/>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6" name="Footer Placeholder 5">
            <a:extLst>
              <a:ext uri="{FF2B5EF4-FFF2-40B4-BE49-F238E27FC236}">
                <a16:creationId xmlns:a16="http://schemas.microsoft.com/office/drawing/2014/main" id="{3947C7C0-C9B5-4A90-93D7-6628CA38E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B515C-7DEC-4D2B-AB2A-8D4A67E4F9A6}"/>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256621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5353-3DFC-4A65-97E7-3673DF53A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2332D9-B91C-460E-B904-3AF9914B2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D5B48-239E-4EC5-8D92-B0ABFB224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2EAA63-B91E-4209-AE1F-54F80F506DF0}"/>
              </a:ext>
            </a:extLst>
          </p:cNvPr>
          <p:cNvSpPr>
            <a:spLocks noGrp="1"/>
          </p:cNvSpPr>
          <p:nvPr>
            <p:ph type="dt" sz="half" idx="10"/>
          </p:nvPr>
        </p:nvSpPr>
        <p:spPr/>
        <p:txBody>
          <a:bodyPr/>
          <a:lstStyle/>
          <a:p>
            <a:fld id="{5D0A38B1-A086-43B2-B59D-FFDBD45AF370}" type="datetimeFigureOut">
              <a:rPr lang="en-US" smtClean="0"/>
              <a:t>11/28/2022</a:t>
            </a:fld>
            <a:endParaRPr lang="en-US"/>
          </a:p>
        </p:txBody>
      </p:sp>
      <p:sp>
        <p:nvSpPr>
          <p:cNvPr id="6" name="Footer Placeholder 5">
            <a:extLst>
              <a:ext uri="{FF2B5EF4-FFF2-40B4-BE49-F238E27FC236}">
                <a16:creationId xmlns:a16="http://schemas.microsoft.com/office/drawing/2014/main" id="{9C3CE68A-3BE9-4DC0-A881-83F8FFD9E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6939D-2F5A-4C50-A0AA-164240551048}"/>
              </a:ext>
            </a:extLst>
          </p:cNvPr>
          <p:cNvSpPr>
            <a:spLocks noGrp="1"/>
          </p:cNvSpPr>
          <p:nvPr>
            <p:ph type="sldNum" sz="quarter" idx="12"/>
          </p:nvPr>
        </p:nvSpPr>
        <p:spPr/>
        <p:txBody>
          <a:bodyPr/>
          <a:lstStyle/>
          <a:p>
            <a:fld id="{A440BD80-7E1E-423A-BE2C-89B5C8B4365A}" type="slidenum">
              <a:rPr lang="en-US" smtClean="0"/>
              <a:t>‹#›</a:t>
            </a:fld>
            <a:endParaRPr lang="en-US"/>
          </a:p>
        </p:txBody>
      </p:sp>
    </p:spTree>
    <p:extLst>
      <p:ext uri="{BB962C8B-B14F-4D97-AF65-F5344CB8AC3E}">
        <p14:creationId xmlns:p14="http://schemas.microsoft.com/office/powerpoint/2010/main" val="221967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530EB-FBC5-4134-9864-550ED79A40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280BC5-C1C3-407F-8558-27A5969FF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C7D26-4410-4FD1-873D-AAD751127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38B1-A086-43B2-B59D-FFDBD45AF370}" type="datetimeFigureOut">
              <a:rPr lang="en-US" smtClean="0"/>
              <a:t>11/28/2022</a:t>
            </a:fld>
            <a:endParaRPr lang="en-US"/>
          </a:p>
        </p:txBody>
      </p:sp>
      <p:sp>
        <p:nvSpPr>
          <p:cNvPr id="5" name="Footer Placeholder 4">
            <a:extLst>
              <a:ext uri="{FF2B5EF4-FFF2-40B4-BE49-F238E27FC236}">
                <a16:creationId xmlns:a16="http://schemas.microsoft.com/office/drawing/2014/main" id="{9B3C1121-8405-45AA-9FDE-4723AC9D0B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C07930-100F-467D-85F4-F81AA29A15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0BD80-7E1E-423A-BE2C-89B5C8B4365A}" type="slidenum">
              <a:rPr lang="en-US" smtClean="0"/>
              <a:t>‹#›</a:t>
            </a:fld>
            <a:endParaRPr lang="en-US"/>
          </a:p>
        </p:txBody>
      </p:sp>
    </p:spTree>
    <p:extLst>
      <p:ext uri="{BB962C8B-B14F-4D97-AF65-F5344CB8AC3E}">
        <p14:creationId xmlns:p14="http://schemas.microsoft.com/office/powerpoint/2010/main" val="2787035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43BD248-B905-434E-B1BE-CAA0777096D9}"/>
              </a:ext>
            </a:extLst>
          </p:cNvPr>
          <p:cNvSpPr/>
          <p:nvPr userDrawn="1"/>
        </p:nvSpPr>
        <p:spPr>
          <a:xfrm>
            <a:off x="314326" y="1548989"/>
            <a:ext cx="11563350" cy="47726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5BA9E2D-0E00-42D4-8137-761EFBCA55A2}"/>
              </a:ext>
            </a:extLst>
          </p:cNvPr>
          <p:cNvSpPr>
            <a:spLocks noGrp="1"/>
          </p:cNvSpPr>
          <p:nvPr>
            <p:ph type="title"/>
          </p:nvPr>
        </p:nvSpPr>
        <p:spPr>
          <a:xfrm>
            <a:off x="1268962" y="365126"/>
            <a:ext cx="10084837" cy="11184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0197BC3-54DE-4164-9E89-3744B85F8F17}"/>
              </a:ext>
            </a:extLst>
          </p:cNvPr>
          <p:cNvSpPr>
            <a:spLocks noGrp="1"/>
          </p:cNvSpPr>
          <p:nvPr>
            <p:ph type="body" idx="1"/>
          </p:nvPr>
        </p:nvSpPr>
        <p:spPr>
          <a:xfrm>
            <a:off x="1035170" y="1825625"/>
            <a:ext cx="1031863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picture containing text, clipart&#10;&#10;Description automatically generated">
            <a:extLst>
              <a:ext uri="{FF2B5EF4-FFF2-40B4-BE49-F238E27FC236}">
                <a16:creationId xmlns:a16="http://schemas.microsoft.com/office/drawing/2014/main" id="{57139316-A787-40A3-9128-C88BAE8B17E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213445" y="6363574"/>
            <a:ext cx="831217" cy="415608"/>
          </a:xfrm>
          <a:prstGeom prst="rect">
            <a:avLst/>
          </a:prstGeom>
        </p:spPr>
      </p:pic>
      <p:sp>
        <p:nvSpPr>
          <p:cNvPr id="28" name="Freeform: Shape 27">
            <a:extLst>
              <a:ext uri="{FF2B5EF4-FFF2-40B4-BE49-F238E27FC236}">
                <a16:creationId xmlns:a16="http://schemas.microsoft.com/office/drawing/2014/main" id="{07AE22A9-F82D-43C7-AB9C-C3153B7F6DCF}"/>
              </a:ext>
            </a:extLst>
          </p:cNvPr>
          <p:cNvSpPr/>
          <p:nvPr userDrawn="1"/>
        </p:nvSpPr>
        <p:spPr>
          <a:xfrm>
            <a:off x="-5660" y="0"/>
            <a:ext cx="1419494" cy="1431985"/>
          </a:xfrm>
          <a:custGeom>
            <a:avLst/>
            <a:gdLst>
              <a:gd name="connsiteX0" fmla="*/ 0 w 1423358"/>
              <a:gd name="connsiteY0" fmla="*/ 0 h 1431985"/>
              <a:gd name="connsiteX1" fmla="*/ 8626 w 1423358"/>
              <a:gd name="connsiteY1" fmla="*/ 1423358 h 1431985"/>
              <a:gd name="connsiteX2" fmla="*/ 8626 w 1423358"/>
              <a:gd name="connsiteY2" fmla="*/ 1423358 h 1431985"/>
              <a:gd name="connsiteX3" fmla="*/ 836762 w 1423358"/>
              <a:gd name="connsiteY3" fmla="*/ 1431985 h 1431985"/>
              <a:gd name="connsiteX4" fmla="*/ 836762 w 1423358"/>
              <a:gd name="connsiteY4" fmla="*/ 1431985 h 1431985"/>
              <a:gd name="connsiteX5" fmla="*/ 1423358 w 1423358"/>
              <a:gd name="connsiteY5" fmla="*/ 0 h 1431985"/>
              <a:gd name="connsiteX6" fmla="*/ 1423358 w 1423358"/>
              <a:gd name="connsiteY6" fmla="*/ 0 h 1431985"/>
              <a:gd name="connsiteX7" fmla="*/ 0 w 1423358"/>
              <a:gd name="connsiteY7" fmla="*/ 0 h 1431985"/>
              <a:gd name="connsiteX0" fmla="*/ 0 w 1423358"/>
              <a:gd name="connsiteY0" fmla="*/ 0 h 1431985"/>
              <a:gd name="connsiteX1" fmla="*/ 8626 w 1423358"/>
              <a:gd name="connsiteY1" fmla="*/ 1423358 h 1431985"/>
              <a:gd name="connsiteX2" fmla="*/ 3864 w 1423358"/>
              <a:gd name="connsiteY2" fmla="*/ 1428120 h 1431985"/>
              <a:gd name="connsiteX3" fmla="*/ 836762 w 1423358"/>
              <a:gd name="connsiteY3" fmla="*/ 1431985 h 1431985"/>
              <a:gd name="connsiteX4" fmla="*/ 836762 w 1423358"/>
              <a:gd name="connsiteY4" fmla="*/ 1431985 h 1431985"/>
              <a:gd name="connsiteX5" fmla="*/ 1423358 w 1423358"/>
              <a:gd name="connsiteY5" fmla="*/ 0 h 1431985"/>
              <a:gd name="connsiteX6" fmla="*/ 1423358 w 1423358"/>
              <a:gd name="connsiteY6" fmla="*/ 0 h 1431985"/>
              <a:gd name="connsiteX7" fmla="*/ 0 w 1423358"/>
              <a:gd name="connsiteY7" fmla="*/ 0 h 1431985"/>
              <a:gd name="connsiteX0" fmla="*/ 3280 w 1419494"/>
              <a:gd name="connsiteY0" fmla="*/ 0 h 1431985"/>
              <a:gd name="connsiteX1" fmla="*/ 4762 w 1419494"/>
              <a:gd name="connsiteY1" fmla="*/ 1423358 h 1431985"/>
              <a:gd name="connsiteX2" fmla="*/ 0 w 1419494"/>
              <a:gd name="connsiteY2" fmla="*/ 1428120 h 1431985"/>
              <a:gd name="connsiteX3" fmla="*/ 832898 w 1419494"/>
              <a:gd name="connsiteY3" fmla="*/ 1431985 h 1431985"/>
              <a:gd name="connsiteX4" fmla="*/ 832898 w 1419494"/>
              <a:gd name="connsiteY4" fmla="*/ 1431985 h 1431985"/>
              <a:gd name="connsiteX5" fmla="*/ 1419494 w 1419494"/>
              <a:gd name="connsiteY5" fmla="*/ 0 h 1431985"/>
              <a:gd name="connsiteX6" fmla="*/ 1419494 w 1419494"/>
              <a:gd name="connsiteY6" fmla="*/ 0 h 1431985"/>
              <a:gd name="connsiteX7" fmla="*/ 3280 w 1419494"/>
              <a:gd name="connsiteY7" fmla="*/ 0 h 143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9494" h="1431985">
                <a:moveTo>
                  <a:pt x="3280" y="0"/>
                </a:moveTo>
                <a:cubicBezTo>
                  <a:pt x="6155" y="474453"/>
                  <a:pt x="1887" y="948905"/>
                  <a:pt x="4762" y="1423358"/>
                </a:cubicBezTo>
                <a:lnTo>
                  <a:pt x="0" y="1428120"/>
                </a:lnTo>
                <a:lnTo>
                  <a:pt x="832898" y="1431985"/>
                </a:lnTo>
                <a:lnTo>
                  <a:pt x="832898" y="1431985"/>
                </a:lnTo>
                <a:lnTo>
                  <a:pt x="1419494" y="0"/>
                </a:lnTo>
                <a:lnTo>
                  <a:pt x="1419494" y="0"/>
                </a:lnTo>
                <a:lnTo>
                  <a:pt x="3280" y="0"/>
                </a:lnTo>
                <a:close/>
              </a:path>
            </a:pathLst>
          </a:cu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56B7D02-94D2-4229-812D-5C8815AA9B77}"/>
              </a:ext>
            </a:extLst>
          </p:cNvPr>
          <p:cNvSpPr/>
          <p:nvPr userDrawn="1"/>
        </p:nvSpPr>
        <p:spPr>
          <a:xfrm>
            <a:off x="-5853" y="1539364"/>
            <a:ext cx="782939" cy="1489586"/>
          </a:xfrm>
          <a:custGeom>
            <a:avLst/>
            <a:gdLst>
              <a:gd name="connsiteX0" fmla="*/ 0 w 767751"/>
              <a:gd name="connsiteY0" fmla="*/ 0 h 1483744"/>
              <a:gd name="connsiteX1" fmla="*/ 17252 w 767751"/>
              <a:gd name="connsiteY1" fmla="*/ 1483744 h 1483744"/>
              <a:gd name="connsiteX2" fmla="*/ 17252 w 767751"/>
              <a:gd name="connsiteY2" fmla="*/ 1483744 h 1483744"/>
              <a:gd name="connsiteX3" fmla="*/ 767751 w 767751"/>
              <a:gd name="connsiteY3" fmla="*/ 0 h 1483744"/>
              <a:gd name="connsiteX4" fmla="*/ 767751 w 767751"/>
              <a:gd name="connsiteY4" fmla="*/ 0 h 1483744"/>
              <a:gd name="connsiteX5" fmla="*/ 0 w 767751"/>
              <a:gd name="connsiteY5" fmla="*/ 0 h 1483744"/>
              <a:gd name="connsiteX0" fmla="*/ 0 w 767751"/>
              <a:gd name="connsiteY0" fmla="*/ 0 h 1483744"/>
              <a:gd name="connsiteX1" fmla="*/ 17252 w 767751"/>
              <a:gd name="connsiteY1" fmla="*/ 1483744 h 1483744"/>
              <a:gd name="connsiteX2" fmla="*/ 7796 w 767751"/>
              <a:gd name="connsiteY2" fmla="*/ 1483744 h 1483744"/>
              <a:gd name="connsiteX3" fmla="*/ 767751 w 767751"/>
              <a:gd name="connsiteY3" fmla="*/ 0 h 1483744"/>
              <a:gd name="connsiteX4" fmla="*/ 767751 w 767751"/>
              <a:gd name="connsiteY4" fmla="*/ 0 h 1483744"/>
              <a:gd name="connsiteX5" fmla="*/ 0 w 767751"/>
              <a:gd name="connsiteY5" fmla="*/ 0 h 1483744"/>
              <a:gd name="connsiteX0" fmla="*/ 1432 w 759955"/>
              <a:gd name="connsiteY0" fmla="*/ 0 h 1488504"/>
              <a:gd name="connsiteX1" fmla="*/ 9456 w 759955"/>
              <a:gd name="connsiteY1" fmla="*/ 1488504 h 1488504"/>
              <a:gd name="connsiteX2" fmla="*/ 0 w 759955"/>
              <a:gd name="connsiteY2" fmla="*/ 1488504 h 1488504"/>
              <a:gd name="connsiteX3" fmla="*/ 759955 w 759955"/>
              <a:gd name="connsiteY3" fmla="*/ 4760 h 1488504"/>
              <a:gd name="connsiteX4" fmla="*/ 759955 w 759955"/>
              <a:gd name="connsiteY4" fmla="*/ 4760 h 1488504"/>
              <a:gd name="connsiteX5" fmla="*/ 1432 w 759955"/>
              <a:gd name="connsiteY5" fmla="*/ 0 h 1488504"/>
              <a:gd name="connsiteX0" fmla="*/ 1432 w 759955"/>
              <a:gd name="connsiteY0" fmla="*/ 0 h 1488504"/>
              <a:gd name="connsiteX1" fmla="*/ 9456 w 759955"/>
              <a:gd name="connsiteY1" fmla="*/ 1488504 h 1488504"/>
              <a:gd name="connsiteX2" fmla="*/ 0 w 759955"/>
              <a:gd name="connsiteY2" fmla="*/ 1488504 h 1488504"/>
              <a:gd name="connsiteX3" fmla="*/ 759955 w 759955"/>
              <a:gd name="connsiteY3" fmla="*/ 4760 h 1488504"/>
              <a:gd name="connsiteX4" fmla="*/ 759955 w 759955"/>
              <a:gd name="connsiteY4" fmla="*/ 4760 h 1488504"/>
              <a:gd name="connsiteX5" fmla="*/ 1432 w 759955"/>
              <a:gd name="connsiteY5" fmla="*/ 0 h 1488504"/>
              <a:gd name="connsiteX0" fmla="*/ 1432 w 759955"/>
              <a:gd name="connsiteY0" fmla="*/ 0 h 1488504"/>
              <a:gd name="connsiteX1" fmla="*/ 9456 w 759955"/>
              <a:gd name="connsiteY1" fmla="*/ 1488504 h 1488504"/>
              <a:gd name="connsiteX2" fmla="*/ 0 w 759955"/>
              <a:gd name="connsiteY2" fmla="*/ 1488504 h 1488504"/>
              <a:gd name="connsiteX3" fmla="*/ 759955 w 759955"/>
              <a:gd name="connsiteY3" fmla="*/ 4760 h 1488504"/>
              <a:gd name="connsiteX4" fmla="*/ 759955 w 759955"/>
              <a:gd name="connsiteY4" fmla="*/ 4760 h 1488504"/>
              <a:gd name="connsiteX5" fmla="*/ 1432 w 759955"/>
              <a:gd name="connsiteY5" fmla="*/ 0 h 1488504"/>
              <a:gd name="connsiteX0" fmla="*/ 1432 w 759955"/>
              <a:gd name="connsiteY0" fmla="*/ 0 h 1488504"/>
              <a:gd name="connsiteX1" fmla="*/ 9456 w 759955"/>
              <a:gd name="connsiteY1" fmla="*/ 1488504 h 1488504"/>
              <a:gd name="connsiteX2" fmla="*/ 0 w 759955"/>
              <a:gd name="connsiteY2" fmla="*/ 1488504 h 1488504"/>
              <a:gd name="connsiteX3" fmla="*/ 759955 w 759955"/>
              <a:gd name="connsiteY3" fmla="*/ 4760 h 1488504"/>
              <a:gd name="connsiteX4" fmla="*/ 759955 w 759955"/>
              <a:gd name="connsiteY4" fmla="*/ 4760 h 1488504"/>
              <a:gd name="connsiteX5" fmla="*/ 1432 w 759955"/>
              <a:gd name="connsiteY5" fmla="*/ 0 h 1488504"/>
              <a:gd name="connsiteX0" fmla="*/ 1432 w 778411"/>
              <a:gd name="connsiteY0" fmla="*/ 0 h 1488504"/>
              <a:gd name="connsiteX1" fmla="*/ 9456 w 778411"/>
              <a:gd name="connsiteY1" fmla="*/ 1488504 h 1488504"/>
              <a:gd name="connsiteX2" fmla="*/ 0 w 778411"/>
              <a:gd name="connsiteY2" fmla="*/ 1488504 h 1488504"/>
              <a:gd name="connsiteX3" fmla="*/ 759955 w 778411"/>
              <a:gd name="connsiteY3" fmla="*/ 4760 h 1488504"/>
              <a:gd name="connsiteX4" fmla="*/ 778411 w 778411"/>
              <a:gd name="connsiteY4" fmla="*/ 0 h 1488504"/>
              <a:gd name="connsiteX5" fmla="*/ 1432 w 778411"/>
              <a:gd name="connsiteY5" fmla="*/ 0 h 1488504"/>
              <a:gd name="connsiteX0" fmla="*/ 1432 w 759955"/>
              <a:gd name="connsiteY0" fmla="*/ 0 h 1488504"/>
              <a:gd name="connsiteX1" fmla="*/ 9456 w 759955"/>
              <a:gd name="connsiteY1" fmla="*/ 1488504 h 1488504"/>
              <a:gd name="connsiteX2" fmla="*/ 0 w 759955"/>
              <a:gd name="connsiteY2" fmla="*/ 1488504 h 1488504"/>
              <a:gd name="connsiteX3" fmla="*/ 759955 w 759955"/>
              <a:gd name="connsiteY3" fmla="*/ 4760 h 1488504"/>
              <a:gd name="connsiteX4" fmla="*/ 753507 w 759955"/>
              <a:gd name="connsiteY4" fmla="*/ 0 h 1488504"/>
              <a:gd name="connsiteX5" fmla="*/ 1432 w 759955"/>
              <a:gd name="connsiteY5" fmla="*/ 0 h 1488504"/>
              <a:gd name="connsiteX0" fmla="*/ 0 w 758523"/>
              <a:gd name="connsiteY0" fmla="*/ 0 h 1488504"/>
              <a:gd name="connsiteX1" fmla="*/ 8024 w 758523"/>
              <a:gd name="connsiteY1" fmla="*/ 1488504 h 1488504"/>
              <a:gd name="connsiteX2" fmla="*/ 9241 w 758523"/>
              <a:gd name="connsiteY2" fmla="*/ 1462817 h 1488504"/>
              <a:gd name="connsiteX3" fmla="*/ 758523 w 758523"/>
              <a:gd name="connsiteY3" fmla="*/ 4760 h 1488504"/>
              <a:gd name="connsiteX4" fmla="*/ 752075 w 758523"/>
              <a:gd name="connsiteY4" fmla="*/ 0 h 1488504"/>
              <a:gd name="connsiteX5" fmla="*/ 0 w 758523"/>
              <a:gd name="connsiteY5" fmla="*/ 0 h 148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23" h="1488504">
                <a:moveTo>
                  <a:pt x="0" y="0"/>
                </a:moveTo>
                <a:cubicBezTo>
                  <a:pt x="7289" y="496168"/>
                  <a:pt x="5349" y="992336"/>
                  <a:pt x="8024" y="1488504"/>
                </a:cubicBezTo>
                <a:cubicBezTo>
                  <a:pt x="8430" y="1479942"/>
                  <a:pt x="8835" y="1471379"/>
                  <a:pt x="9241" y="1462817"/>
                </a:cubicBezTo>
                <a:lnTo>
                  <a:pt x="758523" y="4760"/>
                </a:lnTo>
                <a:lnTo>
                  <a:pt x="752075" y="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BCB3C99-96B7-4D8B-A76F-DB8DBB4A0516}"/>
              </a:ext>
            </a:extLst>
          </p:cNvPr>
          <p:cNvSpPr/>
          <p:nvPr userDrawn="1"/>
        </p:nvSpPr>
        <p:spPr>
          <a:xfrm rot="1668948">
            <a:off x="403860" y="1355611"/>
            <a:ext cx="249417" cy="1834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26501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3.tmp"/><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mp"/><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A9A090D9-A753-6F48-3E80-F79B9DF80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0"/>
            <a:ext cx="8918306" cy="6889390"/>
          </a:xfrm>
          <a:prstGeom prst="rect">
            <a:avLst/>
          </a:prstGeom>
        </p:spPr>
      </p:pic>
    </p:spTree>
    <p:extLst>
      <p:ext uri="{BB962C8B-B14F-4D97-AF65-F5344CB8AC3E}">
        <p14:creationId xmlns:p14="http://schemas.microsoft.com/office/powerpoint/2010/main" val="3272980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796479" y="2258111"/>
            <a:ext cx="8599043" cy="4096797"/>
          </a:xfrm>
        </p:spPr>
        <p:txBody>
          <a:bodyPr>
            <a:normAutofit/>
          </a:bodyPr>
          <a:lstStyle/>
          <a:p>
            <a:pPr>
              <a:lnSpc>
                <a:spcPct val="100000"/>
              </a:lnSpc>
              <a:spcBef>
                <a:spcPts val="0"/>
              </a:spcBef>
            </a:pPr>
            <a:r>
              <a:rPr lang="en-US" sz="4400" b="1" dirty="0"/>
              <a:t>Greater Washington </a:t>
            </a:r>
          </a:p>
          <a:p>
            <a:pPr>
              <a:lnSpc>
                <a:spcPct val="100000"/>
              </a:lnSpc>
              <a:spcBef>
                <a:spcPts val="0"/>
              </a:spcBef>
            </a:pPr>
            <a:r>
              <a:rPr lang="en-US" sz="4400" b="1" dirty="0"/>
              <a:t>Transportation Issues Survey</a:t>
            </a:r>
          </a:p>
          <a:p>
            <a:pPr>
              <a:lnSpc>
                <a:spcPct val="100000"/>
              </a:lnSpc>
              <a:spcBef>
                <a:spcPts val="0"/>
              </a:spcBef>
            </a:pPr>
            <a:r>
              <a:rPr lang="en-US" sz="2800" dirty="0">
                <a:solidFill>
                  <a:srgbClr val="002060"/>
                </a:solidFill>
              </a:rPr>
              <a:t>2022</a:t>
            </a:r>
          </a:p>
          <a:p>
            <a:pPr>
              <a:spcBef>
                <a:spcPts val="0"/>
              </a:spcBef>
            </a:pPr>
            <a:endParaRPr lang="en-US" b="1" dirty="0"/>
          </a:p>
          <a:p>
            <a:pPr>
              <a:spcBef>
                <a:spcPts val="0"/>
              </a:spcBef>
            </a:pPr>
            <a:endParaRPr lang="en-US" sz="2000" b="1" dirty="0"/>
          </a:p>
          <a:p>
            <a:pPr>
              <a:spcBef>
                <a:spcPts val="0"/>
              </a:spcBef>
            </a:pPr>
            <a:r>
              <a:rPr lang="en-US" b="1" dirty="0"/>
              <a:t>Steve Raabe</a:t>
            </a:r>
          </a:p>
          <a:p>
            <a:pPr>
              <a:spcBef>
                <a:spcPts val="0"/>
              </a:spcBef>
              <a:spcAft>
                <a:spcPts val="600"/>
              </a:spcAft>
            </a:pPr>
            <a:r>
              <a:rPr lang="en-US" b="1" dirty="0"/>
              <a:t>President, OpinionWorks LLC</a:t>
            </a:r>
          </a:p>
        </p:txBody>
      </p:sp>
      <p:sp>
        <p:nvSpPr>
          <p:cNvPr id="6" name="Rectangle 5"/>
          <p:cNvSpPr/>
          <p:nvPr/>
        </p:nvSpPr>
        <p:spPr>
          <a:xfrm>
            <a:off x="8153400" y="5900410"/>
            <a:ext cx="2133600" cy="72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1" y="5313757"/>
            <a:ext cx="5442941" cy="1173307"/>
          </a:xfrm>
          <a:prstGeom prst="rect">
            <a:avLst/>
          </a:prstGeom>
        </p:spPr>
      </p:pic>
    </p:spTree>
    <p:extLst>
      <p:ext uri="{BB962C8B-B14F-4D97-AF65-F5344CB8AC3E}">
        <p14:creationId xmlns:p14="http://schemas.microsoft.com/office/powerpoint/2010/main" val="367184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0E1C87-63D0-456E-9E05-43759C153AC2}"/>
              </a:ext>
            </a:extLst>
          </p:cNvPr>
          <p:cNvSpPr/>
          <p:nvPr/>
        </p:nvSpPr>
        <p:spPr>
          <a:xfrm>
            <a:off x="2838450" y="4914901"/>
            <a:ext cx="685800" cy="108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srgbClr val="FFFFFF"/>
              </a:solidFill>
              <a:latin typeface="Calibri"/>
              <a:sym typeface="Arial"/>
            </a:endParaRPr>
          </a:p>
        </p:txBody>
      </p:sp>
      <p:sp>
        <p:nvSpPr>
          <p:cNvPr id="3" name="Content Placeholder 2"/>
          <p:cNvSpPr>
            <a:spLocks noGrp="1"/>
          </p:cNvSpPr>
          <p:nvPr>
            <p:ph idx="1"/>
          </p:nvPr>
        </p:nvSpPr>
        <p:spPr>
          <a:xfrm>
            <a:off x="1752601" y="910948"/>
            <a:ext cx="6717323" cy="5812881"/>
          </a:xfrm>
          <a:solidFill>
            <a:srgbClr val="F3FFF3">
              <a:alpha val="57255"/>
            </a:srgbClr>
          </a:solidFill>
        </p:spPr>
        <p:txBody>
          <a:bodyPr anchor="t">
            <a:normAutofit/>
          </a:bodyPr>
          <a:lstStyle/>
          <a:p>
            <a:pPr>
              <a:lnSpc>
                <a:spcPct val="100000"/>
              </a:lnSpc>
              <a:spcBef>
                <a:spcPts val="0"/>
              </a:spcBef>
            </a:pPr>
            <a:r>
              <a:rPr lang="en-US" sz="2000" dirty="0">
                <a:solidFill>
                  <a:srgbClr val="002060"/>
                </a:solidFill>
              </a:rPr>
              <a:t>Measuring perceptions, attitudes since 2001</a:t>
            </a:r>
          </a:p>
          <a:p>
            <a:pPr>
              <a:lnSpc>
                <a:spcPct val="100000"/>
              </a:lnSpc>
              <a:spcBef>
                <a:spcPts val="0"/>
              </a:spcBef>
            </a:pPr>
            <a:r>
              <a:rPr lang="en-US" sz="2000" dirty="0">
                <a:solidFill>
                  <a:srgbClr val="002060"/>
                </a:solidFill>
              </a:rPr>
              <a:t>Surveys, focus groups, in-depth interviews</a:t>
            </a:r>
          </a:p>
          <a:p>
            <a:pPr marL="346472" lvl="2" indent="0" defTabSz="685800" fontAlgn="base">
              <a:lnSpc>
                <a:spcPct val="100000"/>
              </a:lnSpc>
              <a:spcBef>
                <a:spcPts val="600"/>
              </a:spcBef>
              <a:spcAft>
                <a:spcPct val="0"/>
              </a:spcAft>
              <a:buNone/>
              <a:defRPr/>
            </a:pPr>
            <a:r>
              <a:rPr lang="en-US" sz="1800" b="1" i="1" kern="0" dirty="0">
                <a:solidFill>
                  <a:srgbClr val="000000"/>
                </a:solidFill>
                <a:latin typeface="Calibri"/>
              </a:rPr>
              <a:t>The Baltimore Sun</a:t>
            </a:r>
            <a:endParaRPr lang="en-US" sz="1800" b="1" kern="0" dirty="0">
              <a:solidFill>
                <a:srgbClr val="000000"/>
              </a:solidFill>
              <a:latin typeface="Calibri"/>
            </a:endParaRPr>
          </a:p>
          <a:p>
            <a:pPr marL="342900" lvl="1" indent="0">
              <a:lnSpc>
                <a:spcPct val="100000"/>
              </a:lnSpc>
              <a:spcBef>
                <a:spcPts val="600"/>
              </a:spcBef>
              <a:buNone/>
              <a:defRPr/>
            </a:pPr>
            <a:r>
              <a:rPr lang="en-US" sz="1800" b="1" kern="0" dirty="0">
                <a:solidFill>
                  <a:srgbClr val="000000"/>
                </a:solidFill>
                <a:latin typeface="Calibri"/>
              </a:rPr>
              <a:t>Chesapeake Bay Program</a:t>
            </a:r>
          </a:p>
          <a:p>
            <a:pPr marL="342900" lvl="1" indent="0">
              <a:lnSpc>
                <a:spcPct val="100000"/>
              </a:lnSpc>
              <a:spcBef>
                <a:spcPts val="600"/>
              </a:spcBef>
              <a:buNone/>
              <a:defRPr/>
            </a:pPr>
            <a:r>
              <a:rPr lang="en-US" sz="1800" b="1" kern="0" dirty="0">
                <a:solidFill>
                  <a:srgbClr val="000000"/>
                </a:solidFill>
                <a:latin typeface="Calibri"/>
              </a:rPr>
              <a:t>Metropolitan Washington Council of Governments</a:t>
            </a:r>
          </a:p>
          <a:p>
            <a:pPr marL="342900" lvl="1" indent="0">
              <a:lnSpc>
                <a:spcPct val="100000"/>
              </a:lnSpc>
              <a:spcBef>
                <a:spcPts val="600"/>
              </a:spcBef>
              <a:buNone/>
              <a:defRPr/>
            </a:pPr>
            <a:r>
              <a:rPr lang="en-US" sz="1800" b="1" kern="0" dirty="0">
                <a:solidFill>
                  <a:srgbClr val="000000"/>
                </a:solidFill>
                <a:latin typeface="Calibri"/>
              </a:rPr>
              <a:t>The Recycling Partnership</a:t>
            </a:r>
          </a:p>
          <a:p>
            <a:pPr marL="342900" lvl="1" indent="0">
              <a:lnSpc>
                <a:spcPct val="100000"/>
              </a:lnSpc>
              <a:spcBef>
                <a:spcPts val="600"/>
              </a:spcBef>
              <a:buNone/>
              <a:defRPr/>
            </a:pPr>
            <a:r>
              <a:rPr lang="en-US" sz="1800" b="1" kern="0" dirty="0">
                <a:solidFill>
                  <a:srgbClr val="000000"/>
                </a:solidFill>
                <a:latin typeface="Calibri"/>
              </a:rPr>
              <a:t>William Penn Foundation</a:t>
            </a:r>
          </a:p>
          <a:p>
            <a:pPr marL="342900" lvl="1" indent="0">
              <a:lnSpc>
                <a:spcPct val="100000"/>
              </a:lnSpc>
              <a:spcBef>
                <a:spcPts val="600"/>
              </a:spcBef>
              <a:buNone/>
              <a:defRPr/>
            </a:pPr>
            <a:r>
              <a:rPr lang="en-US" sz="1800" b="1" kern="0" dirty="0">
                <a:solidFill>
                  <a:srgbClr val="000000"/>
                </a:solidFill>
                <a:latin typeface="Calibri"/>
              </a:rPr>
              <a:t>American Heart Association</a:t>
            </a:r>
          </a:p>
          <a:p>
            <a:pPr marL="342900" lvl="1" indent="0">
              <a:lnSpc>
                <a:spcPct val="100000"/>
              </a:lnSpc>
              <a:spcBef>
                <a:spcPts val="600"/>
              </a:spcBef>
              <a:buNone/>
              <a:defRPr/>
            </a:pPr>
            <a:r>
              <a:rPr lang="en-US" sz="1800" b="1" kern="0" dirty="0">
                <a:solidFill>
                  <a:srgbClr val="000000"/>
                </a:solidFill>
                <a:latin typeface="Calibri"/>
              </a:rPr>
              <a:t>Animal Humane Society</a:t>
            </a:r>
          </a:p>
          <a:p>
            <a:pPr marL="342900" lvl="1" indent="0">
              <a:lnSpc>
                <a:spcPct val="110000"/>
              </a:lnSpc>
              <a:spcBef>
                <a:spcPts val="600"/>
              </a:spcBef>
              <a:buNone/>
              <a:defRPr/>
            </a:pPr>
            <a:r>
              <a:rPr lang="en-US" sz="1800" b="1" kern="0" dirty="0">
                <a:solidFill>
                  <a:srgbClr val="000000"/>
                </a:solidFill>
                <a:latin typeface="Calibri"/>
              </a:rPr>
              <a:t>Waterfront Partnership of Baltimore</a:t>
            </a:r>
          </a:p>
          <a:p>
            <a:pPr marL="342900" lvl="1" indent="0">
              <a:lnSpc>
                <a:spcPct val="110000"/>
              </a:lnSpc>
              <a:spcBef>
                <a:spcPts val="600"/>
              </a:spcBef>
              <a:buNone/>
              <a:defRPr/>
            </a:pPr>
            <a:r>
              <a:rPr lang="en-US" sz="1800" b="1" kern="0" dirty="0">
                <a:solidFill>
                  <a:srgbClr val="000000"/>
                </a:solidFill>
                <a:latin typeface="Calibri"/>
              </a:rPr>
              <a:t>Los Angeles County, California</a:t>
            </a:r>
          </a:p>
          <a:p>
            <a:pPr marL="342900" lvl="1" indent="0">
              <a:lnSpc>
                <a:spcPct val="110000"/>
              </a:lnSpc>
              <a:spcBef>
                <a:spcPts val="600"/>
              </a:spcBef>
              <a:buNone/>
              <a:defRPr/>
            </a:pPr>
            <a:r>
              <a:rPr lang="en-US" sz="1800" b="1" kern="0" dirty="0">
                <a:solidFill>
                  <a:srgbClr val="000000"/>
                </a:solidFill>
                <a:latin typeface="Calibri"/>
              </a:rPr>
              <a:t>City of Lexington, Kentucky</a:t>
            </a:r>
          </a:p>
          <a:p>
            <a:pPr marL="342900" lvl="1" indent="0">
              <a:lnSpc>
                <a:spcPct val="110000"/>
              </a:lnSpc>
              <a:spcBef>
                <a:spcPts val="600"/>
              </a:spcBef>
              <a:buNone/>
              <a:defRPr/>
            </a:pPr>
            <a:r>
              <a:rPr lang="en-US" sz="1800" b="1" kern="0" dirty="0">
                <a:solidFill>
                  <a:srgbClr val="000000"/>
                </a:solidFill>
                <a:latin typeface="Calibri"/>
              </a:rPr>
              <a:t>Ocean City, Maryland</a:t>
            </a:r>
          </a:p>
          <a:p>
            <a:pPr marL="342900" lvl="1" indent="0">
              <a:lnSpc>
                <a:spcPct val="110000"/>
              </a:lnSpc>
              <a:spcBef>
                <a:spcPts val="600"/>
              </a:spcBef>
              <a:buNone/>
              <a:defRPr/>
            </a:pPr>
            <a:r>
              <a:rPr lang="en-US" sz="1800" b="1" kern="0" dirty="0">
                <a:solidFill>
                  <a:srgbClr val="000000"/>
                </a:solidFill>
                <a:latin typeface="Calibri"/>
              </a:rPr>
              <a:t>Montgomery College</a:t>
            </a:r>
          </a:p>
          <a:p>
            <a:pPr marL="342900" lvl="1" indent="0">
              <a:lnSpc>
                <a:spcPct val="110000"/>
              </a:lnSpc>
              <a:spcBef>
                <a:spcPts val="600"/>
              </a:spcBef>
              <a:buNone/>
              <a:defRPr/>
            </a:pPr>
            <a:r>
              <a:rPr lang="en-US" sz="1800" b="1" kern="0" dirty="0">
                <a:solidFill>
                  <a:srgbClr val="000000"/>
                </a:solidFill>
                <a:latin typeface="Calibri"/>
              </a:rPr>
              <a:t>New York University</a:t>
            </a:r>
          </a:p>
          <a:p>
            <a:pPr marL="342900" lvl="1" indent="0">
              <a:lnSpc>
                <a:spcPct val="110000"/>
              </a:lnSpc>
              <a:spcBef>
                <a:spcPts val="600"/>
              </a:spcBef>
              <a:buNone/>
              <a:defRPr/>
            </a:pPr>
            <a:r>
              <a:rPr lang="en-US" sz="1800" b="1" kern="0" dirty="0">
                <a:solidFill>
                  <a:srgbClr val="000000"/>
                </a:solidFill>
                <a:latin typeface="Calibri"/>
              </a:rPr>
              <a:t>University of Richmond</a:t>
            </a:r>
          </a:p>
          <a:p>
            <a:pPr marL="342900" lvl="1" indent="0">
              <a:lnSpc>
                <a:spcPct val="110000"/>
              </a:lnSpc>
              <a:spcBef>
                <a:spcPts val="0"/>
              </a:spcBef>
              <a:buNone/>
              <a:defRPr/>
            </a:pPr>
            <a:endParaRPr lang="en-US" sz="1800" b="1" kern="0" dirty="0">
              <a:solidFill>
                <a:srgbClr val="000000"/>
              </a:solidFill>
              <a:latin typeface="Calibri"/>
            </a:endParaRPr>
          </a:p>
        </p:txBody>
      </p:sp>
      <p:sp>
        <p:nvSpPr>
          <p:cNvPr id="11" name="Title 1">
            <a:extLst>
              <a:ext uri="{FF2B5EF4-FFF2-40B4-BE49-F238E27FC236}">
                <a16:creationId xmlns:a16="http://schemas.microsoft.com/office/drawing/2014/main" id="{9C3C0759-67E8-465E-B7C3-34AC88E9EC48}"/>
              </a:ext>
            </a:extLst>
          </p:cNvPr>
          <p:cNvSpPr>
            <a:spLocks noGrp="1"/>
          </p:cNvSpPr>
          <p:nvPr>
            <p:ph type="title"/>
          </p:nvPr>
        </p:nvSpPr>
        <p:spPr>
          <a:xfrm>
            <a:off x="1752600" y="170762"/>
            <a:ext cx="8229600" cy="874357"/>
          </a:xfrm>
        </p:spPr>
        <p:txBody>
          <a:bodyPr/>
          <a:lstStyle/>
          <a:p>
            <a:pPr>
              <a:spcBef>
                <a:spcPts val="0"/>
              </a:spcBef>
            </a:pPr>
            <a:r>
              <a:rPr lang="en-US" sz="2800" dirty="0">
                <a:solidFill>
                  <a:srgbClr val="002060"/>
                </a:solidFill>
                <a:latin typeface="Arial Black" pitchFamily="34" charset="0"/>
                <a:ea typeface="+mn-ea"/>
                <a:cs typeface="+mn-cs"/>
              </a:rPr>
              <a:t>OpinionWorks Credentials</a:t>
            </a:r>
            <a:endParaRPr lang="en-US" sz="2800" dirty="0">
              <a:solidFill>
                <a:srgbClr val="002060"/>
              </a:solidFill>
            </a:endParaRPr>
          </a:p>
        </p:txBody>
      </p:sp>
      <p:pic>
        <p:nvPicPr>
          <p:cNvPr id="15" name="Picture 14" descr="Graphical user interface&#10;&#10;Description automatically generated">
            <a:extLst>
              <a:ext uri="{FF2B5EF4-FFF2-40B4-BE49-F238E27FC236}">
                <a16:creationId xmlns:a16="http://schemas.microsoft.com/office/drawing/2014/main" id="{4D172C72-9758-45D4-B385-9B4DBB848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5648" y="2479005"/>
            <a:ext cx="2082352" cy="2085621"/>
          </a:xfrm>
          <a:prstGeom prst="rect">
            <a:avLst/>
          </a:prstGeom>
          <a:ln>
            <a:solidFill>
              <a:schemeClr val="tx1"/>
            </a:solidFill>
          </a:ln>
        </p:spPr>
      </p:pic>
      <p:pic>
        <p:nvPicPr>
          <p:cNvPr id="13" name="Picture 12" descr="A picture containing text, person, screenshot&#10;&#10;Description automatically generated">
            <a:extLst>
              <a:ext uri="{FF2B5EF4-FFF2-40B4-BE49-F238E27FC236}">
                <a16:creationId xmlns:a16="http://schemas.microsoft.com/office/drawing/2014/main" id="{809EA515-D470-494E-B2F9-249073487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971" y="432024"/>
            <a:ext cx="3231136" cy="2138611"/>
          </a:xfrm>
          <a:prstGeom prst="rect">
            <a:avLst/>
          </a:prstGeom>
          <a:ln>
            <a:solidFill>
              <a:schemeClr val="tx1"/>
            </a:solidFill>
          </a:ln>
        </p:spPr>
      </p:pic>
      <p:pic>
        <p:nvPicPr>
          <p:cNvPr id="17" name="Picture 16" descr="Text&#10;&#10;Description automatically generated">
            <a:extLst>
              <a:ext uri="{FF2B5EF4-FFF2-40B4-BE49-F238E27FC236}">
                <a16:creationId xmlns:a16="http://schemas.microsoft.com/office/drawing/2014/main" id="{F12BE8C8-2067-4B18-9536-50BDD4D2B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307" y="3519725"/>
            <a:ext cx="2166192" cy="974787"/>
          </a:xfrm>
          <a:prstGeom prst="rect">
            <a:avLst/>
          </a:prstGeom>
        </p:spPr>
      </p:pic>
      <p:pic>
        <p:nvPicPr>
          <p:cNvPr id="2" name="Picture 1">
            <a:extLst>
              <a:ext uri="{FF2B5EF4-FFF2-40B4-BE49-F238E27FC236}">
                <a16:creationId xmlns:a16="http://schemas.microsoft.com/office/drawing/2014/main" id="{554274B6-263C-8B21-C746-4ABFEF4EA091}"/>
              </a:ext>
            </a:extLst>
          </p:cNvPr>
          <p:cNvPicPr>
            <a:picLocks noChangeAspect="1"/>
          </p:cNvPicPr>
          <p:nvPr/>
        </p:nvPicPr>
        <p:blipFill rotWithShape="1">
          <a:blip r:embed="rId6">
            <a:extLst>
              <a:ext uri="{28A0092B-C50C-407E-A947-70E740481C1C}">
                <a14:useLocalDpi xmlns:a14="http://schemas.microsoft.com/office/drawing/2010/main" val="0"/>
              </a:ext>
            </a:extLst>
          </a:blip>
          <a:srcRect r="63271"/>
          <a:stretch/>
        </p:blipFill>
        <p:spPr bwMode="auto">
          <a:xfrm>
            <a:off x="5716756" y="4648629"/>
            <a:ext cx="3434614" cy="2200275"/>
          </a:xfrm>
          <a:prstGeom prst="rect">
            <a:avLst/>
          </a:prstGeom>
          <a:noFill/>
          <a:ln>
            <a:noFill/>
          </a:ln>
        </p:spPr>
      </p:pic>
      <p:pic>
        <p:nvPicPr>
          <p:cNvPr id="7" name="Picture 6">
            <a:extLst>
              <a:ext uri="{FF2B5EF4-FFF2-40B4-BE49-F238E27FC236}">
                <a16:creationId xmlns:a16="http://schemas.microsoft.com/office/drawing/2014/main" id="{4FD030DA-8DC0-3DFD-99F5-4EFF0EF40ED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56173" y="2398689"/>
            <a:ext cx="1265586" cy="974788"/>
          </a:xfrm>
          <a:prstGeom prst="rect">
            <a:avLst/>
          </a:prstGeom>
          <a:noFill/>
          <a:ln>
            <a:noFill/>
          </a:ln>
        </p:spPr>
      </p:pic>
      <p:pic>
        <p:nvPicPr>
          <p:cNvPr id="9" name="Picture 8" descr="A picture containing calendar&#10;&#10;Description automatically generated">
            <a:extLst>
              <a:ext uri="{FF2B5EF4-FFF2-40B4-BE49-F238E27FC236}">
                <a16:creationId xmlns:a16="http://schemas.microsoft.com/office/drawing/2014/main" id="{88059DD7-A522-2B56-B4B3-A158F3893E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9640" y="4648628"/>
            <a:ext cx="1752845" cy="1514686"/>
          </a:xfrm>
          <a:prstGeom prst="rect">
            <a:avLst/>
          </a:prstGeom>
        </p:spPr>
      </p:pic>
    </p:spTree>
    <p:extLst>
      <p:ext uri="{BB962C8B-B14F-4D97-AF65-F5344CB8AC3E}">
        <p14:creationId xmlns:p14="http://schemas.microsoft.com/office/powerpoint/2010/main" val="352615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209800" y="1082749"/>
            <a:ext cx="7772400" cy="4692502"/>
          </a:xfrm>
        </p:spPr>
        <p:txBody>
          <a:bodyPr anchor="ctr">
            <a:normAutofit/>
          </a:bodyPr>
          <a:lstStyle/>
          <a:p>
            <a:pPr>
              <a:lnSpc>
                <a:spcPct val="120000"/>
              </a:lnSpc>
              <a:spcBef>
                <a:spcPts val="0"/>
              </a:spcBef>
            </a:pPr>
            <a:r>
              <a:rPr lang="en-US" sz="5400" dirty="0">
                <a:solidFill>
                  <a:srgbClr val="002060"/>
                </a:solidFill>
                <a:latin typeface="Arial Black" pitchFamily="34" charset="0"/>
              </a:rPr>
              <a:t>Point 1:</a:t>
            </a:r>
          </a:p>
          <a:p>
            <a:pPr>
              <a:lnSpc>
                <a:spcPct val="120000"/>
              </a:lnSpc>
              <a:spcBef>
                <a:spcPts val="0"/>
              </a:spcBef>
            </a:pPr>
            <a:r>
              <a:rPr lang="en-US" sz="4800" dirty="0">
                <a:solidFill>
                  <a:srgbClr val="002060"/>
                </a:solidFill>
                <a:latin typeface="Arial Black" pitchFamily="34" charset="0"/>
              </a:rPr>
              <a:t>Transportation</a:t>
            </a:r>
          </a:p>
          <a:p>
            <a:pPr>
              <a:lnSpc>
                <a:spcPct val="120000"/>
              </a:lnSpc>
              <a:spcBef>
                <a:spcPts val="0"/>
              </a:spcBef>
            </a:pPr>
            <a:r>
              <a:rPr lang="en-US" sz="4800" dirty="0">
                <a:solidFill>
                  <a:srgbClr val="002060"/>
                </a:solidFill>
                <a:latin typeface="Arial Black" pitchFamily="34" charset="0"/>
              </a:rPr>
              <a:t>Is the Leading</a:t>
            </a:r>
          </a:p>
          <a:p>
            <a:pPr>
              <a:lnSpc>
                <a:spcPct val="120000"/>
              </a:lnSpc>
              <a:spcBef>
                <a:spcPts val="0"/>
              </a:spcBef>
            </a:pPr>
            <a:r>
              <a:rPr lang="en-US" sz="4800" dirty="0">
                <a:solidFill>
                  <a:srgbClr val="002060"/>
                </a:solidFill>
                <a:latin typeface="Arial Black" pitchFamily="34" charset="0"/>
              </a:rPr>
              <a:t>Regional Concern</a:t>
            </a:r>
          </a:p>
        </p:txBody>
      </p:sp>
      <p:sp>
        <p:nvSpPr>
          <p:cNvPr id="2" name="AutoShape 2" descr="data:image/jpeg;base64,/9j/4AAQSkZJRgABAQAAAQABAAD/2wCEAAkGBxQTEhUUExQVFhQXGBgXFxcYFxwcFxwaGhwcFxcYGhUaHCggGBwlHBccITEhJSksLi4uGCAzODMtNygtLisBCgoKDg0OGxAQGy8kHyUwLC4tLCw0LCwsLCwsLCwsLCwvLCwsLCwsLC80LCwsLCwsLCwsLCwsNCwsLCwsLCwsLP/AABEIAKgBLAMBIgACEQEDEQH/xAAcAAACAgMBAQAAAAAAAAAAAAAFBgMEAAIHAQj/xABHEAACAQIDBQUEBwUHAwMFAAABAgMAEQQSIQUGMUFREyJhcYEykaGxBxQjQlLB8GJykrLRFSQzQ4LC4aLS8RaTo1NVY2SD/8QAGQEAAgMBAAAAAAAAAAAAAAAAAQMAAgQF/8QAMBEAAgIBAwMDAQcEAwAAAAAAAAECEQMSITEEE0EiUWEycYGhscHR8AUjQpGi4fH/2gAMAwEAAhEDEQA/AEV4lPFVPmBUbYOP8C+gt8q22fh2nXPHJYXI7663sDyzdasHZE4/zIj/ABf9lZHlhF05Dlim1aiUTs2I/d+J/rWjbIj/AGh6/wBRVrF4eWJC7mPKLXIzcyANLdTVaHHhvvR+rhT/ANVqvGWpXF2VlHS6kqIm2Kn4m9bH8qjfYY/GPVf+avHE+MXpNGf91SMJB/lP6C/youbXLAo3wCG2CeTJ8RUbbBf9k/6j+Yo2C/8A9KXz7NrfKvPrAHHMPNSPyqdxk0oAPsSQfd9zD+tRNsmQfcb3X+VMoxS/iFbDEL+Ie+j3H7E0oU2wDj7rDzU1EcOfCnRZfGvc1Tu/BNAk9gfCtexPSnZ0U8VX1AqFsJH+BfdR7qBpYnGM9DXmU9Kb22bEfufE/wBa0Oyoz+Iev9aPcRNLFK1e2pnbYyfib4H8qibYg5OPVf8AmjriDSxeAr2jjbDPJl9xFRnYbfs/xH8xR1IlAcUX2bu/NJGZsjLh1IzSmwGrBTkuRnbXgK8TZDBhmU5bi+o4V1/dvBxYvAIikh4i3PQtc3uvQ0rNl0rYbhxqb9Ry7ae7BjhOIjkDwiwuylJMxIGXLqCbG9w1rA0EUV2PbGwuwwOJMzAxCN8kY0UOwGQgHn2mWx5Ec71yFIT4UcGRyW4ephGEqiSRrViNaiVDU8amnmRlmJKMbJwWdgKFQV076IpIu0mEioWyKyFgCRlJDZb8CcwvbpV1srMuR+A7u3ucGUEgUS2huUhsAtwTbTTzN+VHNjbViClLgZSQKh29t5UAyXYggmw6UdUrFdvD29Te5xXe/ZBw2IkiJvlIsQLXBAYG3kRSrOtOO++2vrOIeSwANgOtlFrnx0pQnkqrQ3F8FKRarSLVqSSq0j1U0oquKjYVM71EzUGMImFa1uxrS9QI8bq4c9mQQQQTcGtyTeh021ZIMQ5SxUhQynge6PcdePzq3gsWknsmx5qeP/IrlZMc9TyPhm6OSOlQXKINtk9g2p4r8xS1ambbw+xP7y0tgVs6X6PvM2f6iOQaU9JiXAAvwHQUjyDSnZhSutSajfyM6ZtN0brjXvxHuoDtra84mOWaVNF0WRgOF+ANFgNPEGlzbB+3f/T/ACrS+khHW9vBfqJycd2bpt3EjQTNbxCt/MDTFuhtDte2+sRxzWyZbxoLXz34Jrew91J9qZtzF7sviyfJv610lCLfBjcnQ0pDhCBfCp5gC9ats/An/JYeTMPk9YFrW1M7aK6mYdkYMnQzKPB2/MmtDsDCnhPMvnY/7K2jFelaHaiHUyJt24/u4s/6kU/0qltPYxhiaX6xG4W2gXU3YL+PxvUmL2nFG+VmN7agAm3uoOuLEuMSzXj1Cg8PYN+6f2r0uUIcDYanu+CFcZ5e4j5E14Md4X8ifzFbbU2ayyv2cbFNCMoJAuNRp43oewpThToeoxkrRfGNH4TUgxq9D8P60LFYTQ0g7aC0cgc5Re58Kd/oskK9vGfx/AqD82+NJuwMLa8h4EWHv1HnoKbfo9kGeU82fX3D8gKz5XyhkMaSTLH0qYpg0UWchGUsRfQkNYedvzpJX0py+mOHXDN07RffkI+RrnqpenYktJlzN6gkYh+Ee4Vgw6/hHuoaoq1gsRkkVuQN/wDn86duhAZweyEJUsQqm+ovcWtp059fdVsYVY3Chjp94fMV5BLnVSpJAYXN76eIJsBcLqdLiqe2cUAoKOpbMQcuo53N/dw0qmPJLVRfNghouh92VvDh4BfI0jDmQNfU/wBKj2t9I7OMscCJ0LsW+AC2rmuHxrKePGp5sYWIJAuBYcelvyrQ37mCOGlSJ9rZpXZ2K3Y3NhYdNBQeXBN4e+rcmM8PjULYwdDVHJj4wS4B8mCfp8RVWXBP0Puox9aXx91afWl6/ChqY1IAvhmHI+41AyGmb6wv4hXnaqeYoaiwrFDXmU0zNGp5KfQV42ET8A91HUErbX/xn8x/KKpW6aHlVnab3lZhezWKki1xYa61XFCC9K+wkvqYRw0kmIUwki4GcMeOhAsSP3uPhQ2eBkbKwsf1qOoonu4PtW/cP8y0bxGHWQZXFxy6jyPKs08yxT01sPji1xu9xNkGlO7rSztLYzpcr306jiPMfmKapBSurnGSi4v3/QZ08XFtMrKLMaWdsLbEOP3f5VpomFmFLW2Red/9P8q1Ok+v7idR9P3lG1Nm5CdyX94fKljJTZuOAIpidAGBJ6DLr8q6ceTEw+5Cgk6AAknoBxNCsHtyJ3yd5SdFLDQn0OnrUO0t4ImjkRQ5LKyg2AGotfU3t6UtwsAynoQfcb1J5d9h+PBa9Q+onGt8tDxvDh/xN/A39K9/9QYf8Z/gb+lM1x9xXbn7A7amylM+c3YNa6Djcd0a8gbDx4+j3u+iLFZYkQ24AA/Gwv8AGhWzo0dROGvGwYE9LG3A68vhU+xtqJm9lyt7ZxawJNlv0vXK6qctXpOj0kIyXr/0TbaiVbsVGg9pRltbjmUaEW56VzveJgZ2KiwIX17o19a6RjNpxlyln0tfNltrroL3I9KVPpEwCxSQZFIvGbjllzHJr6t7hR6fLOS0yL5cUISuPn9BSQV7DGWZVHEm1aqwopsGNTmbiwYAeAINz5/0rRJ0mxNcBvFQrFGFW4GUE+fWi30aQEqXP3nNvS3/ADS5vBixlI8AB8qeNzIDHFEOguf9WtY99G/kbKtdLwefS/F/d4W6SgehRvzArmCiur/St3sIgHEyr/K1cxiwMhBIFx8K0YpJR3MWWLctivpzrV2voBx0FWZMI4UsV0Gp4cOF7etEN1MGJJb5Q1rBb3HeJ0OnGwB99MeRKOoUsUnLTQy7OwAw2DZzYyMMkdxeztwIv01b0pL2vhexlyEk6Kw66jXXzBp23zmyvh4OGTvtb8TG2b4NS9vlAC0T8ypB9DcfM1mwTalv5s1dRjTg68UAA3CrDvb3fmaqCPXjwq3MwKJYAEFwT19kj3Xrc2c+iJnqMmsIrXQ0Cx4WFRtWzCvBQCaFa0IqUmtGqENRHXuSvKHO5Btc+80QnSdn4GOXZ6h1BsoIPMHKBcHlShjtjvHcjvp1HEeY/MfCumbTiCxOUtlezqBwAYi/xvQBRXFw9ROE5e18HUz4ItRXmuRY3YF3c/sj4n/ijxGtUtqTLhyrqgu5Ie2lwNR4XqzhMYkuqHlqDxHmKbmbn/cS2FYqj6L3LHAHypT2Ztd4wAe+nQ8R5H8vlTg690+R+VIUfCm9HGM1JSXt+pTqJOLTQ3riElQMhvYi45jzFLu1R9u/+n+UVVjcqbqbHw/WtEMThJHUYjLdXF2y/dI7puOndven48KxSu9mJnkeSPG5Sq/snGNHmHFCRnQ8GHMH0qherOD5+laZOkVwK5pMaoMfgmZVWEBmKqLxroSbC5v1NE5dkwG94o/4QPlSPFJlZXHFWVh5qQR8qacRvNFkuobPbRSOfi3C1WhNNeoblxSTWmyssuzzyA/0yflXuXZ3h/8ALSyqWFYRVO58Id2flj7s2VFiywkGI6214g20v5m/kKuTsw7JYVjvcMysSB4DTzpY2HhpUh7Sx7Nm7vS6nK1+l/jlNGY8TE7L2hAK2AYgajxvz0rDlg1O2bMDjVL+UH01S0gXtB+G5W19ONB97t5WQonZ5+4rFrkW4jL7OugB9avCZVv2eU5ugGp9KNPgXaBEAOe40JHDXU9NKZ0eOTk5LZC+tyY4xSatnNU3qFtYtf3x/wBtRrtHt3AijOc6BF7zE9QANa6Rht15CTmKADxJ/KlnZ2/2GgZVELMFY5plCXbU6qvHLY9QTlU2roTxNqpSOWssYu4x3+0L7qblRkl8WqvKP8ltVS/AsODk9dQLaXOoco9nIl8gsDrbkPLoPCqmIxAljTF4Vw4tmFuEifeXX2W08LEC/CppNsx2GVwWZA6qAcxBF1NuQNrX4X0verz6aMsemJSOaSlqYqfSKrOIIxqTJoL2ucp+Fr0LwMuQBDGb21sQfD8qX8TtSbFzduTYhvs1+6o5D+vmaO4fGBs5tYnU63sTqdbDma4eRtKjs9PFS9QL3seIIAmjZtVINxobkX5ajh1ox9HOE1B6anzOvysKV96cYCyoVBMeue+puBYW9KMbt76YbDwPmz57d1Qt72HDNwq+iTxJRXInJOPebk+EV96sQZMdMQbqpVPKwH+69Vt5J80MV+IYg+6m47rJ3nDWZtSb3DEm5J8zSHvBODJ2a6hCbnlfTn4UcMlKSS8Fc0dGN35Bq6mp3TuA9GI94Fv5TVRmINeQpJIwRWOpAtfT3Vv+Tm1eyJa1ING9rbrSYeLtCxYDUi3LmRQRfO9UhOMlaGTxSg6kjzNWpNbvatDarlDwmtMtbGsBqAPAbVA+GUkm51qwSa0y1AnX9oxr2SoqHRgmUG/dHeHjyt60tyte5sF8BoKZNu41cwkiIN15frpSpisUkQvKct+vHUX4cTob1xJQfhcnczSQH3sHcj/ePypfidlYMpKsOBFHN48SkkcbIwYZiNPLgRyNAwa6nSr+0k/k5Gd+u0MWztvhhllGViLBh7JPiOXy8qWgpGhBBGhB4jzFbZrEHoRTlt7CRsjOwGZQbNz04A9RfketVbhgmkl9X6f+lkpZY7vgT3iNvOruy8NiGsIu00uRYnzOnA+6tthQdviFj1y/e8hqa7ZsvaECxFUBsg1AS2g0FjzFWz5tG1FsGDWtTOIJH2khjbLHKdFNrKx/Cy/dY9Rp4VgwzxFldSp0t0PHUHgaZfpASKZBicOVJRgJMrKWF9FLFCQNR1PGh+08UJYYnBBOoPnYX+NVWSTrbZ7P4YyGJRyV7figZatJNK3tTt9HW76SZsVMuZY/8NTwLD71udjoB116U/HBydIflmoRtgrY+5WKnAbKIkOoaS4JHUIBf32pr2Z9G0K6zyPKei/Zr8CW+Ip2luHjHM3J9zX+JHuFSt4VujhhH5ObPqckvgB4jCJhkRFT7EAIAdRbhlYnj5njS1jtjrJM/wBWIUgBssnAk2JVH1J0I4j1roFgwIIuDoQeFQYPBKlwLjXQ8TY8Qeovr6edMnDHkjUluKhlyY3cWIWHgkjyM6FnDqOyUguTqwUAGw9k3JIAAJp/wuI7RFcAjhoRZhrqCOFVMHBCSzDKHaTMdbNfVfS4J08T1q5AmUlQLAjQfu90/DLVMOFYoV5GdRn7s78FnLbTkTY+ViPyr572lsZsJiTBIua2sdyQHTirAgi+nEDgbivoMnVf1w/80B2/s8SqAY1cWtYgEllCslieBILpca98dKs8ansJboVvov2tHFC0MsgAknPY2bVSVGYHW66ger+NS7x7djw0OKw79lJPHrCTYnLOeNuTISTYcsvKkLGYBTNIsLMLOyC+jgElULDlqAGGhB5aigUcRuQRYjQjoRx+NJ7rjHSFKw9sDHLl7NiFbkWOh8L8j50f243ZWky6EDW2hJ1tSQydPjWrkhGUsxU2ut/w8Le81z59MpS1Jm/H1jjDS19hcx2MzBiGuW9r9dKFxmtIxYeB/KstoD6fAVojFJUjLKTk7Y3Rb2TNh1w97FRlDg6lBwB8QNL9KFBgOVDYZLEEVbxEwIFuf6tVFjUXsgynKVW+CMyXuPEUV3aD9qDGqvY2N2y62ue98L0ElsBc/iHDpRzd7EiMnXIw8TY34HTiL/Chl+h0XwJa1Y0YzamJlQxtGjAXVirC57oNgMtuDHUfhbQUiYfQAHiNPdTfjcQYos91U66KxsW1C929tSenAmlGFWNyeJN/fqT76V062Y/q+UrJCK1tWzL51Ps/A9tdRIqyfdVr97ybr4U9tJWzLGLk6RWy1qV8akxWGkiNpEZPMaHyPA+lRgipdgaa2Zqa8Br116VqL/oUQH0G+6kcc9o1CxkX65eVhfj+vChH0ibrROoxHZs2VURxHbMEQmzDMbWANmtrYDpRbBbS7IqshLK1sr6cTyfx8edMSEMtuN+vP0q3Yira8jXlk6T8HzhtaGMv3IuzXu2BOp9qx0Y8PHXWqRw69PiaePpF3Mkw9pYFeSEk+zxiIswB5leNm8LHWxZcwexZ5Y1kRAysL3DKPSxNL0yWw+DxybtIp4LZ8bZs4c2GgXmSba+FTbXmdVMYLMpPFtT42Y6+GtZFHIhPcYcVItY35jz/AKVtt3BSxOEkR4xa4Dixs2t/D/il6bluTJpinpL/ANHCRCWQSqrIyhTmFwQeI1ror4iKM2iiCplPs9mq6ag2LDoOVcb2TjWw8yuozfdK/iDch48CPGuk7M2/g3JkDtE8gGZQLM3AcANeHEdKR1ON6r8DuknDTpfKJt8NpLJgZ1Cj2X1XVdNRqNNDYedcphdlXT2b8D1tqfd8qb/pA2yzCPDopjjPeN/aIUjKD0F9bcdB5UoIC18oJA10HIaXpvTRqFsR1U/7np8BDYeBkxUyxggAnvG3BR7R/XMiu3YHDLHEkaaKrRqB5EOQfQ/9NJP0WbJtG0zD/EOVf3F9o+pv7hT5hSMysebSP6AWrq4IaVZiyZJS5ZpiJ/tr/gVR/FIAfhf3VeOjEeooBiMVwsB33DOwPAKcwW1ulj60bkkvYj09adONULTJbVuorVTet1pYRNuRnDcQxB870zYJ7xxM3G7AnqO9/QUP2vb6ygK3DZfXXnRpo9AANA2lOyStICRozG+n3Rf5f0qlsrE3Re0PtAHN48deQ4Ciccep8wP176VN78Hlw0igkBELePKw+PwpTlUWyVbRyCfFgYmaTDnLaSUItvaia6W155TqDyOmo1rKc13LFix1JN28yTqfPwqOaPLI1+OYn36j51IsoAseHI9OoPhzHr1rDd7jWa2raFspDZVaxDZWF1NtcrLzB4Ec71qTrXt6gAhvJttsWVJjjQXJAUc7G5voLkW5chVHCYEdmb/eB9AeFvgagU6jzPwFqMYHCSOgyKSANT/5qr2RZP3F3KVYg8RUwq1tLCG97EMBqLcapxo34Tx6GrIgQwewZ5kzRwyOgPFVuDY2IX8ZvpZbm+lM+w92xiAVfMGXQZR3h4e+qG6W82NwzJHCrSqWIWBlYglzchctmBub8dDc8zXV9yVxEUEnbxWnmmefKsMyoplbMytJ2bcCTwuAABfnS5wlPZOhuKcYcqzk+9W7skJUrnaNB37nvD9oj3jwoDhmA0ze+uzfSps/E4nDBkVVMRvIolJLrqLIhQF7aNyNmIsSK4gVN9RRhBxjTdlcklKVpUEG4cbitYnZTdGKnqND7xVASFG6j9fGiOcEXHCi0VTHTd7bsU6iLEhDJ7IzqLSX0vfk3I0J3x3a+r2ljUiMnKRe+VuVj+E/A+eixiGtYnqNenjTlt/aats+JA+bNkYa30B1v4gi1uIrO4OE048M2d1ZcbU+Vw/Ing1mW/SvUNZl/V60GM6/upDbBIrgWy3YNwu3eNyeI1NZu1vdaZsOzB1BPZsTZyoOnH2tOuvnSIdtt2RXNaFDZEH3rcCSNW14Dyoa+DdZo4yrfWpCCBcd0HhbXibE66cqb3LdJbIOilfln0lgMSr6hha1/G/AaetaNsnDtqYo7nj3Rrxvfxvf3muZ7MGMiJKMJgCRlbjbiLSjS9tLEcaY9ib5QyxkuSliVufZzLoQJB3Wt4GrJp8BnCUdpIMHc7CmRJAhGRsyqD3b8eYvxF+PL0qPfPdmPF4eSPKna5LxSMO8rA3AzWvbkfAmrOB25E6lkkRsnt2INujeKnrRPCPnJbkQP18qlFFRxnYX0W4ozxNMY1jR1ZrPmYhSGsoHC9rXNrUeggijx2JRVTIXLINNHYksq9ASCbcrX510kuI0djwQMx8hc/KuMbGzyYtJXe/afZyd1i129p1GuRQMpudAEFxltSM2JTWk39Dicm5eEX9t7n/WmlkJysqARnkDnFjYfd4g6cGvypE3f2CZ2lhLPFIilrixFgQCrC4J46W0ruOygqxvGJM5BBIY94BuBIvcKcul+lVcXGvaaKoZgMzAAE3Nzc8/8NffTcODRFRZn6uu7KmabLwwhiVVFlRQoHQaD5Vs5tYDj2IH8bkX9ymrDr3D+uFD8TIFnLE2VMNGx9GlJ+FdCBhkC8bjVVrAEsL5R90qCY7g/vKQfSruxMS5yIfu8T+yBp87elLWxdvRyxEzRkNfPGpB0ViTcE+1diTm/atyo7sjbMQuGvGTwzCwPrTZ7oERoik1tU4NUcE4IzAgg86uCsrRcD7yCzxOBqD77EED4mim1b9hNlJVuykKkaEHIbEHkQbVR3gjusbdHUe//wAUWxKXVx1Uj3ijJ+lEE/c7YbYvAnEPjMaJLyCy4ghbr7OhBPTnQP6Odn/2hJKmKnxLBYwwAmbW5sb3vcaim36GJc2z3HSdx6GONv8Acas7i7hts+VpDiBLmiMZURZNcyNmvnP4SLeNYtxtHOp91g+1XwMOih7Zm7xVModmJ5m3DqbCn5txtkI6YZ2/vDrdQZiJW494IDl+6dMvI6aVBsqLLvJir84Aw/gw4/JqW/pCmMe2kkvbKcM48lKn5g0CAPe3dmTB4rsBeQPYwtaxYMcoU8swbQ+h0vXQv/SGy8BAhx5DO1lLs0li3EhEQ6KOpHDiavfSLhl+sbLkYezjY4/42VvnGKD/AEu4Ez4rZ0OYL2rSxhiLgMzQrw9RQIAPpG3QTBiOfDEnDynLYtmysRmWz/eVlBtfpxNxa59FO7GHxSTyYmMSBWREuWFjYlvZIvfMnuqxvju1jYNnESYxZMPAIlEKwhdMyxqc983dzX15CpNgmTD7vtLArGaSYSIApJJWZI72GpGWK9TyQT97dlLg9oPHb7EOsig8OyYhst+Nh3k692ugfSRuTAmDaXCwrG8Jztlv3o+D3ueQ73kp60P+mbACbD4fGopF1yOCLMFkGePMDqMpzC3V6cMXtwJPgVexhxkTob8O0tG0V/Bg7rbmWXpRII21sJh8Phdk4xR2BYxiaWId/vRXdvZa5GVzwPE6a0Ug3rwLHu7ZxCH8MkcQH/yYUH41Jv3sw4XZMKqdcJiUeInWyh5Fiv1IV1B8QapYXbG13HsbMxQ//HICfe0gHwokDUW8sP3NsYT/APoIv9siVx76QMGiY1mjngnWYCYvAAIw7Fg65RI9jdc3tffro8s2OP8AibAwz+IaE/kaQPpDaTtIe02emB7rWVMtpNRcnKoHdvb/AFVGQUZlvaruw5BdoyBr3l08NR8j76qmqruQbgkEHQjjVWrREMckQLIuUat05D/kij28uz4YooVWKNWYliVUAmwA1NvGlLd3aijEKcQxyad48vMDlRzfzHdpKnYyDKiDVSCCXudLcRYCs0oy7iRpi4rE35BmNhAS4AGo4etD7/q9RJiJL5WcsLcKn/XCnpUZ2N2Nw6R4gH78gJUcg2paw62/OmzZGEjm7OQxo0iAAORdlI0OvUGufttc4jFIyRNmU90Bhz7t9VsOgvzNMUW1ZMHBJiSFZHmKhe8XDDOHzKwW2qEcTwoYsmiKjk5/U13DVJx4H0Q8b6g8QeB8xz5e6q2OnMKqoUZbgCx4AmwAHO1b7QjnBcQz4NnjOVlkzx62DWzZjfQ8vEcRXPdq7yYyGZFxEQQsQQTcoVJF2Q3toPdcXp7nG9i7mlu7/wBMv72QuZYez7vausVxo12dBoR1DXI4d0dK7dgx3RauPYDHx47FYeNY3XsJBPmuCLRg2zDldio48665s5uNG090Zcta3RW3ge0Eoyhswy5TwYNYMOI+6TzHmKUsLsw4V2ijQuScypGyBgL2uGlYd2+nE+zY0y7VnYzZVD2QFiUaMHMTlUWkPS54etVpJGt3hKRro+Hjk48f8M9aolcrUqomHJmi32+OHx+Tf4mYeAKD/dzCxCXuUbNbPpmRjfLfnb2tKGxm8znkD7rdz5rf1q/h8QO+eOUC4ETxcF4ZXPSw00oZh5AJZIzx7gJ5aCxPqfnWqKt+4mdr6tmELcvD56/nQ3aM0ccj9o4TtIlgS+t5HEojUAftEe6it9WNtL6dOFcx+lzaZTEYdV4xlZyPFTZPk3vqzlpTF8sY8bsgoqqF7qZQttRZRb5VIMOCtmW55Vdm2kpjEl+61iLakg6i3nx9arqXYZn+yTp94+ZrVba3KcBHAIEjyjXXl1PKr+Ek7oA9/L0qnBAMt3IRBwBNtPE8vKrOHxUbew6t+6bj3ikSRZEW3m7kY6yLRhTc0v7fe5hX9rN7rVJtDebDwHLJJ3xxVQWYeduHrVZbRTYVyUvoRFsNOnScfyKP9tBtwNozHazxPNK6/wB4UK8jsvdJIsrG2gWh24+08UpxZwsmHiiDCWRpwbBTnsQRoLAG9/CosJs3FwbTiyyxLNP2sqSqM0Zzq7PZSOYvp4iuTPqsUZOLlut39lX+W5oUJNJ0Me8m01wm34pXNkaJFkPIK4ePMT0BAY/u0U353HkxmMgniZMmVElzGxCqxbMtgcxKsRbT2R1uEDbsUuIMWIxmJXvSPhmfswAgiZtSFtcXJ8daOxti8LPhsDFtF8sga47JT2ahSyZe0zaNYgAEWtVX1mFOr93w/wDHnwHtyf8APcK/TRtYJ9VjQjtVk+sD9nJ3UJHizG37hovtrAptnBQzYeQRyKwdCb9x7WeNiuqkGxuPwqeBrm+8O78irHPiJJWklxJhcuNct2CyAk80QEDgL25Ve2zsX+zmjME+MjMkyRs4ZVRlIJNimpYcswtxqq6/C2knd3X3ck7Utx52xs76vsafDSTdrLHh5JXYkliA5kzd4k5Qe6Cfw1HtDbjbK2XgiIg7lY0KlioBMbSObgG/eFvWk7fTdwQQzzibFdoCkZaaVW7ZXtcC3eIFzo34DpbWo97NhQx4eJkExMhiCyPNmRc+pvGTe1hxtbhVIf1HDPS436nS/B/qWeGSv4HbZm1RtnZ2KjdFjkuUC3uAwAkhfXlnH/SaVt9sRm2Nstw1pE7JdD31IhOtuIIaMetDt6N2cKsWKWFHWXB9iWZ2zCRZQDex0BFzwtqvjV/ePdvBpg5ZUhVCIonR0d2kzObWdDcBDoL3/Fwy1Vf1LG9Oz9Trx5qvPm0Tsy3D+8e8EOO2G7GSNZmVC0eYBu0jkUuFQm9jlJHgRXM8PhMMwvJsnEkHUSQSyOCOtmRlHW16a59iYeTBhhh1jP1FcSJ1uPtFF2RjwN/+7wrmYiRXLLiEjbibrKCCeWaNGv51p6fqY5rpVWwucHHkZi2AT7u2IvAGG3xsaX95cRAzp2D4xtDf6yUNtfu5CemtEExeJHDaijyxGJHw7OhO22lazSYsYmw0HayuR/7qC1aChUqnOCCb89R41ahbMDpYjkb+/hVmJQVyuARy8PI0LICQtF8LhfsrgcBmPqf+fhVc4ACxDG1+BH50QXEHLluba6ctaDZGCXa0gNXcpOtU8cmV18QDwI4+flxq4KjCdX3c3TgTZQxIh7bEmI4pQcxvKoaSFQqEHTRbDjr1rfeG85kEuEU3aU5D2pS8f1uOJx9oFvaPDd0Wz9uTzBVU3T+kJ8NCcNJ/hgt2b5cxUE3KEX9m5NiASL2tbgVwmIgkAyYqAhrA5igdAALFQQDcFFFj58qGiLdtbjFdcjQMdI6qqXWMI6LI5Ase0kKSOjOCQIoweAv2nBcthY3owCS7LkbExojKpm0t3XDFls443By35hj1rleP20yTBVmWOIx95kVCVYZ+AAub3tbo54XvTluhjJNpSKGMhwkHZGQuxPbTJYoAlyqICM5UcSEvxtQhPVVR5DO1dysYNx93kwsTMQBJKbtfkgJ7NPcb+bGm/CTBIxIxsoBJJ5BRreqkq94i3E0vb7Y90gigiPelck3/AAJqw8CWK+gatHCBixvJNRXkrbJ2vJM00jJiQpkIXLHE4AA0W9ib2I01qeTafZ6u5jXjebCnysTHINdelbbG2PjYowIZUW4zGN7mzHib2trar+JXaJiYMIy2U8bWOh1p8MOKSTlp/wB/9GfJnywm41dOvpi/xBOz9vRyRyMkkb/aC5QOALBpACr6i4jI9a12MoYuzhs4IJKnXvai49/uoTh8NPED2scYuy2IAsTlkGtueot51HtIGKGSaN8syxxsGFi3elQPcHQg6ix092lpVibS4DqeTeqHqJtNFYg+Q+BIrjv0t4ZhjEkawV4gFGl+4TmBA4e0Kb9nfSIFUDFRG/DtIdQfOP2l9M3pSV9J0WIbFhpInAKXjUd6ydSFJykm/Gx08KTLJGUbQXCUZU0UNj74YjDqIxkkQWVA41XXQKw1I8DfwtVvF7zY2TNcqLm66XKkcLNpb1vSzs45nHhrRd3NKeWa2TDpRRO1MVG+dndm43cB7eIJuB6UZ2dvzjDcXDW4d3n00NqouoNT4JrL1sTQ70l5DoTDeI25PJZnazWt3eXM2PXxoWwrxpb1qrGlzySlvJllFLgL7obdXCDFFjZ3itF3cw7RQ2XMOlyONXNr70xnH4fFoJDkUB4mFspswYISejnpqPHSDclo/wC/rPnMRwUzOEIDkI8ZIUtpmte16cN4MFg5W2jI4ieS5bMz2kU/VoGw4jCm5DSZlOUEk3HK1ZZdFilkeV8tU/saousklHSJO9G3MPNEIcOkgXtpJ3MhW+aS91UAnu94+4casf24cTtDCywQu8iJHH2dxmdkzlrHgAQ3PhbWug47BYOGZO0TBph4+0QBhHlLmWPtVCnuq6xAA3Bdhe2U60L2bt/AQPCqvh1WIQWdVUsSfrMMxLgFm7giY3/EDzq8ejxxSj9v/LkDySbv+bCPvDvQ00bwOpDLinmDNJmKe0BFa3BcxA1tpwovvlicRNAk0mAWLtmQxyiTPJci6DIBdSyjQEC9Gdn734cQYY5h24jKnLhzeN/q7iQ91LEPOEYAXHM2ArbB70wDLO8E5nbsGkVcO10aOPsHIlvldcpLoLCxDXPe0kejwxaaXG63fmr8/BHlk/Ir7S2/i8Us0ZwpKzMhyiOQlXS0d08SUCnxBHWqmKwGOxnZ/wB1kYxRrhwVicXCErZifvA5r8LG+gpzffoo3+BMyrKvfdVRmh+r9nLdWbRzKO0AOhubkXqjtLfRjmKxvlEeJXWWH/NSJUkZI2tmVomNgNA5sTc1fH0+LHWlVX7UVlNvlgrFDa2JhSFopGR2KC6qrO0WYlXYkElezY62uUPEiocJhtpzxt2YLIQuCYfZC6qwQJY6lVaUAyDhn48aMr9IDu5eLBMzM7XIdjdLzsqAKmjA4l+90A050v4be84VVhXDQpJEUaMyZi8b2i7VgjWt2nZK1uWZrGxqLBiSpRXvwiOcvcK4fdjaksXYdtGIVKoFMwCMto2QqUBzoRLHY6+0OdJE+EkBdexgcrcNmkCyAqSDoJlJ1FuBvannZu9mPnVjhYICiAd1SCY1VUQAK0oYgdkp4HUdKB43Yk2d5MTsuadpWeTNG7pbMwYhVQMCAWNr/i8BTYQjH6VRVuygNjzf/blOn3ZZiPMETn51n9jTWB/s6Pl3jNLl48R/ebW9akfA4MKc2zNop3Abhjx173ei9mrS7OwhW/8AZO0Se61gz5T4huxvY8fWr0AHzYFwpEgwOFTixEqvIwGuUASSynlotgeelCMOw43Guo1p7wOyWJP1fd9iTZlOJmkZdRpdJMi8R150pb6YGWKe+IeAzyAtJHCRaE6BY2Ve6py24X8zxIaID58Rrx0rxZgaHW4dOvTnWwv+v141Wg0SY975f1p+jV9ALDyoTKdDRLD+yKhDbeDCiLFZQTl+zPwAPyNEnwcf4F9Reh29EwfEBl5qnzNFZjpRAa7PiXNcgADwAru+70MYw8YiN0Khgw+8SLknob8uVrcq4BhGuW8Db4CjuxN9J8AcoAkhJBMbG1ieJRvuk9NR4X1qyZEduQnnSFvXt6MY3sxlLxp3GLZVVlJvma2lmJGl72taiWD36gmhMkItJrZJiIxcWzd8nK1s19D7q0lwP1cmd44y8rghlOYxKxGe76XXUsWGpJ8rjNk7aUvf8Sd6WO3B7mmxdszmKPtWytIwJZWZWRCwKlmY6BsxIXSwsLagUcVHB720MQi2tm/u7REjRgGaEm97jjpbWkTePZPalphBOhQRu0KLYsntB1KkqxUXFgAQRyBFB8BvCpU4d5FSBnzBxceOYKb2NtdBxOvWpjnBt6Vyzp48eDLhTbSdbvzfn+cfmdAmwTIJc+MbER5GsrLELHRlcNGoJKkeR1pe2rJnw7oT3syqB65mPl3f+oUMixGy4XDieYkG+gJHiCMvAjQ1cnjNjqNNCep4aVryQUdjkKTYo4N8yjmCL+lr1cmSMx2ZsgOgIOtzw4G4oFs/HKjMj6ZWZeAsQCbakGx9KvYlBJHYEgX0OnHr3Rc1ypQakdWGVOHyC8Fhwksig3C2ANrXB8PSrpodsgm73N9QL+V6IGnswGHhVXFY5obAAENc6+Fv61YY1U2lhmdQRxW+nn/4qEI/7df8K1q23ZOi0LPjWpNHSiWFH2ux4ot/1yrVdosb91QB4ePnQ69T4Qa+dxr46UQDmuLbEwJLiJpZSAwGeRmsMxHdDHT2Re3SisOHwgT/AAMzWGpdrX/ipO2X/hR6ng3lqx5U04M5l8xalyCjbe+cR4P7CIR3dAWUtdQbm4N9LkBb+NW9zCpwcRZI2e7gsyKzGzta7EX0Fh6VDvAmbBSD9nN/CCazcZ74S1/Zdx77N/uql+kv5DOPkSyho4m14GNDpa3C3UirGxdiYd1ZTDGucEHIuTRtPu2vpQyWItLx4Lp4XJufgKPbE0e3QVW6Ct2cv2FeNVs8qc2AkddeZspFjRfYeFld1b6jHiywaQFpQC65cpV+0vcgyofRbcKE4kfazoOUkij0JH5Uc3NSHOi/XJMM+RRbtVSzsEz92UEWJS9uB7pFaYcimX9qbMwFpTidn4zAMACJY7vErW9nMuZe8D+H1FV8LDs3KDBtnFxsF1DM62OlgO6unHnyroxwePjSUxYqHEqQNJo8hIKjXtodD/Br1qtM2MaECTZ+GkHZtYriB4cni8OtMogkSxldE3hDd1luW0sL2U3lPH86thbQA/8AqOxyDuBteAGUfbXottmG4BbYiqGYE2OFN7gaDKb30NTYaFfqq5dhi+RQzEYUXsRqCXzHnyHGpRAHiMLgAL4rb2Im5FY5GYNrYWUdpQne3ZcBwbHZ+DkEMLLJJi5e7IbkoY8jAMy/aq1xYCx6V0fYss6qow2yYoTYd95IY1BI7x+xV2NyDy51tvFs6eaJxj8VDhoSjoFhkKoxIJtLJMNQLAgLl4Ne99BRD5zVra1hNYtzr1rDblVCGH51gk6itWW3OsZL1CF7GH7aO/IL8GNG5Wv5VlZRAylsl/bblnPHyFQbTYtbT2jf0GgHxrKyoQ7NuYRBgYE7xCgSvlKOrdoWaRbEXzgEXW+ltDfQtbBWXI9xG6lQCCp73Pw5el6ysrD1Unrkn/jx96f7FMb18gzY2zTh5JFY3iBIhF3Y98k2DElVC2yKAFtfnegW29nxIl0M6mWUl1vGTnIDXYlDbSxJvYWPrlZVMeeeOUlH+bAWyr3/AHKuBsLZsRJbSzZ4V0Nv2ATx+FDdutlYskkJQqCS8ymTNbXuqNfO9ZWV0e7OS3f5fsdTF/T4Sx6rfFnJ3YkljxNyfXWvY8Y6qyqxCtxH64elZWVDCi/sI6P5j9fCiN6ysqrIamoySxsDYeHGsrKAAbtKJSe4GJ5njeh1ZWVcJlSfdPpXlZUIHsK1oYz4f1NMOy30086yspUgLkJ4s58PKttTFNb+AgfOhG5OIBMoX2SsZtw17wJ/XSvayqr6WXfKDYmJe6k6XFHNgsTIST92srKqwx5OZ4xv75ih/wDsTfzvTjuXMO3Pa4ZpVyrfIgkWwVvue0faGmU/1ysrRDkW+RzlwOzSr9kfqjtYgRl8I5NuHZ9zN4gqeFWo9hSiLubQxVuzY2PYOLdAWhvb1v41lZTSEe09k4vsVP18m2Q6wRcfZ1ygda22ds/GthRfGoFC6ZcMoblbMzOwI8lHLUcDlZUIWdn7LxTIofHNl0v2cMaNbMbjOc1jbmALVL9Tw0UgcyTYiS9ljedpjc80hZsoYfiAFhm1AvWVlB8kPn/fDDGPHYlCjIe2dwrWDBZD2iA5SR7LjgaCMt+FZWVRkNLVqT0rKyoE/9k="/>
          <p:cNvSpPr>
            <a:spLocks noChangeAspect="1" noChangeArrowheads="1"/>
          </p:cNvSpPr>
          <p:nvPr/>
        </p:nvSpPr>
        <p:spPr bwMode="auto">
          <a:xfrm>
            <a:off x="3581400" y="121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Calibri"/>
            </a:endParaRPr>
          </a:p>
        </p:txBody>
      </p:sp>
      <p:sp>
        <p:nvSpPr>
          <p:cNvPr id="6" name="Rectangle 5"/>
          <p:cNvSpPr/>
          <p:nvPr/>
        </p:nvSpPr>
        <p:spPr>
          <a:xfrm>
            <a:off x="8153400" y="5900410"/>
            <a:ext cx="2133600" cy="72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Tree>
    <p:extLst>
      <p:ext uri="{BB962C8B-B14F-4D97-AF65-F5344CB8AC3E}">
        <p14:creationId xmlns:p14="http://schemas.microsoft.com/office/powerpoint/2010/main" val="34622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81200" y="274638"/>
            <a:ext cx="8229600" cy="1143000"/>
          </a:xfrm>
        </p:spPr>
        <p:txBody>
          <a:bodyPr/>
          <a:lstStyle/>
          <a:p>
            <a:pPr>
              <a:spcBef>
                <a:spcPts val="0"/>
              </a:spcBef>
            </a:pPr>
            <a:br>
              <a:rPr lang="en-US" sz="2400" dirty="0">
                <a:latin typeface="Arial" pitchFamily="34" charset="0"/>
                <a:cs typeface="Arial" pitchFamily="34" charset="0"/>
              </a:rPr>
            </a:br>
            <a:endParaRPr lang="en-US" sz="2800" dirty="0"/>
          </a:p>
        </p:txBody>
      </p:sp>
      <p:graphicFrame>
        <p:nvGraphicFramePr>
          <p:cNvPr id="8" name="Content Placeholder 3"/>
          <p:cNvGraphicFramePr>
            <a:graphicFrameLocks noGrp="1"/>
          </p:cNvGraphicFramePr>
          <p:nvPr>
            <p:ph idx="1"/>
          </p:nvPr>
        </p:nvGraphicFramePr>
        <p:xfrm>
          <a:off x="1711037" y="710637"/>
          <a:ext cx="8956963" cy="5213581"/>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1A0F767F-A07A-45BD-A1C1-49A0EE11A535}"/>
              </a:ext>
            </a:extLst>
          </p:cNvPr>
          <p:cNvSpPr txBox="1">
            <a:spLocks/>
          </p:cNvSpPr>
          <p:nvPr/>
        </p:nvSpPr>
        <p:spPr>
          <a:xfrm>
            <a:off x="1981200" y="93805"/>
            <a:ext cx="8229600" cy="813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US" sz="2800" dirty="0">
                <a:solidFill>
                  <a:srgbClr val="002060"/>
                </a:solidFill>
                <a:latin typeface="Arial Black" pitchFamily="34" charset="0"/>
              </a:rPr>
              <a:t>Greatest Long-Term Challenges</a:t>
            </a:r>
          </a:p>
        </p:txBody>
      </p:sp>
      <p:sp>
        <p:nvSpPr>
          <p:cNvPr id="9" name="Rectangle 8">
            <a:extLst>
              <a:ext uri="{FF2B5EF4-FFF2-40B4-BE49-F238E27FC236}">
                <a16:creationId xmlns:a16="http://schemas.microsoft.com/office/drawing/2014/main" id="{59F75B5F-6B6B-4F6B-A3BE-1850C0904E6F}"/>
              </a:ext>
            </a:extLst>
          </p:cNvPr>
          <p:cNvSpPr/>
          <p:nvPr/>
        </p:nvSpPr>
        <p:spPr>
          <a:xfrm>
            <a:off x="7683500" y="6290981"/>
            <a:ext cx="2641600" cy="43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 name="Text Box 4">
            <a:extLst>
              <a:ext uri="{FF2B5EF4-FFF2-40B4-BE49-F238E27FC236}">
                <a16:creationId xmlns:a16="http://schemas.microsoft.com/office/drawing/2014/main" id="{2BEF39EB-8306-45F7-8A4A-80928510F690}"/>
              </a:ext>
            </a:extLst>
          </p:cNvPr>
          <p:cNvSpPr txBox="1">
            <a:spLocks noChangeArrowheads="1"/>
          </p:cNvSpPr>
          <p:nvPr/>
        </p:nvSpPr>
        <p:spPr bwMode="auto">
          <a:xfrm>
            <a:off x="1981200" y="5924218"/>
            <a:ext cx="8343900" cy="5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marL="685800" indent="-685800" defTabSz="1828800">
              <a:defRPr>
                <a:solidFill>
                  <a:schemeClr val="tx1"/>
                </a:solidFill>
                <a:latin typeface="Arial" charset="0"/>
              </a:defRPr>
            </a:lvl1pPr>
            <a:lvl2pPr marL="1600200" indent="-685800" defTabSz="1828800">
              <a:defRPr>
                <a:solidFill>
                  <a:schemeClr val="tx1"/>
                </a:solidFill>
                <a:latin typeface="Arial" charset="0"/>
              </a:defRPr>
            </a:lvl2pPr>
            <a:lvl3pPr marL="2514600" indent="-685800" defTabSz="1828800">
              <a:defRPr>
                <a:solidFill>
                  <a:schemeClr val="tx1"/>
                </a:solidFill>
                <a:latin typeface="Arial" charset="0"/>
              </a:defRPr>
            </a:lvl3pPr>
            <a:lvl4pPr marL="3429000" indent="-685800" defTabSz="1828800">
              <a:defRPr>
                <a:solidFill>
                  <a:schemeClr val="tx1"/>
                </a:solidFill>
                <a:latin typeface="Arial" charset="0"/>
              </a:defRPr>
            </a:lvl4pPr>
            <a:lvl5pPr marL="4343400" indent="-685800" defTabSz="1828800">
              <a:defRPr>
                <a:solidFill>
                  <a:schemeClr val="tx1"/>
                </a:solidFill>
                <a:latin typeface="Arial" charset="0"/>
              </a:defRPr>
            </a:lvl5pPr>
            <a:lvl6pPr marL="4800600" indent="-685800" defTabSz="1828800" fontAlgn="base">
              <a:spcBef>
                <a:spcPct val="0"/>
              </a:spcBef>
              <a:spcAft>
                <a:spcPct val="0"/>
              </a:spcAft>
              <a:defRPr>
                <a:solidFill>
                  <a:schemeClr val="tx1"/>
                </a:solidFill>
                <a:latin typeface="Arial" charset="0"/>
              </a:defRPr>
            </a:lvl6pPr>
            <a:lvl7pPr marL="5257800" indent="-685800" defTabSz="1828800" fontAlgn="base">
              <a:spcBef>
                <a:spcPct val="0"/>
              </a:spcBef>
              <a:spcAft>
                <a:spcPct val="0"/>
              </a:spcAft>
              <a:defRPr>
                <a:solidFill>
                  <a:schemeClr val="tx1"/>
                </a:solidFill>
                <a:latin typeface="Arial" charset="0"/>
              </a:defRPr>
            </a:lvl7pPr>
            <a:lvl8pPr marL="5715000" indent="-685800" defTabSz="1828800" fontAlgn="base">
              <a:spcBef>
                <a:spcPct val="0"/>
              </a:spcBef>
              <a:spcAft>
                <a:spcPct val="0"/>
              </a:spcAft>
              <a:defRPr>
                <a:solidFill>
                  <a:schemeClr val="tx1"/>
                </a:solidFill>
                <a:latin typeface="Arial" charset="0"/>
              </a:defRPr>
            </a:lvl8pPr>
            <a:lvl9pPr marL="6172200" indent="-685800" defTabSz="1828800" fontAlgn="base">
              <a:spcBef>
                <a:spcPct val="0"/>
              </a:spcBef>
              <a:spcAft>
                <a:spcPct val="0"/>
              </a:spcAft>
              <a:defRPr>
                <a:solidFill>
                  <a:schemeClr val="tx1"/>
                </a:solidFill>
                <a:latin typeface="Arial" charset="0"/>
              </a:defRPr>
            </a:lvl9pPr>
          </a:lstStyle>
          <a:p>
            <a:pPr algn="ctr">
              <a:defRPr/>
            </a:pPr>
            <a:r>
              <a:rPr lang="en-US" altLang="en-US" sz="1600" b="1" dirty="0">
                <a:solidFill>
                  <a:prstClr val="black"/>
                </a:solidFill>
                <a:latin typeface="Calibri" panose="020F0502020204030204"/>
                <a:cs typeface="Arial" panose="020B0604020202020204" pitchFamily="34" charset="0"/>
              </a:rPr>
              <a:t>In your opinion, what is the greatest long-term issue or challenge facing the Greater Washington region? </a:t>
            </a:r>
            <a:r>
              <a:rPr lang="en-US" altLang="en-US" sz="1600" b="1" i="1" dirty="0">
                <a:solidFill>
                  <a:prstClr val="black"/>
                </a:solidFill>
                <a:latin typeface="Calibri" panose="020F0502020204030204"/>
                <a:cs typeface="Arial" panose="020B0604020202020204" pitchFamily="34" charset="0"/>
              </a:rPr>
              <a:t>(Open-ended; categorized responses shown.)</a:t>
            </a:r>
            <a:endParaRPr lang="en-US" altLang="en-US" sz="1600" b="1"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08942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49831D-19B3-4E35-81A1-6C555AC1C672}"/>
              </a:ext>
            </a:extLst>
          </p:cNvPr>
          <p:cNvSpPr txBox="1"/>
          <p:nvPr/>
        </p:nvSpPr>
        <p:spPr>
          <a:xfrm>
            <a:off x="1765018" y="5485570"/>
            <a:ext cx="8661962" cy="895117"/>
          </a:xfrm>
          <a:prstGeom prst="rect">
            <a:avLst/>
          </a:prstGeom>
          <a:noFill/>
        </p:spPr>
        <p:txBody>
          <a:bodyPr wrap="square" rtlCol="0">
            <a:spAutoFit/>
          </a:bodyPr>
          <a:lstStyle/>
          <a:p>
            <a:pPr algn="ctr" defTabSz="457200">
              <a:spcBef>
                <a:spcPts val="450"/>
              </a:spcBef>
              <a:defRPr/>
            </a:pPr>
            <a:r>
              <a:rPr lang="en-US" sz="1600" kern="0" dirty="0">
                <a:solidFill>
                  <a:srgbClr val="000000"/>
                </a:solidFill>
                <a:latin typeface="Calibri" panose="020F0502020204030204"/>
                <a:cs typeface="Arial" panose="020B0604020202020204" pitchFamily="34" charset="0"/>
              </a:rPr>
              <a:t>How much to you agree or disagree with the following statements?</a:t>
            </a:r>
          </a:p>
          <a:p>
            <a:pPr algn="ctr" defTabSz="457200">
              <a:spcBef>
                <a:spcPts val="450"/>
              </a:spcBef>
              <a:defRPr/>
            </a:pPr>
            <a:r>
              <a:rPr lang="en-US" sz="1600" b="1" kern="0" dirty="0">
                <a:solidFill>
                  <a:srgbClr val="000000"/>
                </a:solidFill>
                <a:latin typeface="Calibri" panose="020F0502020204030204"/>
                <a:cs typeface="Arial" panose="020B0604020202020204" pitchFamily="34" charset="0"/>
              </a:rPr>
              <a:t>If traffic congestion and convenient transit options don’t improve in the next five years, I would consider moving out of this area.</a:t>
            </a:r>
          </a:p>
        </p:txBody>
      </p:sp>
      <p:graphicFrame>
        <p:nvGraphicFramePr>
          <p:cNvPr id="8" name="Content Placeholder 3">
            <a:extLst>
              <a:ext uri="{FF2B5EF4-FFF2-40B4-BE49-F238E27FC236}">
                <a16:creationId xmlns:a16="http://schemas.microsoft.com/office/drawing/2014/main" id="{117163F7-2711-4D6C-8329-AFC4C302606D}"/>
              </a:ext>
            </a:extLst>
          </p:cNvPr>
          <p:cNvGraphicFramePr>
            <a:graphicFrameLocks noGrp="1"/>
          </p:cNvGraphicFramePr>
          <p:nvPr>
            <p:ph idx="1"/>
          </p:nvPr>
        </p:nvGraphicFramePr>
        <p:xfrm>
          <a:off x="1765018" y="1372431"/>
          <a:ext cx="8572782" cy="4113138"/>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a16="http://schemas.microsoft.com/office/drawing/2014/main" id="{EF33BE0C-E5FB-49B5-AF15-AA25F236B15E}"/>
              </a:ext>
            </a:extLst>
          </p:cNvPr>
          <p:cNvSpPr txBox="1">
            <a:spLocks/>
          </p:cNvSpPr>
          <p:nvPr/>
        </p:nvSpPr>
        <p:spPr>
          <a:xfrm>
            <a:off x="1981199" y="360505"/>
            <a:ext cx="8229600" cy="10861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2800" dirty="0">
                <a:solidFill>
                  <a:srgbClr val="002060"/>
                </a:solidFill>
                <a:latin typeface="Arial Black" pitchFamily="34" charset="0"/>
              </a:rPr>
              <a:t>Congestion Could Cause Me </a:t>
            </a:r>
          </a:p>
          <a:p>
            <a:pPr algn="ctr">
              <a:lnSpc>
                <a:spcPct val="100000"/>
              </a:lnSpc>
              <a:spcBef>
                <a:spcPts val="0"/>
              </a:spcBef>
              <a:defRPr/>
            </a:pPr>
            <a:r>
              <a:rPr lang="en-US" sz="2800" dirty="0">
                <a:solidFill>
                  <a:srgbClr val="002060"/>
                </a:solidFill>
                <a:latin typeface="Arial Black" pitchFamily="34" charset="0"/>
              </a:rPr>
              <a:t>to Leave the Area</a:t>
            </a:r>
          </a:p>
        </p:txBody>
      </p:sp>
    </p:spTree>
    <p:extLst>
      <p:ext uri="{BB962C8B-B14F-4D97-AF65-F5344CB8AC3E}">
        <p14:creationId xmlns:p14="http://schemas.microsoft.com/office/powerpoint/2010/main" val="114858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209800" y="1082749"/>
            <a:ext cx="7772400" cy="4692502"/>
          </a:xfrm>
        </p:spPr>
        <p:txBody>
          <a:bodyPr anchor="ctr">
            <a:normAutofit/>
          </a:bodyPr>
          <a:lstStyle/>
          <a:p>
            <a:pPr>
              <a:lnSpc>
                <a:spcPct val="120000"/>
              </a:lnSpc>
              <a:spcBef>
                <a:spcPts val="0"/>
              </a:spcBef>
            </a:pPr>
            <a:r>
              <a:rPr lang="en-US" sz="5400" dirty="0">
                <a:solidFill>
                  <a:srgbClr val="002060"/>
                </a:solidFill>
                <a:latin typeface="Arial Black" pitchFamily="34" charset="0"/>
              </a:rPr>
              <a:t>Point 2:</a:t>
            </a:r>
          </a:p>
          <a:p>
            <a:pPr>
              <a:lnSpc>
                <a:spcPct val="120000"/>
              </a:lnSpc>
              <a:spcBef>
                <a:spcPts val="0"/>
              </a:spcBef>
            </a:pPr>
            <a:r>
              <a:rPr lang="en-US" sz="4800" dirty="0">
                <a:solidFill>
                  <a:srgbClr val="002060"/>
                </a:solidFill>
                <a:latin typeface="Arial Black" pitchFamily="34" charset="0"/>
              </a:rPr>
              <a:t>Transportation</a:t>
            </a:r>
          </a:p>
          <a:p>
            <a:pPr>
              <a:lnSpc>
                <a:spcPct val="120000"/>
              </a:lnSpc>
              <a:spcBef>
                <a:spcPts val="0"/>
              </a:spcBef>
            </a:pPr>
            <a:r>
              <a:rPr lang="en-US" sz="4800" dirty="0">
                <a:solidFill>
                  <a:srgbClr val="002060"/>
                </a:solidFill>
                <a:latin typeface="Arial Black" pitchFamily="34" charset="0"/>
              </a:rPr>
              <a:t>And Climate Change</a:t>
            </a:r>
          </a:p>
        </p:txBody>
      </p:sp>
      <p:sp>
        <p:nvSpPr>
          <p:cNvPr id="2" name="AutoShape 2" descr="data:image/jpeg;base64,/9j/4AAQSkZJRgABAQAAAQABAAD/2wCEAAkGBxQTEhUUExQVFhQXGBgXFxcYFxwcFxwaGhwcFxcYGhUaHCggGBwlHBccITEhJSksLi4uGCAzODMtNygtLisBCgoKDg0OGxAQGy8kHyUwLC4tLCw0LCwsLCwsLCwsLCwvLCwsLCwsLC80LCwsLCwsLCwsLCwsNCwsLCwsLCwsLP/AABEIAKgBLAMBIgACEQEDEQH/xAAcAAACAgMBAQAAAAAAAAAAAAAFBgMEAAIHAQj/xABHEAACAQIDBQUEBwUHAwMFAAABAgMAEQQSIQUGMUFREyJhcYEykaGxBxQjQlLB8GJykrLRFSQzQ4LC4aLS8RaTo1NVY2SD/8QAGQEAAgMBAAAAAAAAAAAAAAAAAQMAAgQF/8QAMBEAAgIBAwMDAQcEAwAAAAAAAAECEQMSITEEE0EiUWEycYGhscHR8AUjQpGi4fH/2gAMAwEAAhEDEQA/AEV4lPFVPmBUbYOP8C+gt8q22fh2nXPHJYXI7663sDyzdasHZE4/zIj/ABf9lZHlhF05Dlim1aiUTs2I/d+J/rWjbIj/AGh6/wBRVrF4eWJC7mPKLXIzcyANLdTVaHHhvvR+rhT/ANVqvGWpXF2VlHS6kqIm2Kn4m9bH8qjfYY/GPVf+avHE+MXpNGf91SMJB/lP6C/youbXLAo3wCG2CeTJ8RUbbBf9k/6j+Yo2C/8A9KXz7NrfKvPrAHHMPNSPyqdxk0oAPsSQfd9zD+tRNsmQfcb3X+VMoxS/iFbDEL+Ie+j3H7E0oU2wDj7rDzU1EcOfCnRZfGvc1Tu/BNAk9gfCtexPSnZ0U8VX1AqFsJH+BfdR7qBpYnGM9DXmU9Kb22bEfufE/wBa0Oyoz+Iev9aPcRNLFK1e2pnbYyfib4H8qibYg5OPVf8AmjriDSxeAr2jjbDPJl9xFRnYbfs/xH8xR1IlAcUX2bu/NJGZsjLh1IzSmwGrBTkuRnbXgK8TZDBhmU5bi+o4V1/dvBxYvAIikh4i3PQtc3uvQ0rNl0rYbhxqb9Ry7ae7BjhOIjkDwiwuylJMxIGXLqCbG9w1rA0EUV2PbGwuwwOJMzAxCN8kY0UOwGQgHn2mWx5Ec71yFIT4UcGRyW4ephGEqiSRrViNaiVDU8amnmRlmJKMbJwWdgKFQV076IpIu0mEioWyKyFgCRlJDZb8CcwvbpV1srMuR+A7u3ucGUEgUS2huUhsAtwTbTTzN+VHNjbViClLgZSQKh29t5UAyXYggmw6UdUrFdvD29Te5xXe/ZBw2IkiJvlIsQLXBAYG3kRSrOtOO++2vrOIeSwANgOtlFrnx0pQnkqrQ3F8FKRarSLVqSSq0j1U0oquKjYVM71EzUGMImFa1uxrS9QI8bq4c9mQQQQTcGtyTeh021ZIMQ5SxUhQynge6PcdePzq3gsWknsmx5qeP/IrlZMc9TyPhm6OSOlQXKINtk9g2p4r8xS1ambbw+xP7y0tgVs6X6PvM2f6iOQaU9JiXAAvwHQUjyDSnZhSutSajfyM6ZtN0brjXvxHuoDtra84mOWaVNF0WRgOF+ANFgNPEGlzbB+3f/T/ACrS+khHW9vBfqJycd2bpt3EjQTNbxCt/MDTFuhtDte2+sRxzWyZbxoLXz34Jrew91J9qZtzF7sviyfJv610lCLfBjcnQ0pDhCBfCp5gC9ats/An/JYeTMPk9YFrW1M7aK6mYdkYMnQzKPB2/MmtDsDCnhPMvnY/7K2jFelaHaiHUyJt24/u4s/6kU/0qltPYxhiaX6xG4W2gXU3YL+PxvUmL2nFG+VmN7agAm3uoOuLEuMSzXj1Cg8PYN+6f2r0uUIcDYanu+CFcZ5e4j5E14Md4X8ifzFbbU2ayyv2cbFNCMoJAuNRp43oewpThToeoxkrRfGNH4TUgxq9D8P60LFYTQ0g7aC0cgc5Re58Kd/oskK9vGfx/AqD82+NJuwMLa8h4EWHv1HnoKbfo9kGeU82fX3D8gKz5XyhkMaSTLH0qYpg0UWchGUsRfQkNYedvzpJX0py+mOHXDN07RffkI+RrnqpenYktJlzN6gkYh+Ee4Vgw6/hHuoaoq1gsRkkVuQN/wDn86duhAZweyEJUsQqm+ovcWtp059fdVsYVY3Chjp94fMV5BLnVSpJAYXN76eIJsBcLqdLiqe2cUAoKOpbMQcuo53N/dw0qmPJLVRfNghouh92VvDh4BfI0jDmQNfU/wBKj2t9I7OMscCJ0LsW+AC2rmuHxrKePGp5sYWIJAuBYcelvyrQ37mCOGlSJ9rZpXZ2K3Y3NhYdNBQeXBN4e+rcmM8PjULYwdDVHJj4wS4B8mCfp8RVWXBP0Puox9aXx91afWl6/ChqY1IAvhmHI+41AyGmb6wv4hXnaqeYoaiwrFDXmU0zNGp5KfQV42ET8A91HUErbX/xn8x/KKpW6aHlVnab3lZhezWKki1xYa61XFCC9K+wkvqYRw0kmIUwki4GcMeOhAsSP3uPhQ2eBkbKwsf1qOoonu4PtW/cP8y0bxGHWQZXFxy6jyPKs08yxT01sPji1xu9xNkGlO7rSztLYzpcr306jiPMfmKapBSurnGSi4v3/QZ08XFtMrKLMaWdsLbEOP3f5VpomFmFLW2Red/9P8q1Ok+v7idR9P3lG1Nm5CdyX94fKljJTZuOAIpidAGBJ6DLr8q6ceTEw+5Cgk6AAknoBxNCsHtyJ3yd5SdFLDQn0OnrUO0t4ImjkRQ5LKyg2AGotfU3t6UtwsAynoQfcb1J5d9h+PBa9Q+onGt8tDxvDh/xN/A39K9/9QYf8Z/gb+lM1x9xXbn7A7amylM+c3YNa6Djcd0a8gbDx4+j3u+iLFZYkQ24AA/Gwv8AGhWzo0dROGvGwYE9LG3A68vhU+xtqJm9lyt7ZxawJNlv0vXK6qctXpOj0kIyXr/0TbaiVbsVGg9pRltbjmUaEW56VzveJgZ2KiwIX17o19a6RjNpxlyln0tfNltrroL3I9KVPpEwCxSQZFIvGbjllzHJr6t7hR6fLOS0yL5cUISuPn9BSQV7DGWZVHEm1aqwopsGNTmbiwYAeAINz5/0rRJ0mxNcBvFQrFGFW4GUE+fWi30aQEqXP3nNvS3/ADS5vBixlI8AB8qeNzIDHFEOguf9WtY99G/kbKtdLwefS/F/d4W6SgehRvzArmCiur/St3sIgHEyr/K1cxiwMhBIFx8K0YpJR3MWWLctivpzrV2voBx0FWZMI4UsV0Gp4cOF7etEN1MGJJb5Q1rBb3HeJ0OnGwB99MeRKOoUsUnLTQy7OwAw2DZzYyMMkdxeztwIv01b0pL2vhexlyEk6Kw66jXXzBp23zmyvh4OGTvtb8TG2b4NS9vlAC0T8ypB9DcfM1mwTalv5s1dRjTg68UAA3CrDvb3fmaqCPXjwq3MwKJYAEFwT19kj3Xrc2c+iJnqMmsIrXQ0Cx4WFRtWzCvBQCaFa0IqUmtGqENRHXuSvKHO5Btc+80QnSdn4GOXZ6h1BsoIPMHKBcHlShjtjvHcjvp1HEeY/MfCumbTiCxOUtlezqBwAYi/xvQBRXFw9ROE5e18HUz4ItRXmuRY3YF3c/sj4n/ijxGtUtqTLhyrqgu5Ie2lwNR4XqzhMYkuqHlqDxHmKbmbn/cS2FYqj6L3LHAHypT2Ztd4wAe+nQ8R5H8vlTg690+R+VIUfCm9HGM1JSXt+pTqJOLTQ3riElQMhvYi45jzFLu1R9u/+n+UVVjcqbqbHw/WtEMThJHUYjLdXF2y/dI7puOndven48KxSu9mJnkeSPG5Sq/snGNHmHFCRnQ8GHMH0qherOD5+laZOkVwK5pMaoMfgmZVWEBmKqLxroSbC5v1NE5dkwG94o/4QPlSPFJlZXHFWVh5qQR8qacRvNFkuobPbRSOfi3C1WhNNeoblxSTWmyssuzzyA/0yflXuXZ3h/8ALSyqWFYRVO58Id2flj7s2VFiywkGI6214g20v5m/kKuTsw7JYVjvcMysSB4DTzpY2HhpUh7Sx7Nm7vS6nK1+l/jlNGY8TE7L2hAK2AYgajxvz0rDlg1O2bMDjVL+UH01S0gXtB+G5W19ONB97t5WQonZ5+4rFrkW4jL7OugB9avCZVv2eU5ugGp9KNPgXaBEAOe40JHDXU9NKZ0eOTk5LZC+tyY4xSatnNU3qFtYtf3x/wBtRrtHt3AijOc6BF7zE9QANa6Rht15CTmKADxJ/KlnZ2/2GgZVELMFY5plCXbU6qvHLY9QTlU2roTxNqpSOWssYu4x3+0L7qblRkl8WqvKP8ltVS/AsODk9dQLaXOoco9nIl8gsDrbkPLoPCqmIxAljTF4Vw4tmFuEifeXX2W08LEC/CppNsx2GVwWZA6qAcxBF1NuQNrX4X0verz6aMsemJSOaSlqYqfSKrOIIxqTJoL2ucp+Fr0LwMuQBDGb21sQfD8qX8TtSbFzduTYhvs1+6o5D+vmaO4fGBs5tYnU63sTqdbDma4eRtKjs9PFS9QL3seIIAmjZtVINxobkX5ajh1ox9HOE1B6anzOvysKV96cYCyoVBMeue+puBYW9KMbt76YbDwPmz57d1Qt72HDNwq+iTxJRXInJOPebk+EV96sQZMdMQbqpVPKwH+69Vt5J80MV+IYg+6m47rJ3nDWZtSb3DEm5J8zSHvBODJ2a6hCbnlfTn4UcMlKSS8Fc0dGN35Bq6mp3TuA9GI94Fv5TVRmINeQpJIwRWOpAtfT3Vv+Tm1eyJa1ING9rbrSYeLtCxYDUi3LmRQRfO9UhOMlaGTxSg6kjzNWpNbvatDarlDwmtMtbGsBqAPAbVA+GUkm51qwSa0y1AnX9oxr2SoqHRgmUG/dHeHjyt60tyte5sF8BoKZNu41cwkiIN15frpSpisUkQvKct+vHUX4cTob1xJQfhcnczSQH3sHcj/ePypfidlYMpKsOBFHN48SkkcbIwYZiNPLgRyNAwa6nSr+0k/k5Gd+u0MWztvhhllGViLBh7JPiOXy8qWgpGhBBGhB4jzFbZrEHoRTlt7CRsjOwGZQbNz04A9RfketVbhgmkl9X6f+lkpZY7vgT3iNvOruy8NiGsIu00uRYnzOnA+6tthQdviFj1y/e8hqa7ZsvaECxFUBsg1AS2g0FjzFWz5tG1FsGDWtTOIJH2khjbLHKdFNrKx/Cy/dY9Rp4VgwzxFldSp0t0PHUHgaZfpASKZBicOVJRgJMrKWF9FLFCQNR1PGh+08UJYYnBBOoPnYX+NVWSTrbZ7P4YyGJRyV7figZatJNK3tTt9HW76SZsVMuZY/8NTwLD71udjoB116U/HBydIflmoRtgrY+5WKnAbKIkOoaS4JHUIBf32pr2Z9G0K6zyPKei/Zr8CW+Ip2luHjHM3J9zX+JHuFSt4VujhhH5ObPqckvgB4jCJhkRFT7EAIAdRbhlYnj5njS1jtjrJM/wBWIUgBssnAk2JVH1J0I4j1roFgwIIuDoQeFQYPBKlwLjXQ8TY8Qeovr6edMnDHkjUluKhlyY3cWIWHgkjyM6FnDqOyUguTqwUAGw9k3JIAAJp/wuI7RFcAjhoRZhrqCOFVMHBCSzDKHaTMdbNfVfS4J08T1q5AmUlQLAjQfu90/DLVMOFYoV5GdRn7s78FnLbTkTY+ViPyr572lsZsJiTBIua2sdyQHTirAgi+nEDgbivoMnVf1w/80B2/s8SqAY1cWtYgEllCslieBILpca98dKs8ansJboVvov2tHFC0MsgAknPY2bVSVGYHW66ger+NS7x7djw0OKw79lJPHrCTYnLOeNuTISTYcsvKkLGYBTNIsLMLOyC+jgElULDlqAGGhB5aigUcRuQRYjQjoRx+NJ7rjHSFKw9sDHLl7NiFbkWOh8L8j50f243ZWky6EDW2hJ1tSQydPjWrkhGUsxU2ut/w8Le81z59MpS1Jm/H1jjDS19hcx2MzBiGuW9r9dKFxmtIxYeB/KstoD6fAVojFJUjLKTk7Y3Rb2TNh1w97FRlDg6lBwB8QNL9KFBgOVDYZLEEVbxEwIFuf6tVFjUXsgynKVW+CMyXuPEUV3aD9qDGqvY2N2y62ue98L0ElsBc/iHDpRzd7EiMnXIw8TY34HTiL/Chl+h0XwJa1Y0YzamJlQxtGjAXVirC57oNgMtuDHUfhbQUiYfQAHiNPdTfjcQYos91U66KxsW1C929tSenAmlGFWNyeJN/fqT76V062Y/q+UrJCK1tWzL51Ps/A9tdRIqyfdVr97ybr4U9tJWzLGLk6RWy1qV8akxWGkiNpEZPMaHyPA+lRgipdgaa2Zqa8Br116VqL/oUQH0G+6kcc9o1CxkX65eVhfj+vChH0ibrROoxHZs2VURxHbMEQmzDMbWANmtrYDpRbBbS7IqshLK1sr6cTyfx8edMSEMtuN+vP0q3Yira8jXlk6T8HzhtaGMv3IuzXu2BOp9qx0Y8PHXWqRw69PiaePpF3Mkw9pYFeSEk+zxiIswB5leNm8LHWxZcwexZ5Y1kRAysL3DKPSxNL0yWw+DxybtIp4LZ8bZs4c2GgXmSba+FTbXmdVMYLMpPFtT42Y6+GtZFHIhPcYcVItY35jz/AKVtt3BSxOEkR4xa4Dixs2t/D/il6bluTJpinpL/ANHCRCWQSqrIyhTmFwQeI1ror4iKM2iiCplPs9mq6ag2LDoOVcb2TjWw8yuozfdK/iDch48CPGuk7M2/g3JkDtE8gGZQLM3AcANeHEdKR1ON6r8DuknDTpfKJt8NpLJgZ1Cj2X1XVdNRqNNDYedcphdlXT2b8D1tqfd8qb/pA2yzCPDopjjPeN/aIUjKD0F9bcdB5UoIC18oJA10HIaXpvTRqFsR1U/7np8BDYeBkxUyxggAnvG3BR7R/XMiu3YHDLHEkaaKrRqB5EOQfQ/9NJP0WbJtG0zD/EOVf3F9o+pv7hT5hSMysebSP6AWrq4IaVZiyZJS5ZpiJ/tr/gVR/FIAfhf3VeOjEeooBiMVwsB33DOwPAKcwW1ulj60bkkvYj09adONULTJbVuorVTet1pYRNuRnDcQxB870zYJ7xxM3G7AnqO9/QUP2vb6ygK3DZfXXnRpo9AANA2lOyStICRozG+n3Rf5f0qlsrE3Re0PtAHN48deQ4Ciccep8wP176VN78Hlw0igkBELePKw+PwpTlUWyVbRyCfFgYmaTDnLaSUItvaia6W155TqDyOmo1rKc13LFix1JN28yTqfPwqOaPLI1+OYn36j51IsoAseHI9OoPhzHr1rDd7jWa2raFspDZVaxDZWF1NtcrLzB4Ec71qTrXt6gAhvJttsWVJjjQXJAUc7G5voLkW5chVHCYEdmb/eB9AeFvgagU6jzPwFqMYHCSOgyKSANT/5qr2RZP3F3KVYg8RUwq1tLCG97EMBqLcapxo34Tx6GrIgQwewZ5kzRwyOgPFVuDY2IX8ZvpZbm+lM+w92xiAVfMGXQZR3h4e+qG6W82NwzJHCrSqWIWBlYglzchctmBub8dDc8zXV9yVxEUEnbxWnmmefKsMyoplbMytJ2bcCTwuAABfnS5wlPZOhuKcYcqzk+9W7skJUrnaNB37nvD9oj3jwoDhmA0ze+uzfSps/E4nDBkVVMRvIolJLrqLIhQF7aNyNmIsSK4gVN9RRhBxjTdlcklKVpUEG4cbitYnZTdGKnqND7xVASFG6j9fGiOcEXHCi0VTHTd7bsU6iLEhDJ7IzqLSX0vfk3I0J3x3a+r2ljUiMnKRe+VuVj+E/A+eixiGtYnqNenjTlt/aats+JA+bNkYa30B1v4gi1uIrO4OE048M2d1ZcbU+Vw/Ing1mW/SvUNZl/V60GM6/upDbBIrgWy3YNwu3eNyeI1NZu1vdaZsOzB1BPZsTZyoOnH2tOuvnSIdtt2RXNaFDZEH3rcCSNW14Dyoa+DdZo4yrfWpCCBcd0HhbXibE66cqb3LdJbIOilfln0lgMSr6hha1/G/AaetaNsnDtqYo7nj3Rrxvfxvf3muZ7MGMiJKMJgCRlbjbiLSjS9tLEcaY9ib5QyxkuSliVufZzLoQJB3Wt4GrJp8BnCUdpIMHc7CmRJAhGRsyqD3b8eYvxF+PL0qPfPdmPF4eSPKna5LxSMO8rA3AzWvbkfAmrOB25E6lkkRsnt2INujeKnrRPCPnJbkQP18qlFFRxnYX0W4ozxNMY1jR1ZrPmYhSGsoHC9rXNrUeggijx2JRVTIXLINNHYksq9ASCbcrX510kuI0djwQMx8hc/KuMbGzyYtJXe/afZyd1i129p1GuRQMpudAEFxltSM2JTWk39Dicm5eEX9t7n/WmlkJysqARnkDnFjYfd4g6cGvypE3f2CZ2lhLPFIilrixFgQCrC4J46W0ruOygqxvGJM5BBIY94BuBIvcKcul+lVcXGvaaKoZgMzAAE3Nzc8/8NffTcODRFRZn6uu7KmabLwwhiVVFlRQoHQaD5Vs5tYDj2IH8bkX9ymrDr3D+uFD8TIFnLE2VMNGx9GlJ+FdCBhkC8bjVVrAEsL5R90qCY7g/vKQfSruxMS5yIfu8T+yBp87elLWxdvRyxEzRkNfPGpB0ViTcE+1diTm/atyo7sjbMQuGvGTwzCwPrTZ7oERoik1tU4NUcE4IzAgg86uCsrRcD7yCzxOBqD77EED4mim1b9hNlJVuykKkaEHIbEHkQbVR3gjusbdHUe//wAUWxKXVx1Uj3ijJ+lEE/c7YbYvAnEPjMaJLyCy4ghbr7OhBPTnQP6Odn/2hJKmKnxLBYwwAmbW5sb3vcaim36GJc2z3HSdx6GONv8Acas7i7hts+VpDiBLmiMZURZNcyNmvnP4SLeNYtxtHOp91g+1XwMOih7Zm7xVModmJ5m3DqbCn5txtkI6YZ2/vDrdQZiJW494IDl+6dMvI6aVBsqLLvJir84Aw/gw4/JqW/pCmMe2kkvbKcM48lKn5g0CAPe3dmTB4rsBeQPYwtaxYMcoU8swbQ+h0vXQv/SGy8BAhx5DO1lLs0li3EhEQ6KOpHDiavfSLhl+sbLkYezjY4/42VvnGKD/AEu4Ez4rZ0OYL2rSxhiLgMzQrw9RQIAPpG3QTBiOfDEnDynLYtmysRmWz/eVlBtfpxNxa59FO7GHxSTyYmMSBWREuWFjYlvZIvfMnuqxvju1jYNnESYxZMPAIlEKwhdMyxqc983dzX15CpNgmTD7vtLArGaSYSIApJJWZI72GpGWK9TyQT97dlLg9oPHb7EOsig8OyYhst+Nh3k692ugfSRuTAmDaXCwrG8Jztlv3o+D3ueQ73kp60P+mbACbD4fGopF1yOCLMFkGePMDqMpzC3V6cMXtwJPgVexhxkTob8O0tG0V/Bg7rbmWXpRII21sJh8Phdk4xR2BYxiaWId/vRXdvZa5GVzwPE6a0Ug3rwLHu7ZxCH8MkcQH/yYUH41Jv3sw4XZMKqdcJiUeInWyh5Fiv1IV1B8QapYXbG13HsbMxQ//HICfe0gHwokDUW8sP3NsYT/APoIv9siVx76QMGiY1mjngnWYCYvAAIw7Fg65RI9jdc3tffro8s2OP8AibAwz+IaE/kaQPpDaTtIe02emB7rWVMtpNRcnKoHdvb/AFVGQUZlvaruw5BdoyBr3l08NR8j76qmqruQbgkEHQjjVWrREMckQLIuUat05D/kij28uz4YooVWKNWYliVUAmwA1NvGlLd3aijEKcQxyad48vMDlRzfzHdpKnYyDKiDVSCCXudLcRYCs0oy7iRpi4rE35BmNhAS4AGo4etD7/q9RJiJL5WcsLcKn/XCnpUZ2N2Nw6R4gH78gJUcg2paw62/OmzZGEjm7OQxo0iAAORdlI0OvUGufttc4jFIyRNmU90Bhz7t9VsOgvzNMUW1ZMHBJiSFZHmKhe8XDDOHzKwW2qEcTwoYsmiKjk5/U13DVJx4H0Q8b6g8QeB8xz5e6q2OnMKqoUZbgCx4AmwAHO1b7QjnBcQz4NnjOVlkzx62DWzZjfQ8vEcRXPdq7yYyGZFxEQQsQQTcoVJF2Q3toPdcXp7nG9i7mlu7/wBMv72QuZYez7vausVxo12dBoR1DXI4d0dK7dgx3RauPYDHx47FYeNY3XsJBPmuCLRg2zDldio48665s5uNG090Zcta3RW3ge0Eoyhswy5TwYNYMOI+6TzHmKUsLsw4V2ijQuScypGyBgL2uGlYd2+nE+zY0y7VnYzZVD2QFiUaMHMTlUWkPS54etVpJGt3hKRro+Hjk48f8M9aolcrUqomHJmi32+OHx+Tf4mYeAKD/dzCxCXuUbNbPpmRjfLfnb2tKGxm8znkD7rdz5rf1q/h8QO+eOUC4ETxcF4ZXPSw00oZh5AJZIzx7gJ5aCxPqfnWqKt+4mdr6tmELcvD56/nQ3aM0ccj9o4TtIlgS+t5HEojUAftEe6it9WNtL6dOFcx+lzaZTEYdV4xlZyPFTZPk3vqzlpTF8sY8bsgoqqF7qZQttRZRb5VIMOCtmW55Vdm2kpjEl+61iLakg6i3nx9arqXYZn+yTp94+ZrVba3KcBHAIEjyjXXl1PKr+Ek7oA9/L0qnBAMt3IRBwBNtPE8vKrOHxUbew6t+6bj3ikSRZEW3m7kY6yLRhTc0v7fe5hX9rN7rVJtDebDwHLJJ3xxVQWYeduHrVZbRTYVyUvoRFsNOnScfyKP9tBtwNozHazxPNK6/wB4UK8jsvdJIsrG2gWh24+08UpxZwsmHiiDCWRpwbBTnsQRoLAG9/CosJs3FwbTiyyxLNP2sqSqM0Zzq7PZSOYvp4iuTPqsUZOLlut39lX+W5oUJNJ0Me8m01wm34pXNkaJFkPIK4ePMT0BAY/u0U353HkxmMgniZMmVElzGxCqxbMtgcxKsRbT2R1uEDbsUuIMWIxmJXvSPhmfswAgiZtSFtcXJ8daOxti8LPhsDFtF8sga47JT2ahSyZe0zaNYgAEWtVX1mFOr93w/wDHnwHtyf8APcK/TRtYJ9VjQjtVk+sD9nJ3UJHizG37hovtrAptnBQzYeQRyKwdCb9x7WeNiuqkGxuPwqeBrm+8O78irHPiJJWklxJhcuNct2CyAk80QEDgL25Ve2zsX+zmjME+MjMkyRs4ZVRlIJNimpYcswtxqq6/C2knd3X3ck7Utx52xs76vsafDSTdrLHh5JXYkliA5kzd4k5Qe6Cfw1HtDbjbK2XgiIg7lY0KlioBMbSObgG/eFvWk7fTdwQQzzibFdoCkZaaVW7ZXtcC3eIFzo34DpbWo97NhQx4eJkExMhiCyPNmRc+pvGTe1hxtbhVIf1HDPS436nS/B/qWeGSv4HbZm1RtnZ2KjdFjkuUC3uAwAkhfXlnH/SaVt9sRm2Nstw1pE7JdD31IhOtuIIaMetDt6N2cKsWKWFHWXB9iWZ2zCRZQDex0BFzwtqvjV/ePdvBpg5ZUhVCIonR0d2kzObWdDcBDoL3/Fwy1Vf1LG9Oz9Trx5qvPm0Tsy3D+8e8EOO2G7GSNZmVC0eYBu0jkUuFQm9jlJHgRXM8PhMMwvJsnEkHUSQSyOCOtmRlHW16a59iYeTBhhh1jP1FcSJ1uPtFF2RjwN/+7wrmYiRXLLiEjbibrKCCeWaNGv51p6fqY5rpVWwucHHkZi2AT7u2IvAGG3xsaX95cRAzp2D4xtDf6yUNtfu5CemtEExeJHDaijyxGJHw7OhO22lazSYsYmw0HayuR/7qC1aChUqnOCCb89R41ahbMDpYjkb+/hVmJQVyuARy8PI0LICQtF8LhfsrgcBmPqf+fhVc4ACxDG1+BH50QXEHLluba6ctaDZGCXa0gNXcpOtU8cmV18QDwI4+flxq4KjCdX3c3TgTZQxIh7bEmI4pQcxvKoaSFQqEHTRbDjr1rfeG85kEuEU3aU5D2pS8f1uOJx9oFvaPDd0Wz9uTzBVU3T+kJ8NCcNJ/hgt2b5cxUE3KEX9m5NiASL2tbgVwmIgkAyYqAhrA5igdAALFQQDcFFFj58qGiLdtbjFdcjQMdI6qqXWMI6LI5Ase0kKSOjOCQIoweAv2nBcthY3owCS7LkbExojKpm0t3XDFls443By35hj1rleP20yTBVmWOIx95kVCVYZ+AAub3tbo54XvTluhjJNpSKGMhwkHZGQuxPbTJYoAlyqICM5UcSEvxtQhPVVR5DO1dysYNx93kwsTMQBJKbtfkgJ7NPcb+bGm/CTBIxIxsoBJJ5BRreqkq94i3E0vb7Y90gigiPelck3/AAJqw8CWK+gatHCBixvJNRXkrbJ2vJM00jJiQpkIXLHE4AA0W9ib2I01qeTafZ6u5jXjebCnysTHINdelbbG2PjYowIZUW4zGN7mzHib2trar+JXaJiYMIy2U8bWOh1p8MOKSTlp/wB/9GfJnywm41dOvpi/xBOz9vRyRyMkkb/aC5QOALBpACr6i4jI9a12MoYuzhs4IJKnXvai49/uoTh8NPED2scYuy2IAsTlkGtueot51HtIGKGSaN8syxxsGFi3elQPcHQg6ix092lpVibS4DqeTeqHqJtNFYg+Q+BIrjv0t4ZhjEkawV4gFGl+4TmBA4e0Kb9nfSIFUDFRG/DtIdQfOP2l9M3pSV9J0WIbFhpInAKXjUd6ydSFJykm/Gx08KTLJGUbQXCUZU0UNj74YjDqIxkkQWVA41XXQKw1I8DfwtVvF7zY2TNcqLm66XKkcLNpb1vSzs45nHhrRd3NKeWa2TDpRRO1MVG+dndm43cB7eIJuB6UZ2dvzjDcXDW4d3n00NqouoNT4JrL1sTQ70l5DoTDeI25PJZnazWt3eXM2PXxoWwrxpb1qrGlzySlvJllFLgL7obdXCDFFjZ3itF3cw7RQ2XMOlyONXNr70xnH4fFoJDkUB4mFspswYISejnpqPHSDclo/wC/rPnMRwUzOEIDkI8ZIUtpmte16cN4MFg5W2jI4ieS5bMz2kU/VoGw4jCm5DSZlOUEk3HK1ZZdFilkeV8tU/saousklHSJO9G3MPNEIcOkgXtpJ3MhW+aS91UAnu94+4casf24cTtDCywQu8iJHH2dxmdkzlrHgAQ3PhbWug47BYOGZO0TBph4+0QBhHlLmWPtVCnuq6xAA3Bdhe2U60L2bt/AQPCqvh1WIQWdVUsSfrMMxLgFm7giY3/EDzq8ejxxSj9v/LkDySbv+bCPvDvQ00bwOpDLinmDNJmKe0BFa3BcxA1tpwovvlicRNAk0mAWLtmQxyiTPJci6DIBdSyjQEC9Gdn734cQYY5h24jKnLhzeN/q7iQ91LEPOEYAXHM2ArbB70wDLO8E5nbsGkVcO10aOPsHIlvldcpLoLCxDXPe0kejwxaaXG63fmr8/BHlk/Ir7S2/i8Us0ZwpKzMhyiOQlXS0d08SUCnxBHWqmKwGOxnZ/wB1kYxRrhwVicXCErZifvA5r8LG+gpzffoo3+BMyrKvfdVRmh+r9nLdWbRzKO0AOhubkXqjtLfRjmKxvlEeJXWWH/NSJUkZI2tmVomNgNA5sTc1fH0+LHWlVX7UVlNvlgrFDa2JhSFopGR2KC6qrO0WYlXYkElezY62uUPEiocJhtpzxt2YLIQuCYfZC6qwQJY6lVaUAyDhn48aMr9IDu5eLBMzM7XIdjdLzsqAKmjA4l+90A050v4be84VVhXDQpJEUaMyZi8b2i7VgjWt2nZK1uWZrGxqLBiSpRXvwiOcvcK4fdjaksXYdtGIVKoFMwCMto2QqUBzoRLHY6+0OdJE+EkBdexgcrcNmkCyAqSDoJlJ1FuBvannZu9mPnVjhYICiAd1SCY1VUQAK0oYgdkp4HUdKB43Yk2d5MTsuadpWeTNG7pbMwYhVQMCAWNr/i8BTYQjH6VRVuygNjzf/blOn3ZZiPMETn51n9jTWB/s6Pl3jNLl48R/ebW9akfA4MKc2zNop3Abhjx173ei9mrS7OwhW/8AZO0Se61gz5T4huxvY8fWr0AHzYFwpEgwOFTixEqvIwGuUASSynlotgeelCMOw43Guo1p7wOyWJP1fd9iTZlOJmkZdRpdJMi8R150pb6YGWKe+IeAzyAtJHCRaE6BY2Ve6py24X8zxIaID58Rrx0rxZgaHW4dOvTnWwv+v141Wg0SY975f1p+jV9ALDyoTKdDRLD+yKhDbeDCiLFZQTl+zPwAPyNEnwcf4F9Reh29EwfEBl5qnzNFZjpRAa7PiXNcgADwAru+70MYw8YiN0Khgw+8SLknob8uVrcq4BhGuW8Db4CjuxN9J8AcoAkhJBMbG1ieJRvuk9NR4X1qyZEduQnnSFvXt6MY3sxlLxp3GLZVVlJvma2lmJGl72taiWD36gmhMkItJrZJiIxcWzd8nK1s19D7q0lwP1cmd44y8rghlOYxKxGe76XXUsWGpJ8rjNk7aUvf8Sd6WO3B7mmxdszmKPtWytIwJZWZWRCwKlmY6BsxIXSwsLagUcVHB720MQi2tm/u7REjRgGaEm97jjpbWkTePZPalphBOhQRu0KLYsntB1KkqxUXFgAQRyBFB8BvCpU4d5FSBnzBxceOYKb2NtdBxOvWpjnBt6Vyzp48eDLhTbSdbvzfn+cfmdAmwTIJc+MbER5GsrLELHRlcNGoJKkeR1pe2rJnw7oT3syqB65mPl3f+oUMixGy4XDieYkG+gJHiCMvAjQ1cnjNjqNNCep4aVryQUdjkKTYo4N8yjmCL+lr1cmSMx2ZsgOgIOtzw4G4oFs/HKjMj6ZWZeAsQCbakGx9KvYlBJHYEgX0OnHr3Rc1ypQakdWGVOHyC8Fhwksig3C2ANrXB8PSrpodsgm73N9QL+V6IGnswGHhVXFY5obAAENc6+Fv61YY1U2lhmdQRxW+nn/4qEI/7df8K1q23ZOi0LPjWpNHSiWFH2ux4ot/1yrVdosb91QB4ePnQ69T4Qa+dxr46UQDmuLbEwJLiJpZSAwGeRmsMxHdDHT2Re3SisOHwgT/AAMzWGpdrX/ipO2X/hR6ng3lqx5U04M5l8xalyCjbe+cR4P7CIR3dAWUtdQbm4N9LkBb+NW9zCpwcRZI2e7gsyKzGzta7EX0Fh6VDvAmbBSD9nN/CCazcZ74S1/Zdx77N/uql+kv5DOPkSyho4m14GNDpa3C3UirGxdiYd1ZTDGucEHIuTRtPu2vpQyWItLx4Lp4XJufgKPbE0e3QVW6Ct2cv2FeNVs8qc2AkddeZspFjRfYeFld1b6jHiywaQFpQC65cpV+0vcgyofRbcKE4kfazoOUkij0JH5Uc3NSHOi/XJMM+RRbtVSzsEz92UEWJS9uB7pFaYcimX9qbMwFpTidn4zAMACJY7vErW9nMuZe8D+H1FV8LDs3KDBtnFxsF1DM62OlgO6unHnyroxwePjSUxYqHEqQNJo8hIKjXtodD/Br1qtM2MaECTZ+GkHZtYriB4cni8OtMogkSxldE3hDd1luW0sL2U3lPH86thbQA/8AqOxyDuBteAGUfbXottmG4BbYiqGYE2OFN7gaDKb30NTYaFfqq5dhi+RQzEYUXsRqCXzHnyHGpRAHiMLgAL4rb2Im5FY5GYNrYWUdpQne3ZcBwbHZ+DkEMLLJJi5e7IbkoY8jAMy/aq1xYCx6V0fYss6qow2yYoTYd95IY1BI7x+xV2NyDy51tvFs6eaJxj8VDhoSjoFhkKoxIJtLJMNQLAgLl4Ne99BRD5zVra1hNYtzr1rDblVCGH51gk6itWW3OsZL1CF7GH7aO/IL8GNG5Wv5VlZRAylsl/bblnPHyFQbTYtbT2jf0GgHxrKyoQ7NuYRBgYE7xCgSvlKOrdoWaRbEXzgEXW+ltDfQtbBWXI9xG6lQCCp73Pw5el6ysrD1Unrkn/jx96f7FMb18gzY2zTh5JFY3iBIhF3Y98k2DElVC2yKAFtfnegW29nxIl0M6mWUl1vGTnIDXYlDbSxJvYWPrlZVMeeeOUlH+bAWyr3/AHKuBsLZsRJbSzZ4V0Nv2ATx+FDdutlYskkJQqCS8ymTNbXuqNfO9ZWV0e7OS3f5fsdTF/T4Sx6rfFnJ3YkljxNyfXWvY8Y6qyqxCtxH64elZWVDCi/sI6P5j9fCiN6ysqrIamoySxsDYeHGsrKAAbtKJSe4GJ5njeh1ZWVcJlSfdPpXlZUIHsK1oYz4f1NMOy30086yspUgLkJ4s58PKttTFNb+AgfOhG5OIBMoX2SsZtw17wJ/XSvayqr6WXfKDYmJe6k6XFHNgsTIST92srKqwx5OZ4xv75ih/wDsTfzvTjuXMO3Pa4ZpVyrfIgkWwVvue0faGmU/1ysrRDkW+RzlwOzSr9kfqjtYgRl8I5NuHZ9zN4gqeFWo9hSiLubQxVuzY2PYOLdAWhvb1v41lZTSEe09k4vsVP18m2Q6wRcfZ1ygda22ds/GthRfGoFC6ZcMoblbMzOwI8lHLUcDlZUIWdn7LxTIofHNl0v2cMaNbMbjOc1jbmALVL9Tw0UgcyTYiS9ljedpjc80hZsoYfiAFhm1AvWVlB8kPn/fDDGPHYlCjIe2dwrWDBZD2iA5SR7LjgaCMt+FZWVRkNLVqT0rKyoE/9k="/>
          <p:cNvSpPr>
            <a:spLocks noChangeAspect="1" noChangeArrowheads="1"/>
          </p:cNvSpPr>
          <p:nvPr/>
        </p:nvSpPr>
        <p:spPr bwMode="auto">
          <a:xfrm>
            <a:off x="3581400" y="121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Rectangle 5"/>
          <p:cNvSpPr/>
          <p:nvPr/>
        </p:nvSpPr>
        <p:spPr>
          <a:xfrm>
            <a:off x="8153400" y="5900410"/>
            <a:ext cx="2133600" cy="72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10845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49831D-19B3-4E35-81A1-6C555AC1C672}"/>
              </a:ext>
            </a:extLst>
          </p:cNvPr>
          <p:cNvSpPr txBox="1"/>
          <p:nvPr/>
        </p:nvSpPr>
        <p:spPr>
          <a:xfrm>
            <a:off x="1765018" y="5485570"/>
            <a:ext cx="8661962" cy="895117"/>
          </a:xfrm>
          <a:prstGeom prst="rect">
            <a:avLst/>
          </a:prstGeom>
          <a:noFill/>
        </p:spPr>
        <p:txBody>
          <a:bodyPr wrap="square" rtlCol="0">
            <a:spAutoFit/>
          </a:bodyPr>
          <a:lstStyle/>
          <a:p>
            <a:pPr algn="ctr" defTabSz="457200">
              <a:spcBef>
                <a:spcPts val="450"/>
              </a:spcBef>
              <a:defRPr/>
            </a:pPr>
            <a:r>
              <a:rPr lang="en-US" sz="1600" kern="0" dirty="0">
                <a:solidFill>
                  <a:srgbClr val="000000"/>
                </a:solidFill>
                <a:latin typeface="Calibri" panose="020F0502020204030204"/>
                <a:cs typeface="Arial" panose="020B0604020202020204" pitchFamily="34" charset="0"/>
              </a:rPr>
              <a:t>How much to you agree or disagree with the following statements?</a:t>
            </a:r>
          </a:p>
          <a:p>
            <a:pPr algn="ctr" defTabSz="457200">
              <a:spcBef>
                <a:spcPts val="450"/>
              </a:spcBef>
              <a:defRPr/>
            </a:pPr>
            <a:r>
              <a:rPr lang="en-US" sz="1600" b="1" kern="0" dirty="0">
                <a:solidFill>
                  <a:srgbClr val="000000"/>
                </a:solidFill>
                <a:latin typeface="Calibri" panose="020F0502020204030204"/>
                <a:cs typeface="Arial" panose="020B0604020202020204" pitchFamily="34" charset="0"/>
              </a:rPr>
              <a:t>Elected officials need to consider the impacts of climate change when planning for transportation in the future.</a:t>
            </a:r>
          </a:p>
        </p:txBody>
      </p:sp>
      <p:graphicFrame>
        <p:nvGraphicFramePr>
          <p:cNvPr id="8" name="Content Placeholder 3">
            <a:extLst>
              <a:ext uri="{FF2B5EF4-FFF2-40B4-BE49-F238E27FC236}">
                <a16:creationId xmlns:a16="http://schemas.microsoft.com/office/drawing/2014/main" id="{117163F7-2711-4D6C-8329-AFC4C302606D}"/>
              </a:ext>
            </a:extLst>
          </p:cNvPr>
          <p:cNvGraphicFramePr>
            <a:graphicFrameLocks noGrp="1"/>
          </p:cNvGraphicFramePr>
          <p:nvPr>
            <p:ph idx="1"/>
          </p:nvPr>
        </p:nvGraphicFramePr>
        <p:xfrm>
          <a:off x="1765018" y="1173797"/>
          <a:ext cx="8572782" cy="4113138"/>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a16="http://schemas.microsoft.com/office/drawing/2014/main" id="{EF33BE0C-E5FB-49B5-AF15-AA25F236B15E}"/>
              </a:ext>
            </a:extLst>
          </p:cNvPr>
          <p:cNvSpPr txBox="1">
            <a:spLocks/>
          </p:cNvSpPr>
          <p:nvPr/>
        </p:nvSpPr>
        <p:spPr>
          <a:xfrm>
            <a:off x="1981199" y="360505"/>
            <a:ext cx="8229600" cy="81329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US" sz="2800" dirty="0">
                <a:solidFill>
                  <a:srgbClr val="002060"/>
                </a:solidFill>
                <a:latin typeface="Arial Black" pitchFamily="34" charset="0"/>
              </a:rPr>
              <a:t>Climate Change Impacts Should be Considered</a:t>
            </a:r>
          </a:p>
        </p:txBody>
      </p:sp>
    </p:spTree>
    <p:extLst>
      <p:ext uri="{BB962C8B-B14F-4D97-AF65-F5344CB8AC3E}">
        <p14:creationId xmlns:p14="http://schemas.microsoft.com/office/powerpoint/2010/main" val="97144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nvPr>
        </p:nvGraphicFramePr>
        <p:xfrm>
          <a:off x="1879600" y="1163783"/>
          <a:ext cx="8736811" cy="45004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879600" y="5853473"/>
            <a:ext cx="87368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Leaders of the Washington region have adopted a 25-year transportation plan that guides future road and transit projects. This plan focuses on achieving specific goals. Which of these goals would you rank as most important, and which one is second most important?</a:t>
            </a:r>
            <a:endParaRPr kumimoji="0" lang="en-US" sz="1600" b="1" i="0" u="none" strike="noStrike" kern="0" cap="none" spc="0" normalizeH="0" baseline="0" noProof="0" dirty="0">
              <a:ln>
                <a:noFill/>
              </a:ln>
              <a:solidFill>
                <a:srgbClr val="000000"/>
              </a:solidFill>
              <a:effectLst/>
              <a:uLnTx/>
              <a:uFillTx/>
              <a:latin typeface="Arial" charset="0"/>
              <a:ea typeface="+mn-ea"/>
              <a:cs typeface="+mn-cs"/>
            </a:endParaRPr>
          </a:p>
        </p:txBody>
      </p:sp>
      <p:sp>
        <p:nvSpPr>
          <p:cNvPr id="12" name="Title 1">
            <a:extLst>
              <a:ext uri="{FF2B5EF4-FFF2-40B4-BE49-F238E27FC236}">
                <a16:creationId xmlns:a16="http://schemas.microsoft.com/office/drawing/2014/main" id="{5C447AE6-35BF-411F-8F8C-AD3DA9A81EC0}"/>
              </a:ext>
            </a:extLst>
          </p:cNvPr>
          <p:cNvSpPr txBox="1">
            <a:spLocks/>
          </p:cNvSpPr>
          <p:nvPr/>
        </p:nvSpPr>
        <p:spPr bwMode="auto">
          <a:xfrm>
            <a:off x="1981200" y="381000"/>
            <a:ext cx="8229600" cy="91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Black" pitchFamily="34" charset="0"/>
                <a:ea typeface="+mj-ea"/>
                <a:cs typeface="+mj-cs"/>
              </a:rPr>
              <a:t>Most Important Transportation Goals</a:t>
            </a:r>
          </a:p>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sz="1800" b="0" i="1" u="none" strike="noStrike" kern="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(Combined 1</a:t>
            </a:r>
            <a:r>
              <a:rPr kumimoji="0" lang="en-US" sz="1800" b="0" i="1" u="none" strike="noStrike" kern="0" cap="none" spc="0" normalizeH="0" baseline="30000" noProof="0" dirty="0">
                <a:ln>
                  <a:noFill/>
                </a:ln>
                <a:solidFill>
                  <a:srgbClr val="002060"/>
                </a:solidFill>
                <a:effectLst/>
                <a:uLnTx/>
                <a:uFillTx/>
                <a:latin typeface="Arial" panose="020B0604020202020204" pitchFamily="34" charset="0"/>
                <a:ea typeface="+mj-ea"/>
                <a:cs typeface="Arial" panose="020B0604020202020204" pitchFamily="34" charset="0"/>
              </a:rPr>
              <a:t>st</a:t>
            </a:r>
            <a:r>
              <a:rPr kumimoji="0" lang="en-US" sz="1800" b="0" i="1" u="none" strike="noStrike" kern="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and 2</a:t>
            </a:r>
            <a:r>
              <a:rPr kumimoji="0" lang="en-US" sz="1800" b="0" i="1" u="none" strike="noStrike" kern="0" cap="none" spc="0" normalizeH="0" baseline="30000" noProof="0" dirty="0">
                <a:ln>
                  <a:noFill/>
                </a:ln>
                <a:solidFill>
                  <a:srgbClr val="002060"/>
                </a:solidFill>
                <a:effectLst/>
                <a:uLnTx/>
                <a:uFillTx/>
                <a:latin typeface="Arial" panose="020B0604020202020204" pitchFamily="34" charset="0"/>
                <a:ea typeface="+mj-ea"/>
                <a:cs typeface="Arial" panose="020B0604020202020204" pitchFamily="34" charset="0"/>
              </a:rPr>
              <a:t>nd</a:t>
            </a:r>
            <a:r>
              <a:rPr kumimoji="0" lang="en-US" sz="1800" b="0" i="1" u="none" strike="noStrike" kern="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choice rankings)</a:t>
            </a:r>
          </a:p>
        </p:txBody>
      </p:sp>
      <p:sp>
        <p:nvSpPr>
          <p:cNvPr id="2" name="Oval 1">
            <a:extLst>
              <a:ext uri="{FF2B5EF4-FFF2-40B4-BE49-F238E27FC236}">
                <a16:creationId xmlns:a16="http://schemas.microsoft.com/office/drawing/2014/main" id="{C15CDB8A-76BE-E8BD-CE86-80092956D6F4}"/>
              </a:ext>
            </a:extLst>
          </p:cNvPr>
          <p:cNvSpPr/>
          <p:nvPr/>
        </p:nvSpPr>
        <p:spPr>
          <a:xfrm>
            <a:off x="1879599" y="1553226"/>
            <a:ext cx="3590100" cy="91072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1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209800" y="1082749"/>
            <a:ext cx="7772400" cy="4692502"/>
          </a:xfrm>
        </p:spPr>
        <p:txBody>
          <a:bodyPr anchor="ctr">
            <a:normAutofit/>
          </a:bodyPr>
          <a:lstStyle/>
          <a:p>
            <a:pPr>
              <a:lnSpc>
                <a:spcPct val="120000"/>
              </a:lnSpc>
              <a:spcBef>
                <a:spcPts val="0"/>
              </a:spcBef>
            </a:pPr>
            <a:r>
              <a:rPr lang="en-US" sz="5400" dirty="0">
                <a:solidFill>
                  <a:srgbClr val="002060"/>
                </a:solidFill>
                <a:latin typeface="Arial Black" pitchFamily="34" charset="0"/>
              </a:rPr>
              <a:t>Point 3:</a:t>
            </a:r>
          </a:p>
          <a:p>
            <a:pPr>
              <a:lnSpc>
                <a:spcPct val="120000"/>
              </a:lnSpc>
              <a:spcBef>
                <a:spcPts val="0"/>
              </a:spcBef>
            </a:pPr>
            <a:r>
              <a:rPr lang="en-US" sz="4800" dirty="0">
                <a:solidFill>
                  <a:srgbClr val="002060"/>
                </a:solidFill>
                <a:latin typeface="Arial Black" pitchFamily="34" charset="0"/>
              </a:rPr>
              <a:t>People Support a Comprehensive Approach</a:t>
            </a:r>
          </a:p>
        </p:txBody>
      </p:sp>
      <p:sp>
        <p:nvSpPr>
          <p:cNvPr id="2" name="AutoShape 2" descr="data:image/jpeg;base64,/9j/4AAQSkZJRgABAQAAAQABAAD/2wCEAAkGBxQTEhUUExQVFhQXGBgXFxcYFxwcFxwaGhwcFxcYGhUaHCggGBwlHBccITEhJSksLi4uGCAzODMtNygtLisBCgoKDg0OGxAQGy8kHyUwLC4tLCw0LCwsLCwsLCwsLCwvLCwsLCwsLC80LCwsLCwsLCwsLCwsNCwsLCwsLCwsLP/AABEIAKgBLAMBIgACEQEDEQH/xAAcAAACAgMBAQAAAAAAAAAAAAAFBgMEAAIHAQj/xABHEAACAQIDBQUEBwUHAwMFAAABAgMAEQQSIQUGMUFREyJhcYEykaGxBxQjQlLB8GJykrLRFSQzQ4LC4aLS8RaTo1NVY2SD/8QAGQEAAgMBAAAAAAAAAAAAAAAAAQMAAgQF/8QAMBEAAgIBAwMDAQcEAwAAAAAAAAECEQMSITEEE0EiUWEycYGhscHR8AUjQpGi4fH/2gAMAwEAAhEDEQA/AEV4lPFVPmBUbYOP8C+gt8q22fh2nXPHJYXI7663sDyzdasHZE4/zIj/ABf9lZHlhF05Dlim1aiUTs2I/d+J/rWjbIj/AGh6/wBRVrF4eWJC7mPKLXIzcyANLdTVaHHhvvR+rhT/ANVqvGWpXF2VlHS6kqIm2Kn4m9bH8qjfYY/GPVf+avHE+MXpNGf91SMJB/lP6C/youbXLAo3wCG2CeTJ8RUbbBf9k/6j+Yo2C/8A9KXz7NrfKvPrAHHMPNSPyqdxk0oAPsSQfd9zD+tRNsmQfcb3X+VMoxS/iFbDEL+Ie+j3H7E0oU2wDj7rDzU1EcOfCnRZfGvc1Tu/BNAk9gfCtexPSnZ0U8VX1AqFsJH+BfdR7qBpYnGM9DXmU9Kb22bEfufE/wBa0Oyoz+Iev9aPcRNLFK1e2pnbYyfib4H8qibYg5OPVf8AmjriDSxeAr2jjbDPJl9xFRnYbfs/xH8xR1IlAcUX2bu/NJGZsjLh1IzSmwGrBTkuRnbXgK8TZDBhmU5bi+o4V1/dvBxYvAIikh4i3PQtc3uvQ0rNl0rYbhxqb9Ry7ae7BjhOIjkDwiwuylJMxIGXLqCbG9w1rA0EUV2PbGwuwwOJMzAxCN8kY0UOwGQgHn2mWx5Ec71yFIT4UcGRyW4ephGEqiSRrViNaiVDU8amnmRlmJKMbJwWdgKFQV076IpIu0mEioWyKyFgCRlJDZb8CcwvbpV1srMuR+A7u3ucGUEgUS2huUhsAtwTbTTzN+VHNjbViClLgZSQKh29t5UAyXYggmw6UdUrFdvD29Te5xXe/ZBw2IkiJvlIsQLXBAYG3kRSrOtOO++2vrOIeSwANgOtlFrnx0pQnkqrQ3F8FKRarSLVqSSq0j1U0oquKjYVM71EzUGMImFa1uxrS9QI8bq4c9mQQQQTcGtyTeh021ZIMQ5SxUhQynge6PcdePzq3gsWknsmx5qeP/IrlZMc9TyPhm6OSOlQXKINtk9g2p4r8xS1ambbw+xP7y0tgVs6X6PvM2f6iOQaU9JiXAAvwHQUjyDSnZhSutSajfyM6ZtN0brjXvxHuoDtra84mOWaVNF0WRgOF+ANFgNPEGlzbB+3f/T/ACrS+khHW9vBfqJycd2bpt3EjQTNbxCt/MDTFuhtDte2+sRxzWyZbxoLXz34Jrew91J9qZtzF7sviyfJv610lCLfBjcnQ0pDhCBfCp5gC9ats/An/JYeTMPk9YFrW1M7aK6mYdkYMnQzKPB2/MmtDsDCnhPMvnY/7K2jFelaHaiHUyJt24/u4s/6kU/0qltPYxhiaX6xG4W2gXU3YL+PxvUmL2nFG+VmN7agAm3uoOuLEuMSzXj1Cg8PYN+6f2r0uUIcDYanu+CFcZ5e4j5E14Md4X8ifzFbbU2ayyv2cbFNCMoJAuNRp43oewpThToeoxkrRfGNH4TUgxq9D8P60LFYTQ0g7aC0cgc5Re58Kd/oskK9vGfx/AqD82+NJuwMLa8h4EWHv1HnoKbfo9kGeU82fX3D8gKz5XyhkMaSTLH0qYpg0UWchGUsRfQkNYedvzpJX0py+mOHXDN07RffkI+RrnqpenYktJlzN6gkYh+Ee4Vgw6/hHuoaoq1gsRkkVuQN/wDn86duhAZweyEJUsQqm+ovcWtp059fdVsYVY3Chjp94fMV5BLnVSpJAYXN76eIJsBcLqdLiqe2cUAoKOpbMQcuo53N/dw0qmPJLVRfNghouh92VvDh4BfI0jDmQNfU/wBKj2t9I7OMscCJ0LsW+AC2rmuHxrKePGp5sYWIJAuBYcelvyrQ37mCOGlSJ9rZpXZ2K3Y3NhYdNBQeXBN4e+rcmM8PjULYwdDVHJj4wS4B8mCfp8RVWXBP0Puox9aXx91afWl6/ChqY1IAvhmHI+41AyGmb6wv4hXnaqeYoaiwrFDXmU0zNGp5KfQV42ET8A91HUErbX/xn8x/KKpW6aHlVnab3lZhezWKki1xYa61XFCC9K+wkvqYRw0kmIUwki4GcMeOhAsSP3uPhQ2eBkbKwsf1qOoonu4PtW/cP8y0bxGHWQZXFxy6jyPKs08yxT01sPji1xu9xNkGlO7rSztLYzpcr306jiPMfmKapBSurnGSi4v3/QZ08XFtMrKLMaWdsLbEOP3f5VpomFmFLW2Red/9P8q1Ok+v7idR9P3lG1Nm5CdyX94fKljJTZuOAIpidAGBJ6DLr8q6ceTEw+5Cgk6AAknoBxNCsHtyJ3yd5SdFLDQn0OnrUO0t4ImjkRQ5LKyg2AGotfU3t6UtwsAynoQfcb1J5d9h+PBa9Q+onGt8tDxvDh/xN/A39K9/9QYf8Z/gb+lM1x9xXbn7A7amylM+c3YNa6Djcd0a8gbDx4+j3u+iLFZYkQ24AA/Gwv8AGhWzo0dROGvGwYE9LG3A68vhU+xtqJm9lyt7ZxawJNlv0vXK6qctXpOj0kIyXr/0TbaiVbsVGg9pRltbjmUaEW56VzveJgZ2KiwIX17o19a6RjNpxlyln0tfNltrroL3I9KVPpEwCxSQZFIvGbjllzHJr6t7hR6fLOS0yL5cUISuPn9BSQV7DGWZVHEm1aqwopsGNTmbiwYAeAINz5/0rRJ0mxNcBvFQrFGFW4GUE+fWi30aQEqXP3nNvS3/ADS5vBixlI8AB8qeNzIDHFEOguf9WtY99G/kbKtdLwefS/F/d4W6SgehRvzArmCiur/St3sIgHEyr/K1cxiwMhBIFx8K0YpJR3MWWLctivpzrV2voBx0FWZMI4UsV0Gp4cOF7etEN1MGJJb5Q1rBb3HeJ0OnGwB99MeRKOoUsUnLTQy7OwAw2DZzYyMMkdxeztwIv01b0pL2vhexlyEk6Kw66jXXzBp23zmyvh4OGTvtb8TG2b4NS9vlAC0T8ypB9DcfM1mwTalv5s1dRjTg68UAA3CrDvb3fmaqCPXjwq3MwKJYAEFwT19kj3Xrc2c+iJnqMmsIrXQ0Cx4WFRtWzCvBQCaFa0IqUmtGqENRHXuSvKHO5Btc+80QnSdn4GOXZ6h1BsoIPMHKBcHlShjtjvHcjvp1HEeY/MfCumbTiCxOUtlezqBwAYi/xvQBRXFw9ROE5e18HUz4ItRXmuRY3YF3c/sj4n/ijxGtUtqTLhyrqgu5Ie2lwNR4XqzhMYkuqHlqDxHmKbmbn/cS2FYqj6L3LHAHypT2Ztd4wAe+nQ8R5H8vlTg690+R+VIUfCm9HGM1JSXt+pTqJOLTQ3riElQMhvYi45jzFLu1R9u/+n+UVVjcqbqbHw/WtEMThJHUYjLdXF2y/dI7puOndven48KxSu9mJnkeSPG5Sq/snGNHmHFCRnQ8GHMH0qherOD5+laZOkVwK5pMaoMfgmZVWEBmKqLxroSbC5v1NE5dkwG94o/4QPlSPFJlZXHFWVh5qQR8qacRvNFkuobPbRSOfi3C1WhNNeoblxSTWmyssuzzyA/0yflXuXZ3h/8ALSyqWFYRVO58Id2flj7s2VFiywkGI6214g20v5m/kKuTsw7JYVjvcMysSB4DTzpY2HhpUh7Sx7Nm7vS6nK1+l/jlNGY8TE7L2hAK2AYgajxvz0rDlg1O2bMDjVL+UH01S0gXtB+G5W19ONB97t5WQonZ5+4rFrkW4jL7OugB9avCZVv2eU5ugGp9KNPgXaBEAOe40JHDXU9NKZ0eOTk5LZC+tyY4xSatnNU3qFtYtf3x/wBtRrtHt3AijOc6BF7zE9QANa6Rht15CTmKADxJ/KlnZ2/2GgZVELMFY5plCXbU6qvHLY9QTlU2roTxNqpSOWssYu4x3+0L7qblRkl8WqvKP8ltVS/AsODk9dQLaXOoco9nIl8gsDrbkPLoPCqmIxAljTF4Vw4tmFuEifeXX2W08LEC/CppNsx2GVwWZA6qAcxBF1NuQNrX4X0verz6aMsemJSOaSlqYqfSKrOIIxqTJoL2ucp+Fr0LwMuQBDGb21sQfD8qX8TtSbFzduTYhvs1+6o5D+vmaO4fGBs5tYnU63sTqdbDma4eRtKjs9PFS9QL3seIIAmjZtVINxobkX5ajh1ox9HOE1B6anzOvysKV96cYCyoVBMeue+puBYW9KMbt76YbDwPmz57d1Qt72HDNwq+iTxJRXInJOPebk+EV96sQZMdMQbqpVPKwH+69Vt5J80MV+IYg+6m47rJ3nDWZtSb3DEm5J8zSHvBODJ2a6hCbnlfTn4UcMlKSS8Fc0dGN35Bq6mp3TuA9GI94Fv5TVRmINeQpJIwRWOpAtfT3Vv+Tm1eyJa1ING9rbrSYeLtCxYDUi3LmRQRfO9UhOMlaGTxSg6kjzNWpNbvatDarlDwmtMtbGsBqAPAbVA+GUkm51qwSa0y1AnX9oxr2SoqHRgmUG/dHeHjyt60tyte5sF8BoKZNu41cwkiIN15frpSpisUkQvKct+vHUX4cTob1xJQfhcnczSQH3sHcj/ePypfidlYMpKsOBFHN48SkkcbIwYZiNPLgRyNAwa6nSr+0k/k5Gd+u0MWztvhhllGViLBh7JPiOXy8qWgpGhBBGhB4jzFbZrEHoRTlt7CRsjOwGZQbNz04A9RfketVbhgmkl9X6f+lkpZY7vgT3iNvOruy8NiGsIu00uRYnzOnA+6tthQdviFj1y/e8hqa7ZsvaECxFUBsg1AS2g0FjzFWz5tG1FsGDWtTOIJH2khjbLHKdFNrKx/Cy/dY9Rp4VgwzxFldSp0t0PHUHgaZfpASKZBicOVJRgJMrKWF9FLFCQNR1PGh+08UJYYnBBOoPnYX+NVWSTrbZ7P4YyGJRyV7figZatJNK3tTt9HW76SZsVMuZY/8NTwLD71udjoB116U/HBydIflmoRtgrY+5WKnAbKIkOoaS4JHUIBf32pr2Z9G0K6zyPKei/Zr8CW+Ip2luHjHM3J9zX+JHuFSt4VujhhH5ObPqckvgB4jCJhkRFT7EAIAdRbhlYnj5njS1jtjrJM/wBWIUgBssnAk2JVH1J0I4j1roFgwIIuDoQeFQYPBKlwLjXQ8TY8Qeovr6edMnDHkjUluKhlyY3cWIWHgkjyM6FnDqOyUguTqwUAGw9k3JIAAJp/wuI7RFcAjhoRZhrqCOFVMHBCSzDKHaTMdbNfVfS4J08T1q5AmUlQLAjQfu90/DLVMOFYoV5GdRn7s78FnLbTkTY+ViPyr572lsZsJiTBIua2sdyQHTirAgi+nEDgbivoMnVf1w/80B2/s8SqAY1cWtYgEllCslieBILpca98dKs8ansJboVvov2tHFC0MsgAknPY2bVSVGYHW66ger+NS7x7djw0OKw79lJPHrCTYnLOeNuTISTYcsvKkLGYBTNIsLMLOyC+jgElULDlqAGGhB5aigUcRuQRYjQjoRx+NJ7rjHSFKw9sDHLl7NiFbkWOh8L8j50f243ZWky6EDW2hJ1tSQydPjWrkhGUsxU2ut/w8Le81z59MpS1Jm/H1jjDS19hcx2MzBiGuW9r9dKFxmtIxYeB/KstoD6fAVojFJUjLKTk7Y3Rb2TNh1w97FRlDg6lBwB8QNL9KFBgOVDYZLEEVbxEwIFuf6tVFjUXsgynKVW+CMyXuPEUV3aD9qDGqvY2N2y62ue98L0ElsBc/iHDpRzd7EiMnXIw8TY34HTiL/Chl+h0XwJa1Y0YzamJlQxtGjAXVirC57oNgMtuDHUfhbQUiYfQAHiNPdTfjcQYos91U66KxsW1C929tSenAmlGFWNyeJN/fqT76V062Y/q+UrJCK1tWzL51Ps/A9tdRIqyfdVr97ybr4U9tJWzLGLk6RWy1qV8akxWGkiNpEZPMaHyPA+lRgipdgaa2Zqa8Br116VqL/oUQH0G+6kcc9o1CxkX65eVhfj+vChH0ibrROoxHZs2VURxHbMEQmzDMbWANmtrYDpRbBbS7IqshLK1sr6cTyfx8edMSEMtuN+vP0q3Yira8jXlk6T8HzhtaGMv3IuzXu2BOp9qx0Y8PHXWqRw69PiaePpF3Mkw9pYFeSEk+zxiIswB5leNm8LHWxZcwexZ5Y1kRAysL3DKPSxNL0yWw+DxybtIp4LZ8bZs4c2GgXmSba+FTbXmdVMYLMpPFtT42Y6+GtZFHIhPcYcVItY35jz/AKVtt3BSxOEkR4xa4Dixs2t/D/il6bluTJpinpL/ANHCRCWQSqrIyhTmFwQeI1ror4iKM2iiCplPs9mq6ag2LDoOVcb2TjWw8yuozfdK/iDch48CPGuk7M2/g3JkDtE8gGZQLM3AcANeHEdKR1ON6r8DuknDTpfKJt8NpLJgZ1Cj2X1XVdNRqNNDYedcphdlXT2b8D1tqfd8qb/pA2yzCPDopjjPeN/aIUjKD0F9bcdB5UoIC18oJA10HIaXpvTRqFsR1U/7np8BDYeBkxUyxggAnvG3BR7R/XMiu3YHDLHEkaaKrRqB5EOQfQ/9NJP0WbJtG0zD/EOVf3F9o+pv7hT5hSMysebSP6AWrq4IaVZiyZJS5ZpiJ/tr/gVR/FIAfhf3VeOjEeooBiMVwsB33DOwPAKcwW1ulj60bkkvYj09adONULTJbVuorVTet1pYRNuRnDcQxB870zYJ7xxM3G7AnqO9/QUP2vb6ygK3DZfXXnRpo9AANA2lOyStICRozG+n3Rf5f0qlsrE3Re0PtAHN48deQ4Ciccep8wP176VN78Hlw0igkBELePKw+PwpTlUWyVbRyCfFgYmaTDnLaSUItvaia6W155TqDyOmo1rKc13LFix1JN28yTqfPwqOaPLI1+OYn36j51IsoAseHI9OoPhzHr1rDd7jWa2raFspDZVaxDZWF1NtcrLzB4Ec71qTrXt6gAhvJttsWVJjjQXJAUc7G5voLkW5chVHCYEdmb/eB9AeFvgagU6jzPwFqMYHCSOgyKSANT/5qr2RZP3F3KVYg8RUwq1tLCG97EMBqLcapxo34Tx6GrIgQwewZ5kzRwyOgPFVuDY2IX8ZvpZbm+lM+w92xiAVfMGXQZR3h4e+qG6W82NwzJHCrSqWIWBlYglzchctmBub8dDc8zXV9yVxEUEnbxWnmmefKsMyoplbMytJ2bcCTwuAABfnS5wlPZOhuKcYcqzk+9W7skJUrnaNB37nvD9oj3jwoDhmA0ze+uzfSps/E4nDBkVVMRvIolJLrqLIhQF7aNyNmIsSK4gVN9RRhBxjTdlcklKVpUEG4cbitYnZTdGKnqND7xVASFG6j9fGiOcEXHCi0VTHTd7bsU6iLEhDJ7IzqLSX0vfk3I0J3x3a+r2ljUiMnKRe+VuVj+E/A+eixiGtYnqNenjTlt/aats+JA+bNkYa30B1v4gi1uIrO4OE048M2d1ZcbU+Vw/Ing1mW/SvUNZl/V60GM6/upDbBIrgWy3YNwu3eNyeI1NZu1vdaZsOzB1BPZsTZyoOnH2tOuvnSIdtt2RXNaFDZEH3rcCSNW14Dyoa+DdZo4yrfWpCCBcd0HhbXibE66cqb3LdJbIOilfln0lgMSr6hha1/G/AaetaNsnDtqYo7nj3Rrxvfxvf3muZ7MGMiJKMJgCRlbjbiLSjS9tLEcaY9ib5QyxkuSliVufZzLoQJB3Wt4GrJp8BnCUdpIMHc7CmRJAhGRsyqD3b8eYvxF+PL0qPfPdmPF4eSPKna5LxSMO8rA3AzWvbkfAmrOB25E6lkkRsnt2INujeKnrRPCPnJbkQP18qlFFRxnYX0W4ozxNMY1jR1ZrPmYhSGsoHC9rXNrUeggijx2JRVTIXLINNHYksq9ASCbcrX510kuI0djwQMx8hc/KuMbGzyYtJXe/afZyd1i129p1GuRQMpudAEFxltSM2JTWk39Dicm5eEX9t7n/WmlkJysqARnkDnFjYfd4g6cGvypE3f2CZ2lhLPFIilrixFgQCrC4J46W0ruOygqxvGJM5BBIY94BuBIvcKcul+lVcXGvaaKoZgMzAAE3Nzc8/8NffTcODRFRZn6uu7KmabLwwhiVVFlRQoHQaD5Vs5tYDj2IH8bkX9ymrDr3D+uFD8TIFnLE2VMNGx9GlJ+FdCBhkC8bjVVrAEsL5R90qCY7g/vKQfSruxMS5yIfu8T+yBp87elLWxdvRyxEzRkNfPGpB0ViTcE+1diTm/atyo7sjbMQuGvGTwzCwPrTZ7oERoik1tU4NUcE4IzAgg86uCsrRcD7yCzxOBqD77EED4mim1b9hNlJVuykKkaEHIbEHkQbVR3gjusbdHUe//wAUWxKXVx1Uj3ijJ+lEE/c7YbYvAnEPjMaJLyCy4ghbr7OhBPTnQP6Odn/2hJKmKnxLBYwwAmbW5sb3vcaim36GJc2z3HSdx6GONv8Acas7i7hts+VpDiBLmiMZURZNcyNmvnP4SLeNYtxtHOp91g+1XwMOih7Zm7xVModmJ5m3DqbCn5txtkI6YZ2/vDrdQZiJW494IDl+6dMvI6aVBsqLLvJir84Aw/gw4/JqW/pCmMe2kkvbKcM48lKn5g0CAPe3dmTB4rsBeQPYwtaxYMcoU8swbQ+h0vXQv/SGy8BAhx5DO1lLs0li3EhEQ6KOpHDiavfSLhl+sbLkYezjY4/42VvnGKD/AEu4Ez4rZ0OYL2rSxhiLgMzQrw9RQIAPpG3QTBiOfDEnDynLYtmysRmWz/eVlBtfpxNxa59FO7GHxSTyYmMSBWREuWFjYlvZIvfMnuqxvju1jYNnESYxZMPAIlEKwhdMyxqc983dzX15CpNgmTD7vtLArGaSYSIApJJWZI72GpGWK9TyQT97dlLg9oPHb7EOsig8OyYhst+Nh3k692ugfSRuTAmDaXCwrG8Jztlv3o+D3ueQ73kp60P+mbACbD4fGopF1yOCLMFkGePMDqMpzC3V6cMXtwJPgVexhxkTob8O0tG0V/Bg7rbmWXpRII21sJh8Phdk4xR2BYxiaWId/vRXdvZa5GVzwPE6a0Ug3rwLHu7ZxCH8MkcQH/yYUH41Jv3sw4XZMKqdcJiUeInWyh5Fiv1IV1B8QapYXbG13HsbMxQ//HICfe0gHwokDUW8sP3NsYT/APoIv9siVx76QMGiY1mjngnWYCYvAAIw7Fg65RI9jdc3tffro8s2OP8AibAwz+IaE/kaQPpDaTtIe02emB7rWVMtpNRcnKoHdvb/AFVGQUZlvaruw5BdoyBr3l08NR8j76qmqruQbgkEHQjjVWrREMckQLIuUat05D/kij28uz4YooVWKNWYliVUAmwA1NvGlLd3aijEKcQxyad48vMDlRzfzHdpKnYyDKiDVSCCXudLcRYCs0oy7iRpi4rE35BmNhAS4AGo4etD7/q9RJiJL5WcsLcKn/XCnpUZ2N2Nw6R4gH78gJUcg2paw62/OmzZGEjm7OQxo0iAAORdlI0OvUGufttc4jFIyRNmU90Bhz7t9VsOgvzNMUW1ZMHBJiSFZHmKhe8XDDOHzKwW2qEcTwoYsmiKjk5/U13DVJx4H0Q8b6g8QeB8xz5e6q2OnMKqoUZbgCx4AmwAHO1b7QjnBcQz4NnjOVlkzx62DWzZjfQ8vEcRXPdq7yYyGZFxEQQsQQTcoVJF2Q3toPdcXp7nG9i7mlu7/wBMv72QuZYez7vausVxo12dBoR1DXI4d0dK7dgx3RauPYDHx47FYeNY3XsJBPmuCLRg2zDldio48665s5uNG090Zcta3RW3ge0Eoyhswy5TwYNYMOI+6TzHmKUsLsw4V2ijQuScypGyBgL2uGlYd2+nE+zY0y7VnYzZVD2QFiUaMHMTlUWkPS54etVpJGt3hKRro+Hjk48f8M9aolcrUqomHJmi32+OHx+Tf4mYeAKD/dzCxCXuUbNbPpmRjfLfnb2tKGxm8znkD7rdz5rf1q/h8QO+eOUC4ETxcF4ZXPSw00oZh5AJZIzx7gJ5aCxPqfnWqKt+4mdr6tmELcvD56/nQ3aM0ccj9o4TtIlgS+t5HEojUAftEe6it9WNtL6dOFcx+lzaZTEYdV4xlZyPFTZPk3vqzlpTF8sY8bsgoqqF7qZQttRZRb5VIMOCtmW55Vdm2kpjEl+61iLakg6i3nx9arqXYZn+yTp94+ZrVba3KcBHAIEjyjXXl1PKr+Ek7oA9/L0qnBAMt3IRBwBNtPE8vKrOHxUbew6t+6bj3ikSRZEW3m7kY6yLRhTc0v7fe5hX9rN7rVJtDebDwHLJJ3xxVQWYeduHrVZbRTYVyUvoRFsNOnScfyKP9tBtwNozHazxPNK6/wB4UK8jsvdJIsrG2gWh24+08UpxZwsmHiiDCWRpwbBTnsQRoLAG9/CosJs3FwbTiyyxLNP2sqSqM0Zzq7PZSOYvp4iuTPqsUZOLlut39lX+W5oUJNJ0Me8m01wm34pXNkaJFkPIK4ePMT0BAY/u0U353HkxmMgniZMmVElzGxCqxbMtgcxKsRbT2R1uEDbsUuIMWIxmJXvSPhmfswAgiZtSFtcXJ8daOxti8LPhsDFtF8sga47JT2ahSyZe0zaNYgAEWtVX1mFOr93w/wDHnwHtyf8APcK/TRtYJ9VjQjtVk+sD9nJ3UJHizG37hovtrAptnBQzYeQRyKwdCb9x7WeNiuqkGxuPwqeBrm+8O78irHPiJJWklxJhcuNct2CyAk80QEDgL25Ve2zsX+zmjME+MjMkyRs4ZVRlIJNimpYcswtxqq6/C2knd3X3ck7Utx52xs76vsafDSTdrLHh5JXYkliA5kzd4k5Qe6Cfw1HtDbjbK2XgiIg7lY0KlioBMbSObgG/eFvWk7fTdwQQzzibFdoCkZaaVW7ZXtcC3eIFzo34DpbWo97NhQx4eJkExMhiCyPNmRc+pvGTe1hxtbhVIf1HDPS436nS/B/qWeGSv4HbZm1RtnZ2KjdFjkuUC3uAwAkhfXlnH/SaVt9sRm2Nstw1pE7JdD31IhOtuIIaMetDt6N2cKsWKWFHWXB9iWZ2zCRZQDex0BFzwtqvjV/ePdvBpg5ZUhVCIonR0d2kzObWdDcBDoL3/Fwy1Vf1LG9Oz9Trx5qvPm0Tsy3D+8e8EOO2G7GSNZmVC0eYBu0jkUuFQm9jlJHgRXM8PhMMwvJsnEkHUSQSyOCOtmRlHW16a59iYeTBhhh1jP1FcSJ1uPtFF2RjwN/+7wrmYiRXLLiEjbibrKCCeWaNGv51p6fqY5rpVWwucHHkZi2AT7u2IvAGG3xsaX95cRAzp2D4xtDf6yUNtfu5CemtEExeJHDaijyxGJHw7OhO22lazSYsYmw0HayuR/7qC1aChUqnOCCb89R41ahbMDpYjkb+/hVmJQVyuARy8PI0LICQtF8LhfsrgcBmPqf+fhVc4ACxDG1+BH50QXEHLluba6ctaDZGCXa0gNXcpOtU8cmV18QDwI4+flxq4KjCdX3c3TgTZQxIh7bEmI4pQcxvKoaSFQqEHTRbDjr1rfeG85kEuEU3aU5D2pS8f1uOJx9oFvaPDd0Wz9uTzBVU3T+kJ8NCcNJ/hgt2b5cxUE3KEX9m5NiASL2tbgVwmIgkAyYqAhrA5igdAALFQQDcFFFj58qGiLdtbjFdcjQMdI6qqXWMI6LI5Ase0kKSOjOCQIoweAv2nBcthY3owCS7LkbExojKpm0t3XDFls443By35hj1rleP20yTBVmWOIx95kVCVYZ+AAub3tbo54XvTluhjJNpSKGMhwkHZGQuxPbTJYoAlyqICM5UcSEvxtQhPVVR5DO1dysYNx93kwsTMQBJKbtfkgJ7NPcb+bGm/CTBIxIxsoBJJ5BRreqkq94i3E0vb7Y90gigiPelck3/AAJqw8CWK+gatHCBixvJNRXkrbJ2vJM00jJiQpkIXLHE4AA0W9ib2I01qeTafZ6u5jXjebCnysTHINdelbbG2PjYowIZUW4zGN7mzHib2trar+JXaJiYMIy2U8bWOh1p8MOKSTlp/wB/9GfJnywm41dOvpi/xBOz9vRyRyMkkb/aC5QOALBpACr6i4jI9a12MoYuzhs4IJKnXvai49/uoTh8NPED2scYuy2IAsTlkGtueot51HtIGKGSaN8syxxsGFi3elQPcHQg6ix092lpVibS4DqeTeqHqJtNFYg+Q+BIrjv0t4ZhjEkawV4gFGl+4TmBA4e0Kb9nfSIFUDFRG/DtIdQfOP2l9M3pSV9J0WIbFhpInAKXjUd6ydSFJykm/Gx08KTLJGUbQXCUZU0UNj74YjDqIxkkQWVA41XXQKw1I8DfwtVvF7zY2TNcqLm66XKkcLNpb1vSzs45nHhrRd3NKeWa2TDpRRO1MVG+dndm43cB7eIJuB6UZ2dvzjDcXDW4d3n00NqouoNT4JrL1sTQ70l5DoTDeI25PJZnazWt3eXM2PXxoWwrxpb1qrGlzySlvJllFLgL7obdXCDFFjZ3itF3cw7RQ2XMOlyONXNr70xnH4fFoJDkUB4mFspswYISejnpqPHSDclo/wC/rPnMRwUzOEIDkI8ZIUtpmte16cN4MFg5W2jI4ieS5bMz2kU/VoGw4jCm5DSZlOUEk3HK1ZZdFilkeV8tU/saousklHSJO9G3MPNEIcOkgXtpJ3MhW+aS91UAnu94+4casf24cTtDCywQu8iJHH2dxmdkzlrHgAQ3PhbWug47BYOGZO0TBph4+0QBhHlLmWPtVCnuq6xAA3Bdhe2U60L2bt/AQPCqvh1WIQWdVUsSfrMMxLgFm7giY3/EDzq8ejxxSj9v/LkDySbv+bCPvDvQ00bwOpDLinmDNJmKe0BFa3BcxA1tpwovvlicRNAk0mAWLtmQxyiTPJci6DIBdSyjQEC9Gdn734cQYY5h24jKnLhzeN/q7iQ91LEPOEYAXHM2ArbB70wDLO8E5nbsGkVcO10aOPsHIlvldcpLoLCxDXPe0kejwxaaXG63fmr8/BHlk/Ir7S2/i8Us0ZwpKzMhyiOQlXS0d08SUCnxBHWqmKwGOxnZ/wB1kYxRrhwVicXCErZifvA5r8LG+gpzffoo3+BMyrKvfdVRmh+r9nLdWbRzKO0AOhubkXqjtLfRjmKxvlEeJXWWH/NSJUkZI2tmVomNgNA5sTc1fH0+LHWlVX7UVlNvlgrFDa2JhSFopGR2KC6qrO0WYlXYkElezY62uUPEiocJhtpzxt2YLIQuCYfZC6qwQJY6lVaUAyDhn48aMr9IDu5eLBMzM7XIdjdLzsqAKmjA4l+90A050v4be84VVhXDQpJEUaMyZi8b2i7VgjWt2nZK1uWZrGxqLBiSpRXvwiOcvcK4fdjaksXYdtGIVKoFMwCMto2QqUBzoRLHY6+0OdJE+EkBdexgcrcNmkCyAqSDoJlJ1FuBvannZu9mPnVjhYICiAd1SCY1VUQAK0oYgdkp4HUdKB43Yk2d5MTsuadpWeTNG7pbMwYhVQMCAWNr/i8BTYQjH6VRVuygNjzf/blOn3ZZiPMETn51n9jTWB/s6Pl3jNLl48R/ebW9akfA4MKc2zNop3Abhjx173ei9mrS7OwhW/8AZO0Se61gz5T4huxvY8fWr0AHzYFwpEgwOFTixEqvIwGuUASSynlotgeelCMOw43Guo1p7wOyWJP1fd9iTZlOJmkZdRpdJMi8R150pb6YGWKe+IeAzyAtJHCRaE6BY2Ve6py24X8zxIaID58Rrx0rxZgaHW4dOvTnWwv+v141Wg0SY975f1p+jV9ALDyoTKdDRLD+yKhDbeDCiLFZQTl+zPwAPyNEnwcf4F9Reh29EwfEBl5qnzNFZjpRAa7PiXNcgADwAru+70MYw8YiN0Khgw+8SLknob8uVrcq4BhGuW8Db4CjuxN9J8AcoAkhJBMbG1ieJRvuk9NR4X1qyZEduQnnSFvXt6MY3sxlLxp3GLZVVlJvma2lmJGl72taiWD36gmhMkItJrZJiIxcWzd8nK1s19D7q0lwP1cmd44y8rghlOYxKxGe76XXUsWGpJ8rjNk7aUvf8Sd6WO3B7mmxdszmKPtWytIwJZWZWRCwKlmY6BsxIXSwsLagUcVHB720MQi2tm/u7REjRgGaEm97jjpbWkTePZPalphBOhQRu0KLYsntB1KkqxUXFgAQRyBFB8BvCpU4d5FSBnzBxceOYKb2NtdBxOvWpjnBt6Vyzp48eDLhTbSdbvzfn+cfmdAmwTIJc+MbER5GsrLELHRlcNGoJKkeR1pe2rJnw7oT3syqB65mPl3f+oUMixGy4XDieYkG+gJHiCMvAjQ1cnjNjqNNCep4aVryQUdjkKTYo4N8yjmCL+lr1cmSMx2ZsgOgIOtzw4G4oFs/HKjMj6ZWZeAsQCbakGx9KvYlBJHYEgX0OnHr3Rc1ypQakdWGVOHyC8Fhwksig3C2ANrXB8PSrpodsgm73N9QL+V6IGnswGHhVXFY5obAAENc6+Fv61YY1U2lhmdQRxW+nn/4qEI/7df8K1q23ZOi0LPjWpNHSiWFH2ux4ot/1yrVdosb91QB4ePnQ69T4Qa+dxr46UQDmuLbEwJLiJpZSAwGeRmsMxHdDHT2Re3SisOHwgT/AAMzWGpdrX/ipO2X/hR6ng3lqx5U04M5l8xalyCjbe+cR4P7CIR3dAWUtdQbm4N9LkBb+NW9zCpwcRZI2e7gsyKzGzta7EX0Fh6VDvAmbBSD9nN/CCazcZ74S1/Zdx77N/uql+kv5DOPkSyho4m14GNDpa3C3UirGxdiYd1ZTDGucEHIuTRtPu2vpQyWItLx4Lp4XJufgKPbE0e3QVW6Ct2cv2FeNVs8qc2AkddeZspFjRfYeFld1b6jHiywaQFpQC65cpV+0vcgyofRbcKE4kfazoOUkij0JH5Uc3NSHOi/XJMM+RRbtVSzsEz92UEWJS9uB7pFaYcimX9qbMwFpTidn4zAMACJY7vErW9nMuZe8D+H1FV8LDs3KDBtnFxsF1DM62OlgO6unHnyroxwePjSUxYqHEqQNJo8hIKjXtodD/Br1qtM2MaECTZ+GkHZtYriB4cni8OtMogkSxldE3hDd1luW0sL2U3lPH86thbQA/8AqOxyDuBteAGUfbXottmG4BbYiqGYE2OFN7gaDKb30NTYaFfqq5dhi+RQzEYUXsRqCXzHnyHGpRAHiMLgAL4rb2Im5FY5GYNrYWUdpQne3ZcBwbHZ+DkEMLLJJi5e7IbkoY8jAMy/aq1xYCx6V0fYss6qow2yYoTYd95IY1BI7x+xV2NyDy51tvFs6eaJxj8VDhoSjoFhkKoxIJtLJMNQLAgLl4Ne99BRD5zVra1hNYtzr1rDblVCGH51gk6itWW3OsZL1CF7GH7aO/IL8GNG5Wv5VlZRAylsl/bblnPHyFQbTYtbT2jf0GgHxrKyoQ7NuYRBgYE7xCgSvlKOrdoWaRbEXzgEXW+ltDfQtbBWXI9xG6lQCCp73Pw5el6ysrD1Unrkn/jx96f7FMb18gzY2zTh5JFY3iBIhF3Y98k2DElVC2yKAFtfnegW29nxIl0M6mWUl1vGTnIDXYlDbSxJvYWPrlZVMeeeOUlH+bAWyr3/AHKuBsLZsRJbSzZ4V0Nv2ATx+FDdutlYskkJQqCS8ymTNbXuqNfO9ZWV0e7OS3f5fsdTF/T4Sx6rfFnJ3YkljxNyfXWvY8Y6qyqxCtxH64elZWVDCi/sI6P5j9fCiN6ysqrIamoySxsDYeHGsrKAAbtKJSe4GJ5njeh1ZWVcJlSfdPpXlZUIHsK1oYz4f1NMOy30086yspUgLkJ4s58PKttTFNb+AgfOhG5OIBMoX2SsZtw17wJ/XSvayqr6WXfKDYmJe6k6XFHNgsTIST92srKqwx5OZ4xv75ih/wDsTfzvTjuXMO3Pa4ZpVyrfIgkWwVvue0faGmU/1ysrRDkW+RzlwOzSr9kfqjtYgRl8I5NuHZ9zN4gqeFWo9hSiLubQxVuzY2PYOLdAWhvb1v41lZTSEe09k4vsVP18m2Q6wRcfZ1ygda22ds/GthRfGoFC6ZcMoblbMzOwI8lHLUcDlZUIWdn7LxTIofHNl0v2cMaNbMbjOc1jbmALVL9Tw0UgcyTYiS9ljedpjc80hZsoYfiAFhm1AvWVlB8kPn/fDDGPHYlCjIe2dwrWDBZD2iA5SR7LjgaCMt+FZWVRkNLVqT0rKyoE/9k="/>
          <p:cNvSpPr>
            <a:spLocks noChangeAspect="1" noChangeArrowheads="1"/>
          </p:cNvSpPr>
          <p:nvPr/>
        </p:nvSpPr>
        <p:spPr bwMode="auto">
          <a:xfrm>
            <a:off x="3581400" y="121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Rectangle 5"/>
          <p:cNvSpPr/>
          <p:nvPr/>
        </p:nvSpPr>
        <p:spPr>
          <a:xfrm>
            <a:off x="8153400" y="5900410"/>
            <a:ext cx="2133600" cy="72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31490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nvPr>
        </p:nvGraphicFramePr>
        <p:xfrm>
          <a:off x="1879600" y="1326482"/>
          <a:ext cx="8445500" cy="43377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879600" y="5853473"/>
            <a:ext cx="8736812" cy="584775"/>
          </a:xfrm>
          <a:prstGeom prst="rect">
            <a:avLst/>
          </a:prstGeom>
          <a:noFill/>
        </p:spPr>
        <p:txBody>
          <a:bodyPr wrap="square" rtlCol="0">
            <a:spAutoFit/>
          </a:bodyPr>
          <a:lstStyle/>
          <a:p>
            <a:pPr algn="ctr" defTabSz="457200">
              <a:defRPr/>
            </a:pPr>
            <a:r>
              <a:rPr lang="en-US" sz="1600" b="1" dirty="0">
                <a:solidFill>
                  <a:prstClr val="black"/>
                </a:solidFill>
                <a:latin typeface="Calibri" panose="020F0502020204030204"/>
              </a:rPr>
              <a:t>When it comes to future investments in transportation improvements, is it more important to invest in new </a:t>
            </a:r>
            <a:r>
              <a:rPr lang="en-US" sz="1600" b="1" i="1" dirty="0">
                <a:solidFill>
                  <a:prstClr val="black"/>
                </a:solidFill>
                <a:latin typeface="Calibri" panose="020F0502020204030204"/>
              </a:rPr>
              <a:t>(rotate): </a:t>
            </a:r>
            <a:r>
              <a:rPr lang="en-US" sz="1600" b="1" dirty="0">
                <a:solidFill>
                  <a:prstClr val="black"/>
                </a:solidFill>
                <a:latin typeface="Calibri" panose="020F0502020204030204"/>
              </a:rPr>
              <a:t>[road projects, transit projects], or a combination of both?</a:t>
            </a:r>
            <a:endParaRPr lang="en-US" sz="1600" b="1" kern="0" dirty="0">
              <a:solidFill>
                <a:srgbClr val="000000"/>
              </a:solidFill>
              <a:latin typeface="Arial" charset="0"/>
            </a:endParaRPr>
          </a:p>
        </p:txBody>
      </p:sp>
      <p:sp>
        <p:nvSpPr>
          <p:cNvPr id="12" name="Title 1">
            <a:extLst>
              <a:ext uri="{FF2B5EF4-FFF2-40B4-BE49-F238E27FC236}">
                <a16:creationId xmlns:a16="http://schemas.microsoft.com/office/drawing/2014/main" id="{5C447AE6-35BF-411F-8F8C-AD3DA9A81EC0}"/>
              </a:ext>
            </a:extLst>
          </p:cNvPr>
          <p:cNvSpPr txBox="1">
            <a:spLocks/>
          </p:cNvSpPr>
          <p:nvPr/>
        </p:nvSpPr>
        <p:spPr bwMode="auto">
          <a:xfrm>
            <a:off x="1981200" y="381000"/>
            <a:ext cx="8229600" cy="91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defTabSz="457200">
              <a:spcBef>
                <a:spcPts val="0"/>
              </a:spcBef>
            </a:pPr>
            <a:r>
              <a:rPr lang="en-US" sz="2800" kern="0" dirty="0">
                <a:solidFill>
                  <a:srgbClr val="002060"/>
                </a:solidFill>
                <a:latin typeface="Arial Black" pitchFamily="34" charset="0"/>
              </a:rPr>
              <a:t>Priority for Future</a:t>
            </a:r>
          </a:p>
          <a:p>
            <a:pPr defTabSz="457200">
              <a:spcBef>
                <a:spcPts val="0"/>
              </a:spcBef>
            </a:pPr>
            <a:r>
              <a:rPr lang="en-US" sz="2800" kern="0" dirty="0">
                <a:solidFill>
                  <a:srgbClr val="002060"/>
                </a:solidFill>
                <a:latin typeface="Arial Black" pitchFamily="34" charset="0"/>
              </a:rPr>
              <a:t>Transportation Investment</a:t>
            </a:r>
          </a:p>
        </p:txBody>
      </p:sp>
    </p:spTree>
    <p:extLst>
      <p:ext uri="{BB962C8B-B14F-4D97-AF65-F5344CB8AC3E}">
        <p14:creationId xmlns:p14="http://schemas.microsoft.com/office/powerpoint/2010/main" val="344516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558D8-FEF1-4D17-9FDA-76D8DFE75D2D}"/>
              </a:ext>
            </a:extLst>
          </p:cNvPr>
          <p:cNvSpPr>
            <a:spLocks noGrp="1"/>
          </p:cNvSpPr>
          <p:nvPr>
            <p:ph type="ctrTitle"/>
          </p:nvPr>
        </p:nvSpPr>
        <p:spPr>
          <a:xfrm>
            <a:off x="526073" y="4756638"/>
            <a:ext cx="11139854" cy="930447"/>
          </a:xfrm>
        </p:spPr>
        <p:txBody>
          <a:bodyPr>
            <a:normAutofit/>
          </a:bodyPr>
          <a:lstStyle/>
          <a:p>
            <a:r>
              <a:rPr lang="en-US" sz="5400" dirty="0">
                <a:solidFill>
                  <a:srgbClr val="FFFFFF"/>
                </a:solidFill>
              </a:rPr>
              <a:t>Regional Transportation Overview</a:t>
            </a:r>
          </a:p>
        </p:txBody>
      </p:sp>
      <p:sp>
        <p:nvSpPr>
          <p:cNvPr id="3" name="Subtitle 2">
            <a:extLst>
              <a:ext uri="{FF2B5EF4-FFF2-40B4-BE49-F238E27FC236}">
                <a16:creationId xmlns:a16="http://schemas.microsoft.com/office/drawing/2014/main" id="{64CC6D1C-5AF2-45E8-A596-59760AA4DF07}"/>
              </a:ext>
            </a:extLst>
          </p:cNvPr>
          <p:cNvSpPr>
            <a:spLocks noGrp="1"/>
          </p:cNvSpPr>
          <p:nvPr>
            <p:ph type="subTitle" idx="1"/>
          </p:nvPr>
        </p:nvSpPr>
        <p:spPr>
          <a:xfrm>
            <a:off x="1524000" y="5815698"/>
            <a:ext cx="9144000" cy="420001"/>
          </a:xfrm>
        </p:spPr>
        <p:txBody>
          <a:bodyPr>
            <a:normAutofit/>
          </a:bodyPr>
          <a:lstStyle/>
          <a:p>
            <a:r>
              <a:rPr lang="en-US" sz="2000" dirty="0">
                <a:solidFill>
                  <a:srgbClr val="FF9C00"/>
                </a:solidFill>
              </a:rPr>
              <a:t>Advancing Transportation Solutions</a:t>
            </a:r>
          </a:p>
        </p:txBody>
      </p:sp>
      <p:pic>
        <p:nvPicPr>
          <p:cNvPr id="6" name="Picture 5">
            <a:extLst>
              <a:ext uri="{FF2B5EF4-FFF2-40B4-BE49-F238E27FC236}">
                <a16:creationId xmlns:a16="http://schemas.microsoft.com/office/drawing/2014/main" id="{18295940-2D41-46F6-AEDB-441AA9BBE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467059"/>
            <a:ext cx="11496821" cy="3678981"/>
          </a:xfrm>
          <a:prstGeom prst="rect">
            <a:avLst/>
          </a:prstGeom>
        </p:spPr>
      </p:pic>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2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49831D-19B3-4E35-81A1-6C555AC1C672}"/>
              </a:ext>
            </a:extLst>
          </p:cNvPr>
          <p:cNvSpPr txBox="1"/>
          <p:nvPr/>
        </p:nvSpPr>
        <p:spPr>
          <a:xfrm>
            <a:off x="1765018" y="5485569"/>
            <a:ext cx="8661962" cy="648896"/>
          </a:xfrm>
          <a:prstGeom prst="rect">
            <a:avLst/>
          </a:prstGeom>
          <a:noFill/>
        </p:spPr>
        <p:txBody>
          <a:bodyPr wrap="square" rtlCol="0">
            <a:spAutoFit/>
          </a:bodyPr>
          <a:lstStyle/>
          <a:p>
            <a:pPr algn="ctr" defTabSz="457200">
              <a:spcBef>
                <a:spcPts val="450"/>
              </a:spcBef>
              <a:defRPr/>
            </a:pPr>
            <a:r>
              <a:rPr lang="en-US" sz="1600" kern="0" dirty="0">
                <a:solidFill>
                  <a:srgbClr val="000000"/>
                </a:solidFill>
                <a:latin typeface="Calibri" panose="020F0502020204030204"/>
                <a:cs typeface="Arial" panose="020B0604020202020204" pitchFamily="34" charset="0"/>
              </a:rPr>
              <a:t>How much to you agree or disagree with the following statements?</a:t>
            </a:r>
          </a:p>
          <a:p>
            <a:pPr algn="ctr" defTabSz="457200">
              <a:spcBef>
                <a:spcPts val="450"/>
              </a:spcBef>
              <a:defRPr/>
            </a:pPr>
            <a:r>
              <a:rPr lang="en-US" sz="1600" b="1" kern="0" dirty="0">
                <a:solidFill>
                  <a:srgbClr val="000000"/>
                </a:solidFill>
                <a:latin typeface="Calibri" panose="020F0502020204030204"/>
                <a:cs typeface="Arial" panose="020B0604020202020204" pitchFamily="34" charset="0"/>
              </a:rPr>
              <a:t>We should allow traffic congestion to worsen so people are persuaded not to drive.</a:t>
            </a:r>
          </a:p>
        </p:txBody>
      </p:sp>
      <p:graphicFrame>
        <p:nvGraphicFramePr>
          <p:cNvPr id="8" name="Content Placeholder 3">
            <a:extLst>
              <a:ext uri="{FF2B5EF4-FFF2-40B4-BE49-F238E27FC236}">
                <a16:creationId xmlns:a16="http://schemas.microsoft.com/office/drawing/2014/main" id="{117163F7-2711-4D6C-8329-AFC4C302606D}"/>
              </a:ext>
            </a:extLst>
          </p:cNvPr>
          <p:cNvGraphicFramePr>
            <a:graphicFrameLocks noGrp="1"/>
          </p:cNvGraphicFramePr>
          <p:nvPr>
            <p:ph idx="1"/>
          </p:nvPr>
        </p:nvGraphicFramePr>
        <p:xfrm>
          <a:off x="1765018" y="1173797"/>
          <a:ext cx="8572782" cy="4113138"/>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a16="http://schemas.microsoft.com/office/drawing/2014/main" id="{EF33BE0C-E5FB-49B5-AF15-AA25F236B15E}"/>
              </a:ext>
            </a:extLst>
          </p:cNvPr>
          <p:cNvSpPr txBox="1">
            <a:spLocks/>
          </p:cNvSpPr>
          <p:nvPr/>
        </p:nvSpPr>
        <p:spPr>
          <a:xfrm>
            <a:off x="1981199" y="136637"/>
            <a:ext cx="8229600" cy="11737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2800" dirty="0">
                <a:solidFill>
                  <a:srgbClr val="002060"/>
                </a:solidFill>
                <a:latin typeface="Arial Black" pitchFamily="34" charset="0"/>
              </a:rPr>
              <a:t>Allow Traffic Congestion to Worsen So People are Persuaded Not to Drive</a:t>
            </a:r>
          </a:p>
        </p:txBody>
      </p:sp>
    </p:spTree>
    <p:extLst>
      <p:ext uri="{BB962C8B-B14F-4D97-AF65-F5344CB8AC3E}">
        <p14:creationId xmlns:p14="http://schemas.microsoft.com/office/powerpoint/2010/main" val="21461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209800" y="1082749"/>
            <a:ext cx="7772400" cy="4692502"/>
          </a:xfrm>
        </p:spPr>
        <p:txBody>
          <a:bodyPr anchor="ctr">
            <a:normAutofit fontScale="92500"/>
          </a:bodyPr>
          <a:lstStyle/>
          <a:p>
            <a:pPr>
              <a:lnSpc>
                <a:spcPct val="120000"/>
              </a:lnSpc>
              <a:spcBef>
                <a:spcPts val="0"/>
              </a:spcBef>
            </a:pPr>
            <a:r>
              <a:rPr lang="en-US" sz="5400" dirty="0">
                <a:solidFill>
                  <a:srgbClr val="002060"/>
                </a:solidFill>
                <a:latin typeface="Arial Black" pitchFamily="34" charset="0"/>
              </a:rPr>
              <a:t>Point 4:</a:t>
            </a:r>
          </a:p>
          <a:p>
            <a:pPr>
              <a:lnSpc>
                <a:spcPct val="120000"/>
              </a:lnSpc>
              <a:spcBef>
                <a:spcPts val="0"/>
              </a:spcBef>
            </a:pPr>
            <a:r>
              <a:rPr lang="en-US" sz="4800" dirty="0">
                <a:solidFill>
                  <a:srgbClr val="002060"/>
                </a:solidFill>
                <a:latin typeface="Arial Black" pitchFamily="34" charset="0"/>
              </a:rPr>
              <a:t>People Oppose Diverting Funding from other Transportation Priorities</a:t>
            </a:r>
          </a:p>
        </p:txBody>
      </p:sp>
      <p:sp>
        <p:nvSpPr>
          <p:cNvPr id="2" name="AutoShape 2" descr="data:image/jpeg;base64,/9j/4AAQSkZJRgABAQAAAQABAAD/2wCEAAkGBxQTEhUUExQVFhQXGBgXFxcYFxwcFxwaGhwcFxcYGhUaHCggGBwlHBccITEhJSksLi4uGCAzODMtNygtLisBCgoKDg0OGxAQGy8kHyUwLC4tLCw0LCwsLCwsLCwsLCwvLCwsLCwsLC80LCwsLCwsLCwsLCwsNCwsLCwsLCwsLP/AABEIAKgBLAMBIgACEQEDEQH/xAAcAAACAgMBAQAAAAAAAAAAAAAFBgMEAAIHAQj/xABHEAACAQIDBQUEBwUHAwMFAAABAgMAEQQSIQUGMUFREyJhcYEykaGxBxQjQlLB8GJykrLRFSQzQ4LC4aLS8RaTo1NVY2SD/8QAGQEAAgMBAAAAAAAAAAAAAAAAAQMAAgQF/8QAMBEAAgIBAwMDAQcEAwAAAAAAAAECEQMSITEEE0EiUWEycYGhscHR8AUjQpGi4fH/2gAMAwEAAhEDEQA/AEV4lPFVPmBUbYOP8C+gt8q22fh2nXPHJYXI7663sDyzdasHZE4/zIj/ABf9lZHlhF05Dlim1aiUTs2I/d+J/rWjbIj/AGh6/wBRVrF4eWJC7mPKLXIzcyANLdTVaHHhvvR+rhT/ANVqvGWpXF2VlHS6kqIm2Kn4m9bH8qjfYY/GPVf+avHE+MXpNGf91SMJB/lP6C/youbXLAo3wCG2CeTJ8RUbbBf9k/6j+Yo2C/8A9KXz7NrfKvPrAHHMPNSPyqdxk0oAPsSQfd9zD+tRNsmQfcb3X+VMoxS/iFbDEL+Ie+j3H7E0oU2wDj7rDzU1EcOfCnRZfGvc1Tu/BNAk9gfCtexPSnZ0U8VX1AqFsJH+BfdR7qBpYnGM9DXmU9Kb22bEfufE/wBa0Oyoz+Iev9aPcRNLFK1e2pnbYyfib4H8qibYg5OPVf8AmjriDSxeAr2jjbDPJl9xFRnYbfs/xH8xR1IlAcUX2bu/NJGZsjLh1IzSmwGrBTkuRnbXgK8TZDBhmU5bi+o4V1/dvBxYvAIikh4i3PQtc3uvQ0rNl0rYbhxqb9Ry7ae7BjhOIjkDwiwuylJMxIGXLqCbG9w1rA0EUV2PbGwuwwOJMzAxCN8kY0UOwGQgHn2mWx5Ec71yFIT4UcGRyW4ephGEqiSRrViNaiVDU8amnmRlmJKMbJwWdgKFQV076IpIu0mEioWyKyFgCRlJDZb8CcwvbpV1srMuR+A7u3ucGUEgUS2huUhsAtwTbTTzN+VHNjbViClLgZSQKh29t5UAyXYggmw6UdUrFdvD29Te5xXe/ZBw2IkiJvlIsQLXBAYG3kRSrOtOO++2vrOIeSwANgOtlFrnx0pQnkqrQ3F8FKRarSLVqSSq0j1U0oquKjYVM71EzUGMImFa1uxrS9QI8bq4c9mQQQQTcGtyTeh021ZIMQ5SxUhQynge6PcdePzq3gsWknsmx5qeP/IrlZMc9TyPhm6OSOlQXKINtk9g2p4r8xS1ambbw+xP7y0tgVs6X6PvM2f6iOQaU9JiXAAvwHQUjyDSnZhSutSajfyM6ZtN0brjXvxHuoDtra84mOWaVNF0WRgOF+ANFgNPEGlzbB+3f/T/ACrS+khHW9vBfqJycd2bpt3EjQTNbxCt/MDTFuhtDte2+sRxzWyZbxoLXz34Jrew91J9qZtzF7sviyfJv610lCLfBjcnQ0pDhCBfCp5gC9ats/An/JYeTMPk9YFrW1M7aK6mYdkYMnQzKPB2/MmtDsDCnhPMvnY/7K2jFelaHaiHUyJt24/u4s/6kU/0qltPYxhiaX6xG4W2gXU3YL+PxvUmL2nFG+VmN7agAm3uoOuLEuMSzXj1Cg8PYN+6f2r0uUIcDYanu+CFcZ5e4j5E14Md4X8ifzFbbU2ayyv2cbFNCMoJAuNRp43oewpThToeoxkrRfGNH4TUgxq9D8P60LFYTQ0g7aC0cgc5Re58Kd/oskK9vGfx/AqD82+NJuwMLa8h4EWHv1HnoKbfo9kGeU82fX3D8gKz5XyhkMaSTLH0qYpg0UWchGUsRfQkNYedvzpJX0py+mOHXDN07RffkI+RrnqpenYktJlzN6gkYh+Ee4Vgw6/hHuoaoq1gsRkkVuQN/wDn86duhAZweyEJUsQqm+ovcWtp059fdVsYVY3Chjp94fMV5BLnVSpJAYXN76eIJsBcLqdLiqe2cUAoKOpbMQcuo53N/dw0qmPJLVRfNghouh92VvDh4BfI0jDmQNfU/wBKj2t9I7OMscCJ0LsW+AC2rmuHxrKePGp5sYWIJAuBYcelvyrQ37mCOGlSJ9rZpXZ2K3Y3NhYdNBQeXBN4e+rcmM8PjULYwdDVHJj4wS4B8mCfp8RVWXBP0Puox9aXx91afWl6/ChqY1IAvhmHI+41AyGmb6wv4hXnaqeYoaiwrFDXmU0zNGp5KfQV42ET8A91HUErbX/xn8x/KKpW6aHlVnab3lZhezWKki1xYa61XFCC9K+wkvqYRw0kmIUwki4GcMeOhAsSP3uPhQ2eBkbKwsf1qOoonu4PtW/cP8y0bxGHWQZXFxy6jyPKs08yxT01sPji1xu9xNkGlO7rSztLYzpcr306jiPMfmKapBSurnGSi4v3/QZ08XFtMrKLMaWdsLbEOP3f5VpomFmFLW2Red/9P8q1Ok+v7idR9P3lG1Nm5CdyX94fKljJTZuOAIpidAGBJ6DLr8q6ceTEw+5Cgk6AAknoBxNCsHtyJ3yd5SdFLDQn0OnrUO0t4ImjkRQ5LKyg2AGotfU3t6UtwsAynoQfcb1J5d9h+PBa9Q+onGt8tDxvDh/xN/A39K9/9QYf8Z/gb+lM1x9xXbn7A7amylM+c3YNa6Djcd0a8gbDx4+j3u+iLFZYkQ24AA/Gwv8AGhWzo0dROGvGwYE9LG3A68vhU+xtqJm9lyt7ZxawJNlv0vXK6qctXpOj0kIyXr/0TbaiVbsVGg9pRltbjmUaEW56VzveJgZ2KiwIX17o19a6RjNpxlyln0tfNltrroL3I9KVPpEwCxSQZFIvGbjllzHJr6t7hR6fLOS0yL5cUISuPn9BSQV7DGWZVHEm1aqwopsGNTmbiwYAeAINz5/0rRJ0mxNcBvFQrFGFW4GUE+fWi30aQEqXP3nNvS3/ADS5vBixlI8AB8qeNzIDHFEOguf9WtY99G/kbKtdLwefS/F/d4W6SgehRvzArmCiur/St3sIgHEyr/K1cxiwMhBIFx8K0YpJR3MWWLctivpzrV2voBx0FWZMI4UsV0Gp4cOF7etEN1MGJJb5Q1rBb3HeJ0OnGwB99MeRKOoUsUnLTQy7OwAw2DZzYyMMkdxeztwIv01b0pL2vhexlyEk6Kw66jXXzBp23zmyvh4OGTvtb8TG2b4NS9vlAC0T8ypB9DcfM1mwTalv5s1dRjTg68UAA3CrDvb3fmaqCPXjwq3MwKJYAEFwT19kj3Xrc2c+iJnqMmsIrXQ0Cx4WFRtWzCvBQCaFa0IqUmtGqENRHXuSvKHO5Btc+80QnSdn4GOXZ6h1BsoIPMHKBcHlShjtjvHcjvp1HEeY/MfCumbTiCxOUtlezqBwAYi/xvQBRXFw9ROE5e18HUz4ItRXmuRY3YF3c/sj4n/ijxGtUtqTLhyrqgu5Ie2lwNR4XqzhMYkuqHlqDxHmKbmbn/cS2FYqj6L3LHAHypT2Ztd4wAe+nQ8R5H8vlTg690+R+VIUfCm9HGM1JSXt+pTqJOLTQ3riElQMhvYi45jzFLu1R9u/+n+UVVjcqbqbHw/WtEMThJHUYjLdXF2y/dI7puOndven48KxSu9mJnkeSPG5Sq/snGNHmHFCRnQ8GHMH0qherOD5+laZOkVwK5pMaoMfgmZVWEBmKqLxroSbC5v1NE5dkwG94o/4QPlSPFJlZXHFWVh5qQR8qacRvNFkuobPbRSOfi3C1WhNNeoblxSTWmyssuzzyA/0yflXuXZ3h/8ALSyqWFYRVO58Id2flj7s2VFiywkGI6214g20v5m/kKuTsw7JYVjvcMysSB4DTzpY2HhpUh7Sx7Nm7vS6nK1+l/jlNGY8TE7L2hAK2AYgajxvz0rDlg1O2bMDjVL+UH01S0gXtB+G5W19ONB97t5WQonZ5+4rFrkW4jL7OugB9avCZVv2eU5ugGp9KNPgXaBEAOe40JHDXU9NKZ0eOTk5LZC+tyY4xSatnNU3qFtYtf3x/wBtRrtHt3AijOc6BF7zE9QANa6Rht15CTmKADxJ/KlnZ2/2GgZVELMFY5plCXbU6qvHLY9QTlU2roTxNqpSOWssYu4x3+0L7qblRkl8WqvKP8ltVS/AsODk9dQLaXOoco9nIl8gsDrbkPLoPCqmIxAljTF4Vw4tmFuEifeXX2W08LEC/CppNsx2GVwWZA6qAcxBF1NuQNrX4X0verz6aMsemJSOaSlqYqfSKrOIIxqTJoL2ucp+Fr0LwMuQBDGb21sQfD8qX8TtSbFzduTYhvs1+6o5D+vmaO4fGBs5tYnU63sTqdbDma4eRtKjs9PFS9QL3seIIAmjZtVINxobkX5ajh1ox9HOE1B6anzOvysKV96cYCyoVBMeue+puBYW9KMbt76YbDwPmz57d1Qt72HDNwq+iTxJRXInJOPebk+EV96sQZMdMQbqpVPKwH+69Vt5J80MV+IYg+6m47rJ3nDWZtSb3DEm5J8zSHvBODJ2a6hCbnlfTn4UcMlKSS8Fc0dGN35Bq6mp3TuA9GI94Fv5TVRmINeQpJIwRWOpAtfT3Vv+Tm1eyJa1ING9rbrSYeLtCxYDUi3LmRQRfO9UhOMlaGTxSg6kjzNWpNbvatDarlDwmtMtbGsBqAPAbVA+GUkm51qwSa0y1AnX9oxr2SoqHRgmUG/dHeHjyt60tyte5sF8BoKZNu41cwkiIN15frpSpisUkQvKct+vHUX4cTob1xJQfhcnczSQH3sHcj/ePypfidlYMpKsOBFHN48SkkcbIwYZiNPLgRyNAwa6nSr+0k/k5Gd+u0MWztvhhllGViLBh7JPiOXy8qWgpGhBBGhB4jzFbZrEHoRTlt7CRsjOwGZQbNz04A9RfketVbhgmkl9X6f+lkpZY7vgT3iNvOruy8NiGsIu00uRYnzOnA+6tthQdviFj1y/e8hqa7ZsvaECxFUBsg1AS2g0FjzFWz5tG1FsGDWtTOIJH2khjbLHKdFNrKx/Cy/dY9Rp4VgwzxFldSp0t0PHUHgaZfpASKZBicOVJRgJMrKWF9FLFCQNR1PGh+08UJYYnBBOoPnYX+NVWSTrbZ7P4YyGJRyV7figZatJNK3tTt9HW76SZsVMuZY/8NTwLD71udjoB116U/HBydIflmoRtgrY+5WKnAbKIkOoaS4JHUIBf32pr2Z9G0K6zyPKei/Zr8CW+Ip2luHjHM3J9zX+JHuFSt4VujhhH5ObPqckvgB4jCJhkRFT7EAIAdRbhlYnj5njS1jtjrJM/wBWIUgBssnAk2JVH1J0I4j1roFgwIIuDoQeFQYPBKlwLjXQ8TY8Qeovr6edMnDHkjUluKhlyY3cWIWHgkjyM6FnDqOyUguTqwUAGw9k3JIAAJp/wuI7RFcAjhoRZhrqCOFVMHBCSzDKHaTMdbNfVfS4J08T1q5AmUlQLAjQfu90/DLVMOFYoV5GdRn7s78FnLbTkTY+ViPyr572lsZsJiTBIua2sdyQHTirAgi+nEDgbivoMnVf1w/80B2/s8SqAY1cWtYgEllCslieBILpca98dKs8ansJboVvov2tHFC0MsgAknPY2bVSVGYHW66ger+NS7x7djw0OKw79lJPHrCTYnLOeNuTISTYcsvKkLGYBTNIsLMLOyC+jgElULDlqAGGhB5aigUcRuQRYjQjoRx+NJ7rjHSFKw9sDHLl7NiFbkWOh8L8j50f243ZWky6EDW2hJ1tSQydPjWrkhGUsxU2ut/w8Le81z59MpS1Jm/H1jjDS19hcx2MzBiGuW9r9dKFxmtIxYeB/KstoD6fAVojFJUjLKTk7Y3Rb2TNh1w97FRlDg6lBwB8QNL9KFBgOVDYZLEEVbxEwIFuf6tVFjUXsgynKVW+CMyXuPEUV3aD9qDGqvY2N2y62ue98L0ElsBc/iHDpRzd7EiMnXIw8TY34HTiL/Chl+h0XwJa1Y0YzamJlQxtGjAXVirC57oNgMtuDHUfhbQUiYfQAHiNPdTfjcQYos91U66KxsW1C929tSenAmlGFWNyeJN/fqT76V062Y/q+UrJCK1tWzL51Ps/A9tdRIqyfdVr97ybr4U9tJWzLGLk6RWy1qV8akxWGkiNpEZPMaHyPA+lRgipdgaa2Zqa8Br116VqL/oUQH0G+6kcc9o1CxkX65eVhfj+vChH0ibrROoxHZs2VURxHbMEQmzDMbWANmtrYDpRbBbS7IqshLK1sr6cTyfx8edMSEMtuN+vP0q3Yira8jXlk6T8HzhtaGMv3IuzXu2BOp9qx0Y8PHXWqRw69PiaePpF3Mkw9pYFeSEk+zxiIswB5leNm8LHWxZcwexZ5Y1kRAysL3DKPSxNL0yWw+DxybtIp4LZ8bZs4c2GgXmSba+FTbXmdVMYLMpPFtT42Y6+GtZFHIhPcYcVItY35jz/AKVtt3BSxOEkR4xa4Dixs2t/D/il6bluTJpinpL/ANHCRCWQSqrIyhTmFwQeI1ror4iKM2iiCplPs9mq6ag2LDoOVcb2TjWw8yuozfdK/iDch48CPGuk7M2/g3JkDtE8gGZQLM3AcANeHEdKR1ON6r8DuknDTpfKJt8NpLJgZ1Cj2X1XVdNRqNNDYedcphdlXT2b8D1tqfd8qb/pA2yzCPDopjjPeN/aIUjKD0F9bcdB5UoIC18oJA10HIaXpvTRqFsR1U/7np8BDYeBkxUyxggAnvG3BR7R/XMiu3YHDLHEkaaKrRqB5EOQfQ/9NJP0WbJtG0zD/EOVf3F9o+pv7hT5hSMysebSP6AWrq4IaVZiyZJS5ZpiJ/tr/gVR/FIAfhf3VeOjEeooBiMVwsB33DOwPAKcwW1ulj60bkkvYj09adONULTJbVuorVTet1pYRNuRnDcQxB870zYJ7xxM3G7AnqO9/QUP2vb6ygK3DZfXXnRpo9AANA2lOyStICRozG+n3Rf5f0qlsrE3Re0PtAHN48deQ4Ciccep8wP176VN78Hlw0igkBELePKw+PwpTlUWyVbRyCfFgYmaTDnLaSUItvaia6W155TqDyOmo1rKc13LFix1JN28yTqfPwqOaPLI1+OYn36j51IsoAseHI9OoPhzHr1rDd7jWa2raFspDZVaxDZWF1NtcrLzB4Ec71qTrXt6gAhvJttsWVJjjQXJAUc7G5voLkW5chVHCYEdmb/eB9AeFvgagU6jzPwFqMYHCSOgyKSANT/5qr2RZP3F3KVYg8RUwq1tLCG97EMBqLcapxo34Tx6GrIgQwewZ5kzRwyOgPFVuDY2IX8ZvpZbm+lM+w92xiAVfMGXQZR3h4e+qG6W82NwzJHCrSqWIWBlYglzchctmBub8dDc8zXV9yVxEUEnbxWnmmefKsMyoplbMytJ2bcCTwuAABfnS5wlPZOhuKcYcqzk+9W7skJUrnaNB37nvD9oj3jwoDhmA0ze+uzfSps/E4nDBkVVMRvIolJLrqLIhQF7aNyNmIsSK4gVN9RRhBxjTdlcklKVpUEG4cbitYnZTdGKnqND7xVASFG6j9fGiOcEXHCi0VTHTd7bsU6iLEhDJ7IzqLSX0vfk3I0J3x3a+r2ljUiMnKRe+VuVj+E/A+eixiGtYnqNenjTlt/aats+JA+bNkYa30B1v4gi1uIrO4OE048M2d1ZcbU+Vw/Ing1mW/SvUNZl/V60GM6/upDbBIrgWy3YNwu3eNyeI1NZu1vdaZsOzB1BPZsTZyoOnH2tOuvnSIdtt2RXNaFDZEH3rcCSNW14Dyoa+DdZo4yrfWpCCBcd0HhbXibE66cqb3LdJbIOilfln0lgMSr6hha1/G/AaetaNsnDtqYo7nj3Rrxvfxvf3muZ7MGMiJKMJgCRlbjbiLSjS9tLEcaY9ib5QyxkuSliVufZzLoQJB3Wt4GrJp8BnCUdpIMHc7CmRJAhGRsyqD3b8eYvxF+PL0qPfPdmPF4eSPKna5LxSMO8rA3AzWvbkfAmrOB25E6lkkRsnt2INujeKnrRPCPnJbkQP18qlFFRxnYX0W4ozxNMY1jR1ZrPmYhSGsoHC9rXNrUeggijx2JRVTIXLINNHYksq9ASCbcrX510kuI0djwQMx8hc/KuMbGzyYtJXe/afZyd1i129p1GuRQMpudAEFxltSM2JTWk39Dicm5eEX9t7n/WmlkJysqARnkDnFjYfd4g6cGvypE3f2CZ2lhLPFIilrixFgQCrC4J46W0ruOygqxvGJM5BBIY94BuBIvcKcul+lVcXGvaaKoZgMzAAE3Nzc8/8NffTcODRFRZn6uu7KmabLwwhiVVFlRQoHQaD5Vs5tYDj2IH8bkX9ymrDr3D+uFD8TIFnLE2VMNGx9GlJ+FdCBhkC8bjVVrAEsL5R90qCY7g/vKQfSruxMS5yIfu8T+yBp87elLWxdvRyxEzRkNfPGpB0ViTcE+1diTm/atyo7sjbMQuGvGTwzCwPrTZ7oERoik1tU4NUcE4IzAgg86uCsrRcD7yCzxOBqD77EED4mim1b9hNlJVuykKkaEHIbEHkQbVR3gjusbdHUe//wAUWxKXVx1Uj3ijJ+lEE/c7YbYvAnEPjMaJLyCy4ghbr7OhBPTnQP6Odn/2hJKmKnxLBYwwAmbW5sb3vcaim36GJc2z3HSdx6GONv8Acas7i7hts+VpDiBLmiMZURZNcyNmvnP4SLeNYtxtHOp91g+1XwMOih7Zm7xVModmJ5m3DqbCn5txtkI6YZ2/vDrdQZiJW494IDl+6dMvI6aVBsqLLvJir84Aw/gw4/JqW/pCmMe2kkvbKcM48lKn5g0CAPe3dmTB4rsBeQPYwtaxYMcoU8swbQ+h0vXQv/SGy8BAhx5DO1lLs0li3EhEQ6KOpHDiavfSLhl+sbLkYezjY4/42VvnGKD/AEu4Ez4rZ0OYL2rSxhiLgMzQrw9RQIAPpG3QTBiOfDEnDynLYtmysRmWz/eVlBtfpxNxa59FO7GHxSTyYmMSBWREuWFjYlvZIvfMnuqxvju1jYNnESYxZMPAIlEKwhdMyxqc983dzX15CpNgmTD7vtLArGaSYSIApJJWZI72GpGWK9TyQT97dlLg9oPHb7EOsig8OyYhst+Nh3k692ugfSRuTAmDaXCwrG8Jztlv3o+D3ueQ73kp60P+mbACbD4fGopF1yOCLMFkGePMDqMpzC3V6cMXtwJPgVexhxkTob8O0tG0V/Bg7rbmWXpRII21sJh8Phdk4xR2BYxiaWId/vRXdvZa5GVzwPE6a0Ug3rwLHu7ZxCH8MkcQH/yYUH41Jv3sw4XZMKqdcJiUeInWyh5Fiv1IV1B8QapYXbG13HsbMxQ//HICfe0gHwokDUW8sP3NsYT/APoIv9siVx76QMGiY1mjngnWYCYvAAIw7Fg65RI9jdc3tffro8s2OP8AibAwz+IaE/kaQPpDaTtIe02emB7rWVMtpNRcnKoHdvb/AFVGQUZlvaruw5BdoyBr3l08NR8j76qmqruQbgkEHQjjVWrREMckQLIuUat05D/kij28uz4YooVWKNWYliVUAmwA1NvGlLd3aijEKcQxyad48vMDlRzfzHdpKnYyDKiDVSCCXudLcRYCs0oy7iRpi4rE35BmNhAS4AGo4etD7/q9RJiJL5WcsLcKn/XCnpUZ2N2Nw6R4gH78gJUcg2paw62/OmzZGEjm7OQxo0iAAORdlI0OvUGufttc4jFIyRNmU90Bhz7t9VsOgvzNMUW1ZMHBJiSFZHmKhe8XDDOHzKwW2qEcTwoYsmiKjk5/U13DVJx4H0Q8b6g8QeB8xz5e6q2OnMKqoUZbgCx4AmwAHO1b7QjnBcQz4NnjOVlkzx62DWzZjfQ8vEcRXPdq7yYyGZFxEQQsQQTcoVJF2Q3toPdcXp7nG9i7mlu7/wBMv72QuZYez7vausVxo12dBoR1DXI4d0dK7dgx3RauPYDHx47FYeNY3XsJBPmuCLRg2zDldio48665s5uNG090Zcta3RW3ge0Eoyhswy5TwYNYMOI+6TzHmKUsLsw4V2ijQuScypGyBgL2uGlYd2+nE+zY0y7VnYzZVD2QFiUaMHMTlUWkPS54etVpJGt3hKRro+Hjk48f8M9aolcrUqomHJmi32+OHx+Tf4mYeAKD/dzCxCXuUbNbPpmRjfLfnb2tKGxm8znkD7rdz5rf1q/h8QO+eOUC4ETxcF4ZXPSw00oZh5AJZIzx7gJ5aCxPqfnWqKt+4mdr6tmELcvD56/nQ3aM0ccj9o4TtIlgS+t5HEojUAftEe6it9WNtL6dOFcx+lzaZTEYdV4xlZyPFTZPk3vqzlpTF8sY8bsgoqqF7qZQttRZRb5VIMOCtmW55Vdm2kpjEl+61iLakg6i3nx9arqXYZn+yTp94+ZrVba3KcBHAIEjyjXXl1PKr+Ek7oA9/L0qnBAMt3IRBwBNtPE8vKrOHxUbew6t+6bj3ikSRZEW3m7kY6yLRhTc0v7fe5hX9rN7rVJtDebDwHLJJ3xxVQWYeduHrVZbRTYVyUvoRFsNOnScfyKP9tBtwNozHazxPNK6/wB4UK8jsvdJIsrG2gWh24+08UpxZwsmHiiDCWRpwbBTnsQRoLAG9/CosJs3FwbTiyyxLNP2sqSqM0Zzq7PZSOYvp4iuTPqsUZOLlut39lX+W5oUJNJ0Me8m01wm34pXNkaJFkPIK4ePMT0BAY/u0U353HkxmMgniZMmVElzGxCqxbMtgcxKsRbT2R1uEDbsUuIMWIxmJXvSPhmfswAgiZtSFtcXJ8daOxti8LPhsDFtF8sga47JT2ahSyZe0zaNYgAEWtVX1mFOr93w/wDHnwHtyf8APcK/TRtYJ9VjQjtVk+sD9nJ3UJHizG37hovtrAptnBQzYeQRyKwdCb9x7WeNiuqkGxuPwqeBrm+8O78irHPiJJWklxJhcuNct2CyAk80QEDgL25Ve2zsX+zmjME+MjMkyRs4ZVRlIJNimpYcswtxqq6/C2knd3X3ck7Utx52xs76vsafDSTdrLHh5JXYkliA5kzd4k5Qe6Cfw1HtDbjbK2XgiIg7lY0KlioBMbSObgG/eFvWk7fTdwQQzzibFdoCkZaaVW7ZXtcC3eIFzo34DpbWo97NhQx4eJkExMhiCyPNmRc+pvGTe1hxtbhVIf1HDPS436nS/B/qWeGSv4HbZm1RtnZ2KjdFjkuUC3uAwAkhfXlnH/SaVt9sRm2Nstw1pE7JdD31IhOtuIIaMetDt6N2cKsWKWFHWXB9iWZ2zCRZQDex0BFzwtqvjV/ePdvBpg5ZUhVCIonR0d2kzObWdDcBDoL3/Fwy1Vf1LG9Oz9Trx5qvPm0Tsy3D+8e8EOO2G7GSNZmVC0eYBu0jkUuFQm9jlJHgRXM8PhMMwvJsnEkHUSQSyOCOtmRlHW16a59iYeTBhhh1jP1FcSJ1uPtFF2RjwN/+7wrmYiRXLLiEjbibrKCCeWaNGv51p6fqY5rpVWwucHHkZi2AT7u2IvAGG3xsaX95cRAzp2D4xtDf6yUNtfu5CemtEExeJHDaijyxGJHw7OhO22lazSYsYmw0HayuR/7qC1aChUqnOCCb89R41ahbMDpYjkb+/hVmJQVyuARy8PI0LICQtF8LhfsrgcBmPqf+fhVc4ACxDG1+BH50QXEHLluba6ctaDZGCXa0gNXcpOtU8cmV18QDwI4+flxq4KjCdX3c3TgTZQxIh7bEmI4pQcxvKoaSFQqEHTRbDjr1rfeG85kEuEU3aU5D2pS8f1uOJx9oFvaPDd0Wz9uTzBVU3T+kJ8NCcNJ/hgt2b5cxUE3KEX9m5NiASL2tbgVwmIgkAyYqAhrA5igdAALFQQDcFFFj58qGiLdtbjFdcjQMdI6qqXWMI6LI5Ase0kKSOjOCQIoweAv2nBcthY3owCS7LkbExojKpm0t3XDFls443By35hj1rleP20yTBVmWOIx95kVCVYZ+AAub3tbo54XvTluhjJNpSKGMhwkHZGQuxPbTJYoAlyqICM5UcSEvxtQhPVVR5DO1dysYNx93kwsTMQBJKbtfkgJ7NPcb+bGm/CTBIxIxsoBJJ5BRreqkq94i3E0vb7Y90gigiPelck3/AAJqw8CWK+gatHCBixvJNRXkrbJ2vJM00jJiQpkIXLHE4AA0W9ib2I01qeTafZ6u5jXjebCnysTHINdelbbG2PjYowIZUW4zGN7mzHib2trar+JXaJiYMIy2U8bWOh1p8MOKSTlp/wB/9GfJnywm41dOvpi/xBOz9vRyRyMkkb/aC5QOALBpACr6i4jI9a12MoYuzhs4IJKnXvai49/uoTh8NPED2scYuy2IAsTlkGtueot51HtIGKGSaN8syxxsGFi3elQPcHQg6ix092lpVibS4DqeTeqHqJtNFYg+Q+BIrjv0t4ZhjEkawV4gFGl+4TmBA4e0Kb9nfSIFUDFRG/DtIdQfOP2l9M3pSV9J0WIbFhpInAKXjUd6ydSFJykm/Gx08KTLJGUbQXCUZU0UNj74YjDqIxkkQWVA41XXQKw1I8DfwtVvF7zY2TNcqLm66XKkcLNpb1vSzs45nHhrRd3NKeWa2TDpRRO1MVG+dndm43cB7eIJuB6UZ2dvzjDcXDW4d3n00NqouoNT4JrL1sTQ70l5DoTDeI25PJZnazWt3eXM2PXxoWwrxpb1qrGlzySlvJllFLgL7obdXCDFFjZ3itF3cw7RQ2XMOlyONXNr70xnH4fFoJDkUB4mFspswYISejnpqPHSDclo/wC/rPnMRwUzOEIDkI8ZIUtpmte16cN4MFg5W2jI4ieS5bMz2kU/VoGw4jCm5DSZlOUEk3HK1ZZdFilkeV8tU/saousklHSJO9G3MPNEIcOkgXtpJ3MhW+aS91UAnu94+4casf24cTtDCywQu8iJHH2dxmdkzlrHgAQ3PhbWug47BYOGZO0TBph4+0QBhHlLmWPtVCnuq6xAA3Bdhe2U60L2bt/AQPCqvh1WIQWdVUsSfrMMxLgFm7giY3/EDzq8ejxxSj9v/LkDySbv+bCPvDvQ00bwOpDLinmDNJmKe0BFa3BcxA1tpwovvlicRNAk0mAWLtmQxyiTPJci6DIBdSyjQEC9Gdn734cQYY5h24jKnLhzeN/q7iQ91LEPOEYAXHM2ArbB70wDLO8E5nbsGkVcO10aOPsHIlvldcpLoLCxDXPe0kejwxaaXG63fmr8/BHlk/Ir7S2/i8Us0ZwpKzMhyiOQlXS0d08SUCnxBHWqmKwGOxnZ/wB1kYxRrhwVicXCErZifvA5r8LG+gpzffoo3+BMyrKvfdVRmh+r9nLdWbRzKO0AOhubkXqjtLfRjmKxvlEeJXWWH/NSJUkZI2tmVomNgNA5sTc1fH0+LHWlVX7UVlNvlgrFDa2JhSFopGR2KC6qrO0WYlXYkElezY62uUPEiocJhtpzxt2YLIQuCYfZC6qwQJY6lVaUAyDhn48aMr9IDu5eLBMzM7XIdjdLzsqAKmjA4l+90A050v4be84VVhXDQpJEUaMyZi8b2i7VgjWt2nZK1uWZrGxqLBiSpRXvwiOcvcK4fdjaksXYdtGIVKoFMwCMto2QqUBzoRLHY6+0OdJE+EkBdexgcrcNmkCyAqSDoJlJ1FuBvannZu9mPnVjhYICiAd1SCY1VUQAK0oYgdkp4HUdKB43Yk2d5MTsuadpWeTNG7pbMwYhVQMCAWNr/i8BTYQjH6VRVuygNjzf/blOn3ZZiPMETn51n9jTWB/s6Pl3jNLl48R/ebW9akfA4MKc2zNop3Abhjx173ei9mrS7OwhW/8AZO0Se61gz5T4huxvY8fWr0AHzYFwpEgwOFTixEqvIwGuUASSynlotgeelCMOw43Guo1p7wOyWJP1fd9iTZlOJmkZdRpdJMi8R150pb6YGWKe+IeAzyAtJHCRaE6BY2Ve6py24X8zxIaID58Rrx0rxZgaHW4dOvTnWwv+v141Wg0SY975f1p+jV9ALDyoTKdDRLD+yKhDbeDCiLFZQTl+zPwAPyNEnwcf4F9Reh29EwfEBl5qnzNFZjpRAa7PiXNcgADwAru+70MYw8YiN0Khgw+8SLknob8uVrcq4BhGuW8Db4CjuxN9J8AcoAkhJBMbG1ieJRvuk9NR4X1qyZEduQnnSFvXt6MY3sxlLxp3GLZVVlJvma2lmJGl72taiWD36gmhMkItJrZJiIxcWzd8nK1s19D7q0lwP1cmd44y8rghlOYxKxGe76XXUsWGpJ8rjNk7aUvf8Sd6WO3B7mmxdszmKPtWytIwJZWZWRCwKlmY6BsxIXSwsLagUcVHB720MQi2tm/u7REjRgGaEm97jjpbWkTePZPalphBOhQRu0KLYsntB1KkqxUXFgAQRyBFB8BvCpU4d5FSBnzBxceOYKb2NtdBxOvWpjnBt6Vyzp48eDLhTbSdbvzfn+cfmdAmwTIJc+MbER5GsrLELHRlcNGoJKkeR1pe2rJnw7oT3syqB65mPl3f+oUMixGy4XDieYkG+gJHiCMvAjQ1cnjNjqNNCep4aVryQUdjkKTYo4N8yjmCL+lr1cmSMx2ZsgOgIOtzw4G4oFs/HKjMj6ZWZeAsQCbakGx9KvYlBJHYEgX0OnHr3Rc1ypQakdWGVOHyC8Fhwksig3C2ANrXB8PSrpodsgm73N9QL+V6IGnswGHhVXFY5obAAENc6+Fv61YY1U2lhmdQRxW+nn/4qEI/7df8K1q23ZOi0LPjWpNHSiWFH2ux4ot/1yrVdosb91QB4ePnQ69T4Qa+dxr46UQDmuLbEwJLiJpZSAwGeRmsMxHdDHT2Re3SisOHwgT/AAMzWGpdrX/ipO2X/hR6ng3lqx5U04M5l8xalyCjbe+cR4P7CIR3dAWUtdQbm4N9LkBb+NW9zCpwcRZI2e7gsyKzGzta7EX0Fh6VDvAmbBSD9nN/CCazcZ74S1/Zdx77N/uql+kv5DOPkSyho4m14GNDpa3C3UirGxdiYd1ZTDGucEHIuTRtPu2vpQyWItLx4Lp4XJufgKPbE0e3QVW6Ct2cv2FeNVs8qc2AkddeZspFjRfYeFld1b6jHiywaQFpQC65cpV+0vcgyofRbcKE4kfazoOUkij0JH5Uc3NSHOi/XJMM+RRbtVSzsEz92UEWJS9uB7pFaYcimX9qbMwFpTidn4zAMACJY7vErW9nMuZe8D+H1FV8LDs3KDBtnFxsF1DM62OlgO6unHnyroxwePjSUxYqHEqQNJo8hIKjXtodD/Br1qtM2MaECTZ+GkHZtYriB4cni8OtMogkSxldE3hDd1luW0sL2U3lPH86thbQA/8AqOxyDuBteAGUfbXottmG4BbYiqGYE2OFN7gaDKb30NTYaFfqq5dhi+RQzEYUXsRqCXzHnyHGpRAHiMLgAL4rb2Im5FY5GYNrYWUdpQne3ZcBwbHZ+DkEMLLJJi5e7IbkoY8jAMy/aq1xYCx6V0fYss6qow2yYoTYd95IY1BI7x+xV2NyDy51tvFs6eaJxj8VDhoSjoFhkKoxIJtLJMNQLAgLl4Ne99BRD5zVra1hNYtzr1rDblVCGH51gk6itWW3OsZL1CF7GH7aO/IL8GNG5Wv5VlZRAylsl/bblnPHyFQbTYtbT2jf0GgHxrKyoQ7NuYRBgYE7xCgSvlKOrdoWaRbEXzgEXW+ltDfQtbBWXI9xG6lQCCp73Pw5el6ysrD1Unrkn/jx96f7FMb18gzY2zTh5JFY3iBIhF3Y98k2DElVC2yKAFtfnegW29nxIl0M6mWUl1vGTnIDXYlDbSxJvYWPrlZVMeeeOUlH+bAWyr3/AHKuBsLZsRJbSzZ4V0Nv2ATx+FDdutlYskkJQqCS8ymTNbXuqNfO9ZWV0e7OS3f5fsdTF/T4Sx6rfFnJ3YkljxNyfXWvY8Y6qyqxCtxH64elZWVDCi/sI6P5j9fCiN6ysqrIamoySxsDYeHGsrKAAbtKJSe4GJ5njeh1ZWVcJlSfdPpXlZUIHsK1oYz4f1NMOy30086yspUgLkJ4s58PKttTFNb+AgfOhG5OIBMoX2SsZtw17wJ/XSvayqr6WXfKDYmJe6k6XFHNgsTIST92srKqwx5OZ4xv75ih/wDsTfzvTjuXMO3Pa4ZpVyrfIgkWwVvue0faGmU/1ysrRDkW+RzlwOzSr9kfqjtYgRl8I5NuHZ9zN4gqeFWo9hSiLubQxVuzY2PYOLdAWhvb1v41lZTSEe09k4vsVP18m2Q6wRcfZ1ygda22ds/GthRfGoFC6ZcMoblbMzOwI8lHLUcDlZUIWdn7LxTIofHNl0v2cMaNbMbjOc1jbmALVL9Tw0UgcyTYiS9ljedpjc80hZsoYfiAFhm1AvWVlB8kPn/fDDGPHYlCjIe2dwrWDBZD2iA5SR7LjgaCMt+FZWVRkNLVqT0rKyoE/9k="/>
          <p:cNvSpPr>
            <a:spLocks noChangeAspect="1" noChangeArrowheads="1"/>
          </p:cNvSpPr>
          <p:nvPr/>
        </p:nvSpPr>
        <p:spPr bwMode="auto">
          <a:xfrm>
            <a:off x="3581400" y="121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Rectangle 5"/>
          <p:cNvSpPr/>
          <p:nvPr/>
        </p:nvSpPr>
        <p:spPr>
          <a:xfrm>
            <a:off x="8153400" y="5900410"/>
            <a:ext cx="2133600" cy="72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4386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71545F-71D7-4615-19A8-FF6779920CD7}"/>
              </a:ext>
            </a:extLst>
          </p:cNvPr>
          <p:cNvSpPr txBox="1">
            <a:spLocks/>
          </p:cNvSpPr>
          <p:nvPr/>
        </p:nvSpPr>
        <p:spPr>
          <a:xfrm>
            <a:off x="1826774" y="379969"/>
            <a:ext cx="8617291" cy="57032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10000"/>
              </a:lnSpc>
              <a:spcBef>
                <a:spcPts val="0"/>
              </a:spcBef>
              <a:defRPr/>
            </a:pPr>
            <a:r>
              <a:rPr lang="en-US" sz="2800" dirty="0">
                <a:solidFill>
                  <a:srgbClr val="002060"/>
                </a:solidFill>
                <a:latin typeface="Arial Black" pitchFamily="34" charset="0"/>
              </a:rPr>
              <a:t>Climate Strategies: Lower Tier</a:t>
            </a:r>
          </a:p>
          <a:p>
            <a:pPr algn="ctr" defTabSz="685800">
              <a:lnSpc>
                <a:spcPct val="110000"/>
              </a:lnSpc>
              <a:spcBef>
                <a:spcPts val="0"/>
              </a:spcBef>
              <a:defRPr/>
            </a:pPr>
            <a:r>
              <a:rPr lang="en-US" sz="1800" i="1" dirty="0">
                <a:solidFill>
                  <a:srgbClr val="002060"/>
                </a:solidFill>
                <a:latin typeface="Arial" panose="020B0604020202020204" pitchFamily="34" charset="0"/>
                <a:cs typeface="Arial" panose="020B0604020202020204" pitchFamily="34" charset="0"/>
              </a:rPr>
              <a:t>Rankings based on favorability</a:t>
            </a:r>
          </a:p>
        </p:txBody>
      </p:sp>
      <p:sp>
        <p:nvSpPr>
          <p:cNvPr id="4" name="TextBox 3">
            <a:extLst>
              <a:ext uri="{FF2B5EF4-FFF2-40B4-BE49-F238E27FC236}">
                <a16:creationId xmlns:a16="http://schemas.microsoft.com/office/drawing/2014/main" id="{1CD1FBE7-6829-7749-D69D-B4839397066A}"/>
              </a:ext>
            </a:extLst>
          </p:cNvPr>
          <p:cNvSpPr txBox="1"/>
          <p:nvPr/>
        </p:nvSpPr>
        <p:spPr>
          <a:xfrm>
            <a:off x="1826774" y="4571611"/>
            <a:ext cx="8729083" cy="2239074"/>
          </a:xfrm>
          <a:prstGeom prst="rect">
            <a:avLst/>
          </a:prstGeom>
          <a:noFill/>
        </p:spPr>
        <p:txBody>
          <a:bodyPr wrap="square" rtlCol="0">
            <a:spAutoFit/>
          </a:bodyPr>
          <a:lstStyle/>
          <a:p>
            <a:pPr algn="ctr" defTabSz="457200">
              <a:defRPr/>
            </a:pPr>
            <a:r>
              <a:rPr lang="en-US" sz="1200" kern="0" dirty="0">
                <a:solidFill>
                  <a:srgbClr val="000000"/>
                </a:solidFill>
                <a:latin typeface="Calibri" panose="020F0502020204030204"/>
                <a:cs typeface="Arial" panose="020B0604020202020204" pitchFamily="34" charset="0"/>
              </a:rPr>
              <a:t>Following are several major strategies to reduce greenhouse gas emissions that regional transportation planners are considering. Please say if you strongly favor, somewhat favor...</a:t>
            </a:r>
          </a:p>
          <a:p>
            <a:pPr algn="ctr" defTabSz="457200">
              <a:spcBef>
                <a:spcPts val="300"/>
              </a:spcBef>
              <a:defRPr/>
            </a:pPr>
            <a:r>
              <a:rPr lang="en-US" sz="1400" b="1" kern="0" dirty="0">
                <a:solidFill>
                  <a:srgbClr val="000000"/>
                </a:solidFill>
                <a:latin typeface="Calibri" panose="020F0502020204030204"/>
                <a:cs typeface="Arial" panose="020B0604020202020204" pitchFamily="34" charset="0"/>
              </a:rPr>
              <a:t>Convert some existing travel lanes to bus-only lanes.</a:t>
            </a:r>
          </a:p>
          <a:p>
            <a:pPr algn="ctr" defTabSz="457200">
              <a:spcBef>
                <a:spcPts val="300"/>
              </a:spcBef>
              <a:defRPr/>
            </a:pPr>
            <a:r>
              <a:rPr lang="en-US" sz="1400" b="1" kern="0" dirty="0">
                <a:solidFill>
                  <a:srgbClr val="000000"/>
                </a:solidFill>
                <a:latin typeface="Calibri" panose="020F0502020204030204"/>
                <a:cs typeface="Arial" panose="020B0604020202020204" pitchFamily="34" charset="0"/>
              </a:rPr>
              <a:t>Prohibit the sale of gas-powered vehicles by 2030. </a:t>
            </a:r>
          </a:p>
          <a:p>
            <a:pPr algn="ctr" defTabSz="457200">
              <a:spcBef>
                <a:spcPts val="300"/>
              </a:spcBef>
              <a:defRPr/>
            </a:pPr>
            <a:r>
              <a:rPr lang="en-US" sz="1400" b="1" kern="0" dirty="0">
                <a:solidFill>
                  <a:srgbClr val="000000"/>
                </a:solidFill>
                <a:latin typeface="Calibri" panose="020F0502020204030204"/>
                <a:cs typeface="Arial" panose="020B0604020202020204" pitchFamily="34" charset="0"/>
              </a:rPr>
              <a:t>Convert some existing free travel lanes to toll lanes.</a:t>
            </a:r>
          </a:p>
          <a:p>
            <a:pPr algn="ctr" defTabSz="457200">
              <a:spcBef>
                <a:spcPts val="300"/>
              </a:spcBef>
              <a:defRPr/>
            </a:pPr>
            <a:r>
              <a:rPr lang="en-US" sz="1400" b="1" kern="0" dirty="0">
                <a:solidFill>
                  <a:srgbClr val="000000"/>
                </a:solidFill>
                <a:latin typeface="Calibri" panose="020F0502020204030204"/>
                <a:cs typeface="Arial" panose="020B0604020202020204" pitchFamily="34" charset="0"/>
              </a:rPr>
              <a:t>Eliminate all funding for roadway widening and improvements to discourage car travel.</a:t>
            </a:r>
          </a:p>
          <a:p>
            <a:pPr algn="ctr" defTabSz="457200">
              <a:spcBef>
                <a:spcPts val="300"/>
              </a:spcBef>
              <a:defRPr/>
            </a:pPr>
            <a:r>
              <a:rPr lang="en-US" sz="1400" b="1" kern="0" dirty="0">
                <a:solidFill>
                  <a:srgbClr val="000000"/>
                </a:solidFill>
                <a:latin typeface="Calibri" panose="020F0502020204030204"/>
                <a:cs typeface="Arial" panose="020B0604020202020204" pitchFamily="34" charset="0"/>
              </a:rPr>
              <a:t>Charge a fee to drive into Arlington and DC.</a:t>
            </a:r>
          </a:p>
          <a:p>
            <a:pPr algn="ctr" defTabSz="457200">
              <a:spcBef>
                <a:spcPts val="300"/>
              </a:spcBef>
              <a:defRPr/>
            </a:pPr>
            <a:r>
              <a:rPr lang="en-US" sz="1400" b="1" kern="0" dirty="0">
                <a:solidFill>
                  <a:srgbClr val="000000"/>
                </a:solidFill>
                <a:latin typeface="Calibri" panose="020F0502020204030204"/>
                <a:cs typeface="Arial" panose="020B0604020202020204" pitchFamily="34" charset="0"/>
              </a:rPr>
              <a:t>Charge a fee of 5 to 10 cents per mile traveled by car within the Washington region.</a:t>
            </a:r>
          </a:p>
          <a:p>
            <a:pPr algn="ctr" defTabSz="457200">
              <a:spcBef>
                <a:spcPts val="300"/>
              </a:spcBef>
              <a:defRPr/>
            </a:pPr>
            <a:r>
              <a:rPr lang="en-US" sz="1400" b="1" kern="0" dirty="0">
                <a:solidFill>
                  <a:srgbClr val="000000"/>
                </a:solidFill>
                <a:latin typeface="Calibri" panose="020F0502020204030204"/>
                <a:cs typeface="Arial" panose="020B0604020202020204" pitchFamily="34" charset="0"/>
              </a:rPr>
              <a:t>Eliminate all free parking at workplaces across the region.</a:t>
            </a:r>
          </a:p>
        </p:txBody>
      </p:sp>
      <p:graphicFrame>
        <p:nvGraphicFramePr>
          <p:cNvPr id="6" name="Content Placeholder 3">
            <a:extLst>
              <a:ext uri="{FF2B5EF4-FFF2-40B4-BE49-F238E27FC236}">
                <a16:creationId xmlns:a16="http://schemas.microsoft.com/office/drawing/2014/main" id="{FA0E917E-9237-51E1-FDEC-34F26F85866D}"/>
              </a:ext>
            </a:extLst>
          </p:cNvPr>
          <p:cNvGraphicFramePr>
            <a:graphicFrameLocks/>
          </p:cNvGraphicFramePr>
          <p:nvPr>
            <p:extLst>
              <p:ext uri="{D42A27DB-BD31-4B8C-83A1-F6EECF244321}">
                <p14:modId xmlns:p14="http://schemas.microsoft.com/office/powerpoint/2010/main" val="2728015171"/>
              </p:ext>
            </p:extLst>
          </p:nvPr>
        </p:nvGraphicFramePr>
        <p:xfrm>
          <a:off x="1661786" y="1077239"/>
          <a:ext cx="9006214" cy="3451236"/>
        </p:xfrm>
        <a:graphic>
          <a:graphicData uri="http://schemas.openxmlformats.org/drawingml/2006/chart">
            <c:chart xmlns:c="http://schemas.openxmlformats.org/drawingml/2006/chart" xmlns:r="http://schemas.openxmlformats.org/officeDocument/2006/relationships" r:id="rId2"/>
          </a:graphicData>
        </a:graphic>
      </p:graphicFrame>
      <p:sp>
        <p:nvSpPr>
          <p:cNvPr id="2" name="Oval 1">
            <a:extLst>
              <a:ext uri="{FF2B5EF4-FFF2-40B4-BE49-F238E27FC236}">
                <a16:creationId xmlns:a16="http://schemas.microsoft.com/office/drawing/2014/main" id="{C21FF3B4-F5C6-69E9-F096-FF2CD830D82A}"/>
              </a:ext>
            </a:extLst>
          </p:cNvPr>
          <p:cNvSpPr/>
          <p:nvPr/>
        </p:nvSpPr>
        <p:spPr>
          <a:xfrm>
            <a:off x="1826774" y="2563624"/>
            <a:ext cx="3638361" cy="4784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60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71545F-71D7-4615-19A8-FF6779920CD7}"/>
              </a:ext>
            </a:extLst>
          </p:cNvPr>
          <p:cNvSpPr txBox="1">
            <a:spLocks/>
          </p:cNvSpPr>
          <p:nvPr/>
        </p:nvSpPr>
        <p:spPr>
          <a:xfrm>
            <a:off x="1826773" y="589584"/>
            <a:ext cx="8377931" cy="57032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10000"/>
              </a:lnSpc>
              <a:spcBef>
                <a:spcPts val="0"/>
              </a:spcBef>
              <a:defRPr/>
            </a:pPr>
            <a:r>
              <a:rPr lang="en-US" sz="2800" dirty="0">
                <a:solidFill>
                  <a:srgbClr val="002060"/>
                </a:solidFill>
                <a:latin typeface="Arial Black" pitchFamily="34" charset="0"/>
              </a:rPr>
              <a:t>Preferred Strategies for Metro System</a:t>
            </a:r>
          </a:p>
          <a:p>
            <a:pPr algn="ctr" defTabSz="685800">
              <a:lnSpc>
                <a:spcPct val="110000"/>
              </a:lnSpc>
              <a:spcBef>
                <a:spcPts val="0"/>
              </a:spcBef>
              <a:defRPr/>
            </a:pPr>
            <a:r>
              <a:rPr lang="en-US" sz="1800" i="1" dirty="0">
                <a:solidFill>
                  <a:srgbClr val="002060"/>
                </a:solidFill>
                <a:latin typeface="Arial" panose="020B0604020202020204" pitchFamily="34" charset="0"/>
                <a:cs typeface="Arial" panose="020B0604020202020204" pitchFamily="34" charset="0"/>
              </a:rPr>
              <a:t>Rankings based on favorability</a:t>
            </a:r>
          </a:p>
        </p:txBody>
      </p:sp>
      <p:sp>
        <p:nvSpPr>
          <p:cNvPr id="4" name="TextBox 3">
            <a:extLst>
              <a:ext uri="{FF2B5EF4-FFF2-40B4-BE49-F238E27FC236}">
                <a16:creationId xmlns:a16="http://schemas.microsoft.com/office/drawing/2014/main" id="{1CD1FBE7-6829-7749-D69D-B4839397066A}"/>
              </a:ext>
            </a:extLst>
          </p:cNvPr>
          <p:cNvSpPr txBox="1"/>
          <p:nvPr/>
        </p:nvSpPr>
        <p:spPr>
          <a:xfrm>
            <a:off x="1794640" y="4816416"/>
            <a:ext cx="8873361" cy="2041585"/>
          </a:xfrm>
          <a:prstGeom prst="rect">
            <a:avLst/>
          </a:prstGeom>
          <a:noFill/>
        </p:spPr>
        <p:txBody>
          <a:bodyPr wrap="square" rtlCol="0">
            <a:spAutoFit/>
          </a:bodyPr>
          <a:lstStyle/>
          <a:p>
            <a:pPr algn="ctr" defTabSz="457200">
              <a:defRPr/>
            </a:pPr>
            <a:r>
              <a:rPr lang="en-US" sz="1200" b="1" kern="0" dirty="0">
                <a:solidFill>
                  <a:srgbClr val="000000"/>
                </a:solidFill>
                <a:latin typeface="Calibri" panose="020F0502020204030204"/>
                <a:cs typeface="Arial" panose="020B0604020202020204" pitchFamily="34" charset="0"/>
              </a:rPr>
              <a:t>The Metrorail and Metrobus system is currently facing a funding shortfall due to low ridership and higher operating and capital costs. Here are some strategies that Metro is considering to close the funding gap. Please say if you strongly favor, somewhat favor...</a:t>
            </a:r>
          </a:p>
          <a:p>
            <a:pPr algn="ctr" defTabSz="457200">
              <a:spcBef>
                <a:spcPts val="450"/>
              </a:spcBef>
              <a:defRPr/>
            </a:pPr>
            <a:r>
              <a:rPr lang="en-US" sz="1050" kern="0" dirty="0">
                <a:solidFill>
                  <a:srgbClr val="000000"/>
                </a:solidFill>
                <a:latin typeface="Calibri" panose="020F0502020204030204"/>
                <a:cs typeface="Arial" panose="020B0604020202020204" pitchFamily="34" charset="0"/>
              </a:rPr>
              <a:t>Redesign the region’s bus network to better integrate Metro and local bus system.</a:t>
            </a:r>
          </a:p>
          <a:p>
            <a:pPr algn="ctr" defTabSz="457200">
              <a:spcBef>
                <a:spcPts val="450"/>
              </a:spcBef>
              <a:defRPr/>
            </a:pPr>
            <a:r>
              <a:rPr lang="en-US" sz="1050" kern="0" dirty="0">
                <a:solidFill>
                  <a:srgbClr val="000000"/>
                </a:solidFill>
                <a:latin typeface="Calibri" panose="020F0502020204030204"/>
                <a:cs typeface="Arial" panose="020B0604020202020204" pitchFamily="34" charset="0"/>
              </a:rPr>
              <a:t>More aggressively pursue non-passenger revenue such as advertising, real estate development, and retail in Metro stations and on WMATA-owned properties.</a:t>
            </a:r>
          </a:p>
          <a:p>
            <a:pPr algn="ctr" defTabSz="457200">
              <a:spcBef>
                <a:spcPts val="450"/>
              </a:spcBef>
              <a:defRPr/>
            </a:pPr>
            <a:r>
              <a:rPr lang="en-US" sz="1050" kern="0" dirty="0">
                <a:solidFill>
                  <a:srgbClr val="000000"/>
                </a:solidFill>
                <a:latin typeface="Calibri" panose="020F0502020204030204"/>
                <a:cs typeface="Arial" panose="020B0604020202020204" pitchFamily="34" charset="0"/>
              </a:rPr>
              <a:t>Strengthening enforcement to reduce fare evasion.</a:t>
            </a:r>
          </a:p>
          <a:p>
            <a:pPr algn="ctr" defTabSz="457200">
              <a:spcBef>
                <a:spcPts val="450"/>
              </a:spcBef>
              <a:defRPr/>
            </a:pPr>
            <a:r>
              <a:rPr lang="en-US" sz="1050" kern="0" dirty="0">
                <a:solidFill>
                  <a:srgbClr val="000000"/>
                </a:solidFill>
                <a:latin typeface="Calibri" panose="020F0502020204030204"/>
                <a:cs typeface="Arial" panose="020B0604020202020204" pitchFamily="34" charset="0"/>
              </a:rPr>
              <a:t>Increase Metrorail and Metrobus fares for individual trips, while offering more discounted multi-day pass options.</a:t>
            </a:r>
          </a:p>
          <a:p>
            <a:pPr algn="ctr" defTabSz="457200">
              <a:spcBef>
                <a:spcPts val="450"/>
              </a:spcBef>
              <a:defRPr/>
            </a:pPr>
            <a:r>
              <a:rPr lang="en-US" sz="1050" kern="0" dirty="0">
                <a:solidFill>
                  <a:srgbClr val="000000"/>
                </a:solidFill>
                <a:latin typeface="Calibri" panose="020F0502020204030204"/>
                <a:cs typeface="Arial" panose="020B0604020202020204" pitchFamily="34" charset="0"/>
              </a:rPr>
              <a:t>Eliminate bus routes with low ridership.</a:t>
            </a:r>
          </a:p>
          <a:p>
            <a:pPr algn="ctr" defTabSz="457200">
              <a:spcBef>
                <a:spcPts val="450"/>
              </a:spcBef>
              <a:defRPr/>
            </a:pPr>
            <a:r>
              <a:rPr lang="en-US" sz="1050" kern="0" dirty="0">
                <a:solidFill>
                  <a:srgbClr val="000000"/>
                </a:solidFill>
                <a:latin typeface="Calibri" panose="020F0502020204030204"/>
                <a:cs typeface="Arial" panose="020B0604020202020204" pitchFamily="34" charset="0"/>
              </a:rPr>
              <a:t>Divert funding from other transportation priorities such as roadway improvements.</a:t>
            </a:r>
          </a:p>
          <a:p>
            <a:pPr algn="ctr" defTabSz="457200">
              <a:spcBef>
                <a:spcPts val="450"/>
              </a:spcBef>
              <a:defRPr/>
            </a:pPr>
            <a:r>
              <a:rPr lang="en-US" sz="1050" kern="0" dirty="0">
                <a:solidFill>
                  <a:srgbClr val="000000"/>
                </a:solidFill>
                <a:latin typeface="Calibri" panose="020F0502020204030204"/>
                <a:cs typeface="Arial" panose="020B0604020202020204" pitchFamily="34" charset="0"/>
              </a:rPr>
              <a:t>Run trains and buses less frequently.</a:t>
            </a:r>
          </a:p>
        </p:txBody>
      </p:sp>
      <p:graphicFrame>
        <p:nvGraphicFramePr>
          <p:cNvPr id="5" name="Content Placeholder 3">
            <a:extLst>
              <a:ext uri="{FF2B5EF4-FFF2-40B4-BE49-F238E27FC236}">
                <a16:creationId xmlns:a16="http://schemas.microsoft.com/office/drawing/2014/main" id="{346177E0-2AEC-7F00-5E75-7613406062B7}"/>
              </a:ext>
            </a:extLst>
          </p:cNvPr>
          <p:cNvGraphicFramePr>
            <a:graphicFrameLocks/>
          </p:cNvGraphicFramePr>
          <p:nvPr>
            <p:extLst>
              <p:ext uri="{D42A27DB-BD31-4B8C-83A1-F6EECF244321}">
                <p14:modId xmlns:p14="http://schemas.microsoft.com/office/powerpoint/2010/main" val="3232491421"/>
              </p:ext>
            </p:extLst>
          </p:nvPr>
        </p:nvGraphicFramePr>
        <p:xfrm>
          <a:off x="1826774" y="1576874"/>
          <a:ext cx="8538453" cy="29947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488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176BC2D4-ADDF-C9D7-F19B-247B239B2937}"/>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Key Takeaways</a:t>
            </a:r>
          </a:p>
        </p:txBody>
      </p:sp>
      <p:graphicFrame>
        <p:nvGraphicFramePr>
          <p:cNvPr id="5" name="Content Placeholder 2">
            <a:extLst>
              <a:ext uri="{FF2B5EF4-FFF2-40B4-BE49-F238E27FC236}">
                <a16:creationId xmlns:a16="http://schemas.microsoft.com/office/drawing/2014/main" id="{15AE643D-2980-3E1C-B314-714E68DBBFB8}"/>
              </a:ext>
            </a:extLst>
          </p:cNvPr>
          <p:cNvGraphicFramePr>
            <a:graphicFrameLocks noGrp="1"/>
          </p:cNvGraphicFramePr>
          <p:nvPr>
            <p:ph idx="1"/>
            <p:extLst>
              <p:ext uri="{D42A27DB-BD31-4B8C-83A1-F6EECF244321}">
                <p14:modId xmlns:p14="http://schemas.microsoft.com/office/powerpoint/2010/main" val="313453619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6708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8D6945-7F72-EA13-74BF-E109C61313C5}"/>
              </a:ext>
            </a:extLst>
          </p:cNvPr>
          <p:cNvSpPr>
            <a:spLocks noGrp="1"/>
          </p:cNvSpPr>
          <p:nvPr>
            <p:ph type="title"/>
          </p:nvPr>
        </p:nvSpPr>
        <p:spPr>
          <a:xfrm>
            <a:off x="1371599" y="294538"/>
            <a:ext cx="9895951" cy="1033669"/>
          </a:xfrm>
        </p:spPr>
        <p:txBody>
          <a:bodyPr>
            <a:normAutofit/>
          </a:bodyPr>
          <a:lstStyle/>
          <a:p>
            <a:r>
              <a:rPr lang="en-US" sz="3400" dirty="0">
                <a:solidFill>
                  <a:srgbClr val="FFFFFF"/>
                </a:solidFill>
              </a:rPr>
              <a:t>Transportation Programs Face a Variety of Challenges</a:t>
            </a:r>
          </a:p>
        </p:txBody>
      </p:sp>
      <p:sp>
        <p:nvSpPr>
          <p:cNvPr id="3" name="Content Placeholder 2">
            <a:extLst>
              <a:ext uri="{FF2B5EF4-FFF2-40B4-BE49-F238E27FC236}">
                <a16:creationId xmlns:a16="http://schemas.microsoft.com/office/drawing/2014/main" id="{DC695399-CC5E-A227-EDCA-47D14A87F4D5}"/>
              </a:ext>
            </a:extLst>
          </p:cNvPr>
          <p:cNvSpPr>
            <a:spLocks noGrp="1"/>
          </p:cNvSpPr>
          <p:nvPr>
            <p:ph idx="1"/>
          </p:nvPr>
        </p:nvSpPr>
        <p:spPr>
          <a:xfrm>
            <a:off x="691897" y="1647302"/>
            <a:ext cx="10808201" cy="5160827"/>
          </a:xfrm>
        </p:spPr>
        <p:txBody>
          <a:bodyPr anchor="ctr">
            <a:normAutofit/>
          </a:bodyPr>
          <a:lstStyle/>
          <a:p>
            <a:pPr marL="457200" indent="-457200">
              <a:spcBef>
                <a:spcPts val="0"/>
              </a:spcBef>
              <a:spcAft>
                <a:spcPts val="600"/>
              </a:spcAft>
              <a:buFont typeface="+mj-lt"/>
              <a:buAutoNum type="arabicPeriod"/>
            </a:pPr>
            <a:r>
              <a:rPr lang="en-US" sz="2000" dirty="0"/>
              <a:t>Last year’s elimination of food tax is estimated to reduce transportation revenues by $741.4 million over six years. </a:t>
            </a:r>
            <a:br>
              <a:rPr lang="en-US" sz="2000" dirty="0"/>
            </a:br>
            <a:endParaRPr lang="en-US" sz="2000" dirty="0"/>
          </a:p>
          <a:p>
            <a:pPr marL="457200" indent="-457200">
              <a:spcBef>
                <a:spcPts val="0"/>
              </a:spcBef>
              <a:spcAft>
                <a:spcPts val="600"/>
              </a:spcAft>
              <a:buFont typeface="+mj-lt"/>
              <a:buAutoNum type="arabicPeriod"/>
            </a:pPr>
            <a:r>
              <a:rPr lang="en-US" sz="2000" dirty="0"/>
              <a:t>Inflation in material and wage costs affects all modes. </a:t>
            </a:r>
          </a:p>
          <a:p>
            <a:pPr marL="914400" lvl="1" indent="-457200">
              <a:spcBef>
                <a:spcPts val="0"/>
              </a:spcBef>
              <a:spcAft>
                <a:spcPts val="600"/>
              </a:spcAft>
              <a:buFont typeface="+mj-lt"/>
              <a:buAutoNum type="alphaUcPeriod"/>
            </a:pPr>
            <a:r>
              <a:rPr lang="en-US" sz="2000" dirty="0"/>
              <a:t>VDOT projects are facing an approximately 11 to 17 percent increase in bids based on contract lettings. </a:t>
            </a:r>
          </a:p>
          <a:p>
            <a:pPr marL="914400" lvl="1" indent="-457200">
              <a:spcBef>
                <a:spcPts val="0"/>
              </a:spcBef>
              <a:spcAft>
                <a:spcPts val="600"/>
              </a:spcAft>
              <a:buFont typeface="+mj-lt"/>
              <a:buAutoNum type="alphaUcPeriod"/>
            </a:pPr>
            <a:r>
              <a:rPr lang="en-US" sz="2000" dirty="0"/>
              <a:t>CTB recently set aside $130.0 million for budgeted contingency. </a:t>
            </a:r>
          </a:p>
          <a:p>
            <a:pPr marL="914400" lvl="1" indent="-457200">
              <a:spcBef>
                <a:spcPts val="0"/>
              </a:spcBef>
              <a:spcAft>
                <a:spcPts val="600"/>
              </a:spcAft>
              <a:buFont typeface="+mj-lt"/>
              <a:buAutoNum type="alphaUcPeriod"/>
            </a:pPr>
            <a:r>
              <a:rPr lang="en-US" sz="2000" dirty="0"/>
              <a:t>CTB may need to do the same in 2023</a:t>
            </a:r>
            <a:br>
              <a:rPr lang="en-US" sz="2000" dirty="0"/>
            </a:br>
            <a:endParaRPr lang="en-US" sz="2000" dirty="0"/>
          </a:p>
          <a:p>
            <a:pPr marL="457200" indent="-457200">
              <a:spcBef>
                <a:spcPts val="0"/>
              </a:spcBef>
              <a:spcAft>
                <a:spcPts val="600"/>
              </a:spcAft>
              <a:buFont typeface="+mj-lt"/>
              <a:buAutoNum type="arabicPeriod"/>
            </a:pPr>
            <a:r>
              <a:rPr lang="en-US" sz="2000" dirty="0"/>
              <a:t>SMART SCALE requests have exceeded available funding $7 to $1.  (Round 5 is $7.7B)    </a:t>
            </a:r>
            <a:br>
              <a:rPr lang="en-US" sz="2000" dirty="0"/>
            </a:br>
            <a:r>
              <a:rPr lang="en-US" sz="2000" dirty="0"/>
              <a:t>      </a:t>
            </a:r>
          </a:p>
          <a:p>
            <a:pPr marL="457200" indent="-457200">
              <a:spcBef>
                <a:spcPts val="0"/>
              </a:spcBef>
              <a:spcAft>
                <a:spcPts val="600"/>
              </a:spcAft>
              <a:buFont typeface="+mj-lt"/>
              <a:buAutoNum type="arabicPeriod"/>
            </a:pPr>
            <a:r>
              <a:rPr lang="en-US" sz="2000" dirty="0"/>
              <a:t>Unlike state motor fuels tax, regional motor fuels taxes are forecast to decline from increased electrification of vehicle fleet. </a:t>
            </a:r>
          </a:p>
          <a:p>
            <a:pPr marL="914400" lvl="1" indent="-457200">
              <a:spcBef>
                <a:spcPts val="0"/>
              </a:spcBef>
              <a:spcAft>
                <a:spcPts val="600"/>
              </a:spcAft>
              <a:buFont typeface="+mj-lt"/>
              <a:buAutoNum type="alphaUcPeriod"/>
            </a:pPr>
            <a:r>
              <a:rPr lang="en-US" sz="2000" dirty="0"/>
              <a:t>Regional Authorities do not have access to forward-looking highway use fee.</a:t>
            </a:r>
          </a:p>
          <a:p>
            <a:pPr marL="914400" lvl="1" indent="-457200">
              <a:spcBef>
                <a:spcPts val="0"/>
              </a:spcBef>
              <a:spcAft>
                <a:spcPts val="600"/>
              </a:spcAft>
              <a:buFont typeface="+mj-lt"/>
              <a:buAutoNum type="alphaUcPeriod"/>
            </a:pPr>
            <a:r>
              <a:rPr lang="en-US" sz="2000" dirty="0"/>
              <a:t>Some concern that current funding formulas do not address all needs adequately.</a:t>
            </a:r>
          </a:p>
        </p:txBody>
      </p:sp>
    </p:spTree>
    <p:extLst>
      <p:ext uri="{BB962C8B-B14F-4D97-AF65-F5344CB8AC3E}">
        <p14:creationId xmlns:p14="http://schemas.microsoft.com/office/powerpoint/2010/main" val="3581118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sky, road, outdoor, transport&#10;&#10;Description automatically generated">
            <a:extLst>
              <a:ext uri="{FF2B5EF4-FFF2-40B4-BE49-F238E27FC236}">
                <a16:creationId xmlns:a16="http://schemas.microsoft.com/office/drawing/2014/main" id="{767C086C-F398-400F-829D-010E41ADCAF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523" b="7523"/>
          <a:stretch>
            <a:fillRect/>
          </a:stretch>
        </p:blipFill>
        <p:spPr/>
      </p:pic>
      <p:sp>
        <p:nvSpPr>
          <p:cNvPr id="4" name="TextBox 3">
            <a:extLst>
              <a:ext uri="{FF2B5EF4-FFF2-40B4-BE49-F238E27FC236}">
                <a16:creationId xmlns:a16="http://schemas.microsoft.com/office/drawing/2014/main" id="{7574940E-82CA-4418-A8C9-A5899E8733E6}"/>
              </a:ext>
            </a:extLst>
          </p:cNvPr>
          <p:cNvSpPr txBox="1"/>
          <p:nvPr/>
        </p:nvSpPr>
        <p:spPr>
          <a:xfrm>
            <a:off x="281924" y="2654814"/>
            <a:ext cx="57358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badi" panose="020B0604020104020204" pitchFamily="34" charset="0"/>
                <a:ea typeface="Inter" panose="020B0502030000000004" pitchFamily="34" charset="0"/>
                <a:cs typeface="+mn-cs"/>
              </a:rPr>
              <a:t>NOVA Legislative Breakfast</a:t>
            </a:r>
          </a:p>
        </p:txBody>
      </p:sp>
      <p:sp>
        <p:nvSpPr>
          <p:cNvPr id="5" name="TextBox 4">
            <a:extLst>
              <a:ext uri="{FF2B5EF4-FFF2-40B4-BE49-F238E27FC236}">
                <a16:creationId xmlns:a16="http://schemas.microsoft.com/office/drawing/2014/main" id="{BB8DB547-7DC9-433F-9017-547AE0877EE2}"/>
              </a:ext>
            </a:extLst>
          </p:cNvPr>
          <p:cNvSpPr txBox="1"/>
          <p:nvPr/>
        </p:nvSpPr>
        <p:spPr>
          <a:xfrm>
            <a:off x="6314288" y="4648448"/>
            <a:ext cx="44563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VIRGINIA ASPHALT ASSOCIATION</a:t>
            </a:r>
            <a:endParaRPr kumimoji="0" lang="en-ID" sz="1600" b="1"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3335EF1E-E86D-4C74-B39C-E3687039B16C}"/>
              </a:ext>
            </a:extLst>
          </p:cNvPr>
          <p:cNvSpPr txBox="1"/>
          <p:nvPr/>
        </p:nvSpPr>
        <p:spPr>
          <a:xfrm>
            <a:off x="6314287" y="4898606"/>
            <a:ext cx="36297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Trenton M. Clark, P.E., President</a:t>
            </a:r>
          </a:p>
        </p:txBody>
      </p:sp>
      <p:sp>
        <p:nvSpPr>
          <p:cNvPr id="9" name="TextBox 8">
            <a:extLst>
              <a:ext uri="{FF2B5EF4-FFF2-40B4-BE49-F238E27FC236}">
                <a16:creationId xmlns:a16="http://schemas.microsoft.com/office/drawing/2014/main" id="{56BE4FA6-79D8-4F38-BC5B-E2E145D208D2}"/>
              </a:ext>
            </a:extLst>
          </p:cNvPr>
          <p:cNvSpPr txBox="1"/>
          <p:nvPr/>
        </p:nvSpPr>
        <p:spPr>
          <a:xfrm>
            <a:off x="418744" y="3173941"/>
            <a:ext cx="639726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Work Force Challenges and Efforts</a:t>
            </a:r>
            <a:endParaRPr kumimoji="0" lang="en-ID" sz="36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p:txBody>
      </p:sp>
      <p:sp>
        <p:nvSpPr>
          <p:cNvPr id="10" name="TextBox 9">
            <a:extLst>
              <a:ext uri="{FF2B5EF4-FFF2-40B4-BE49-F238E27FC236}">
                <a16:creationId xmlns:a16="http://schemas.microsoft.com/office/drawing/2014/main" id="{B44D4919-6B1B-4372-ABE4-2F4B0263D4A6}"/>
              </a:ext>
            </a:extLst>
          </p:cNvPr>
          <p:cNvSpPr txBox="1"/>
          <p:nvPr/>
        </p:nvSpPr>
        <p:spPr>
          <a:xfrm>
            <a:off x="905064" y="4821661"/>
            <a:ext cx="47182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Tuesday, November 29,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8:00 AM | NOVA Realtors Office</a:t>
            </a:r>
          </a:p>
        </p:txBody>
      </p:sp>
      <p:sp>
        <p:nvSpPr>
          <p:cNvPr id="14" name="TextBox 13">
            <a:extLst>
              <a:ext uri="{FF2B5EF4-FFF2-40B4-BE49-F238E27FC236}">
                <a16:creationId xmlns:a16="http://schemas.microsoft.com/office/drawing/2014/main" id="{DD83EEF7-26FB-4E38-BE77-C0CD7BCDCBFF}"/>
              </a:ext>
            </a:extLst>
          </p:cNvPr>
          <p:cNvSpPr txBox="1"/>
          <p:nvPr/>
        </p:nvSpPr>
        <p:spPr>
          <a:xfrm>
            <a:off x="783595" y="1966580"/>
            <a:ext cx="15768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badi" panose="020B0604020104020204" pitchFamily="34" charset="0"/>
                <a:ea typeface="Inter" panose="020B0502030000000004" pitchFamily="34" charset="0"/>
                <a:cs typeface="+mn-cs"/>
              </a:rPr>
              <a:t>2022</a:t>
            </a:r>
            <a:endParaRPr kumimoji="0" lang="en-US" sz="3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B32F72E-C07F-3FEC-72EB-A310D95F4D9C}"/>
              </a:ext>
            </a:extLst>
          </p:cNvPr>
          <p:cNvSpPr txBox="1"/>
          <p:nvPr/>
        </p:nvSpPr>
        <p:spPr>
          <a:xfrm>
            <a:off x="6314287" y="5261180"/>
            <a:ext cx="55985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HEAVY </a:t>
            </a:r>
            <a:r>
              <a:rPr kumimoji="0" lang="en-US" sz="1600" b="1"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CONSTRUCTION CONTRACTORS </a:t>
            </a:r>
            <a:r>
              <a:rPr kumimoji="0" lang="en-US" sz="1600" b="1"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ASSOCIATION</a:t>
            </a:r>
            <a:endParaRPr kumimoji="0" lang="en-ID" sz="1600" b="1"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8632747-71D2-A26D-47BF-B8D276E418BD}"/>
              </a:ext>
            </a:extLst>
          </p:cNvPr>
          <p:cNvSpPr txBox="1"/>
          <p:nvPr/>
        </p:nvSpPr>
        <p:spPr>
          <a:xfrm>
            <a:off x="6314287" y="5511338"/>
            <a:ext cx="36297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Debora Harvey, Executive Director</a:t>
            </a:r>
          </a:p>
        </p:txBody>
      </p:sp>
    </p:spTree>
    <p:extLst>
      <p:ext uri="{BB962C8B-B14F-4D97-AF65-F5344CB8AC3E}">
        <p14:creationId xmlns:p14="http://schemas.microsoft.com/office/powerpoint/2010/main" val="3545538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391F57-2C87-4983-B438-6DC095F97D60}"/>
              </a:ext>
            </a:extLst>
          </p:cNvPr>
          <p:cNvSpPr>
            <a:spLocks noGrp="1"/>
          </p:cNvSpPr>
          <p:nvPr>
            <p:ph idx="1"/>
          </p:nvPr>
        </p:nvSpPr>
        <p:spPr>
          <a:xfrm>
            <a:off x="745437" y="2548488"/>
            <a:ext cx="5968870" cy="3785419"/>
          </a:xfrm>
        </p:spPr>
        <p:txBody>
          <a:bodyPr>
            <a:normAutofit/>
          </a:bodyPr>
          <a:lstStyle/>
          <a:p>
            <a:pPr>
              <a:lnSpc>
                <a:spcPct val="100000"/>
              </a:lnSpc>
              <a:spcBef>
                <a:spcPts val="1200"/>
              </a:spcBef>
              <a:buClr>
                <a:srgbClr val="C00000"/>
              </a:buClr>
              <a:buFont typeface="Wingdings" panose="05000000000000000000" pitchFamily="2" charset="2"/>
              <a:buChar char="Ø"/>
            </a:pPr>
            <a:r>
              <a:rPr lang="en-US" sz="3200" dirty="0"/>
              <a:t>Virginia Work Force 125,000 Smaller</a:t>
            </a:r>
          </a:p>
          <a:p>
            <a:pPr>
              <a:lnSpc>
                <a:spcPct val="100000"/>
              </a:lnSpc>
              <a:spcBef>
                <a:spcPts val="1200"/>
              </a:spcBef>
              <a:buClr>
                <a:srgbClr val="C00000"/>
              </a:buClr>
              <a:buFont typeface="Wingdings" panose="05000000000000000000" pitchFamily="2" charset="2"/>
              <a:buChar char="Ø"/>
            </a:pPr>
            <a:r>
              <a:rPr lang="en-US" sz="3200" dirty="0"/>
              <a:t>Virginia Firms Have More Than 100,000 Infrastructure Related Openings</a:t>
            </a:r>
          </a:p>
          <a:p>
            <a:pPr>
              <a:lnSpc>
                <a:spcPct val="100000"/>
              </a:lnSpc>
              <a:spcBef>
                <a:spcPts val="1200"/>
              </a:spcBef>
              <a:buClr>
                <a:srgbClr val="C00000"/>
              </a:buClr>
              <a:buFont typeface="Wingdings" panose="05000000000000000000" pitchFamily="2" charset="2"/>
              <a:buChar char="Ø"/>
            </a:pPr>
            <a:endParaRPr lang="en-US" sz="3200" dirty="0"/>
          </a:p>
          <a:p>
            <a:endParaRPr lang="en-US" sz="2000" dirty="0"/>
          </a:p>
        </p:txBody>
      </p:sp>
      <p:sp>
        <p:nvSpPr>
          <p:cNvPr id="14" name="TextBox 13">
            <a:extLst>
              <a:ext uri="{FF2B5EF4-FFF2-40B4-BE49-F238E27FC236}">
                <a16:creationId xmlns:a16="http://schemas.microsoft.com/office/drawing/2014/main" id="{0D0AA2EE-E38B-4106-9766-4A1A1EC84F13}"/>
              </a:ext>
            </a:extLst>
          </p:cNvPr>
          <p:cNvSpPr txBox="1"/>
          <p:nvPr/>
        </p:nvSpPr>
        <p:spPr>
          <a:xfrm>
            <a:off x="6942463" y="2563760"/>
            <a:ext cx="4724822" cy="3200876"/>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Shrinking Working Age Population – Fertility and Immigration </a:t>
            </a:r>
          </a:p>
          <a:p>
            <a:pPr marL="0" marR="0" lvl="0" indent="0" algn="l" defTabSz="914400" rtl="0" eaLnBrk="1" fontAlgn="auto" latinLnBrk="0" hangingPunct="1">
              <a:lnSpc>
                <a:spcPct val="100000"/>
              </a:lnSpc>
              <a:spcBef>
                <a:spcPts val="1200"/>
              </a:spcBef>
              <a:spcAft>
                <a:spcPts val="0"/>
              </a:spcAft>
              <a:buClr>
                <a:srgbClr val="C0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Large Percentage of Existing Work Force Near or At Retirement Age</a:t>
            </a:r>
          </a:p>
        </p:txBody>
      </p:sp>
      <p:sp>
        <p:nvSpPr>
          <p:cNvPr id="7" name="Title 1">
            <a:extLst>
              <a:ext uri="{FF2B5EF4-FFF2-40B4-BE49-F238E27FC236}">
                <a16:creationId xmlns:a16="http://schemas.microsoft.com/office/drawing/2014/main" id="{42860D74-80C4-4E01-847C-A0CAE9D4DA7D}"/>
              </a:ext>
            </a:extLst>
          </p:cNvPr>
          <p:cNvSpPr>
            <a:spLocks noGrp="1"/>
          </p:cNvSpPr>
          <p:nvPr>
            <p:ph type="title"/>
          </p:nvPr>
        </p:nvSpPr>
        <p:spPr>
          <a:xfrm>
            <a:off x="1412239" y="191588"/>
            <a:ext cx="10466252" cy="1262743"/>
          </a:xfrm>
        </p:spPr>
        <p:txBody>
          <a:bodyPr anchor="ctr">
            <a:normAutofit/>
          </a:bodyPr>
          <a:lstStyle/>
          <a:p>
            <a:r>
              <a:rPr lang="en-US" dirty="0"/>
              <a:t>Work Force Challenges</a:t>
            </a:r>
            <a:endParaRPr lang="en-US" dirty="0">
              <a:latin typeface="Abadi" panose="020B0604020104020204" pitchFamily="34" charset="0"/>
            </a:endParaRPr>
          </a:p>
        </p:txBody>
      </p:sp>
    </p:spTree>
    <p:extLst>
      <p:ext uri="{BB962C8B-B14F-4D97-AF65-F5344CB8AC3E}">
        <p14:creationId xmlns:p14="http://schemas.microsoft.com/office/powerpoint/2010/main" val="254671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79A2-4028-D81E-A56D-789320BF4D70}"/>
              </a:ext>
            </a:extLst>
          </p:cNvPr>
          <p:cNvSpPr>
            <a:spLocks noGrp="1"/>
          </p:cNvSpPr>
          <p:nvPr>
            <p:ph type="title"/>
          </p:nvPr>
        </p:nvSpPr>
        <p:spPr/>
        <p:txBody>
          <a:bodyPr/>
          <a:lstStyle/>
          <a:p>
            <a:r>
              <a:rPr lang="en-US" dirty="0"/>
              <a:t>Areas of Immediate Need </a:t>
            </a:r>
          </a:p>
        </p:txBody>
      </p:sp>
      <p:sp>
        <p:nvSpPr>
          <p:cNvPr id="3" name="Content Placeholder 2">
            <a:extLst>
              <a:ext uri="{FF2B5EF4-FFF2-40B4-BE49-F238E27FC236}">
                <a16:creationId xmlns:a16="http://schemas.microsoft.com/office/drawing/2014/main" id="{A0BEB696-B5A7-7FDE-23FB-80D0E689856A}"/>
              </a:ext>
            </a:extLst>
          </p:cNvPr>
          <p:cNvSpPr>
            <a:spLocks noGrp="1"/>
          </p:cNvSpPr>
          <p:nvPr>
            <p:ph idx="1"/>
          </p:nvPr>
        </p:nvSpPr>
        <p:spPr/>
        <p:txBody>
          <a:bodyPr/>
          <a:lstStyle/>
          <a:p>
            <a:r>
              <a:rPr lang="en-US" dirty="0"/>
              <a:t>Drivers</a:t>
            </a:r>
          </a:p>
          <a:p>
            <a:r>
              <a:rPr lang="en-US" dirty="0"/>
              <a:t>Equipment Operators</a:t>
            </a:r>
          </a:p>
          <a:p>
            <a:r>
              <a:rPr lang="en-US" dirty="0"/>
              <a:t>Mechanics</a:t>
            </a:r>
          </a:p>
          <a:p>
            <a:r>
              <a:rPr lang="en-US" dirty="0"/>
              <a:t>Electricians and Electrical Workers</a:t>
            </a:r>
          </a:p>
          <a:p>
            <a:r>
              <a:rPr lang="en-US" dirty="0"/>
              <a:t>Internet/Broad Band</a:t>
            </a:r>
          </a:p>
          <a:p>
            <a:r>
              <a:rPr lang="en-US" dirty="0"/>
              <a:t>Welders</a:t>
            </a:r>
          </a:p>
        </p:txBody>
      </p:sp>
    </p:spTree>
    <p:extLst>
      <p:ext uri="{BB962C8B-B14F-4D97-AF65-F5344CB8AC3E}">
        <p14:creationId xmlns:p14="http://schemas.microsoft.com/office/powerpoint/2010/main" val="2454656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A9A090D9-A753-6F48-3E80-F79B9DF80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0"/>
            <a:ext cx="8918306" cy="6889390"/>
          </a:xfrm>
          <a:prstGeom prst="rect">
            <a:avLst/>
          </a:prstGeom>
        </p:spPr>
      </p:pic>
    </p:spTree>
    <p:extLst>
      <p:ext uri="{BB962C8B-B14F-4D97-AF65-F5344CB8AC3E}">
        <p14:creationId xmlns:p14="http://schemas.microsoft.com/office/powerpoint/2010/main" val="3396686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0FE3CEE-F6B2-649B-BAAC-0D4BFEAF8424}"/>
              </a:ext>
            </a:extLst>
          </p:cNvPr>
          <p:cNvPicPr>
            <a:picLocks noChangeAspect="1"/>
          </p:cNvPicPr>
          <p:nvPr/>
        </p:nvPicPr>
        <p:blipFill>
          <a:blip r:embed="rId2"/>
          <a:stretch>
            <a:fillRect/>
          </a:stretch>
        </p:blipFill>
        <p:spPr>
          <a:xfrm>
            <a:off x="1717567" y="643467"/>
            <a:ext cx="8756865" cy="5571066"/>
          </a:xfrm>
          <a:prstGeom prst="rect">
            <a:avLst/>
          </a:prstGeom>
        </p:spPr>
      </p:pic>
      <p:sp>
        <p:nvSpPr>
          <p:cNvPr id="6" name="Rectangle 5">
            <a:extLst>
              <a:ext uri="{FF2B5EF4-FFF2-40B4-BE49-F238E27FC236}">
                <a16:creationId xmlns:a16="http://schemas.microsoft.com/office/drawing/2014/main" id="{ECEB7243-FED5-BC15-48DB-3EF4C7A9D441}"/>
              </a:ext>
            </a:extLst>
          </p:cNvPr>
          <p:cNvSpPr/>
          <p:nvPr/>
        </p:nvSpPr>
        <p:spPr>
          <a:xfrm>
            <a:off x="3415004" y="1455576"/>
            <a:ext cx="5346441" cy="3359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37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96932969-B602-3511-4EA1-EB590E11518E}"/>
              </a:ext>
            </a:extLst>
          </p:cNvPr>
          <p:cNvPicPr>
            <a:picLocks noGrp="1" noChangeAspect="1"/>
          </p:cNvPicPr>
          <p:nvPr>
            <p:ph idx="1"/>
          </p:nvPr>
        </p:nvPicPr>
        <p:blipFill>
          <a:blip r:embed="rId2"/>
          <a:stretch>
            <a:fillRect/>
          </a:stretch>
        </p:blipFill>
        <p:spPr>
          <a:xfrm>
            <a:off x="1729707" y="643467"/>
            <a:ext cx="8732585" cy="5571066"/>
          </a:xfrm>
          <a:prstGeom prst="rect">
            <a:avLst/>
          </a:prstGeom>
        </p:spPr>
      </p:pic>
      <p:sp>
        <p:nvSpPr>
          <p:cNvPr id="7" name="Oval 6">
            <a:extLst>
              <a:ext uri="{FF2B5EF4-FFF2-40B4-BE49-F238E27FC236}">
                <a16:creationId xmlns:a16="http://schemas.microsoft.com/office/drawing/2014/main" id="{98A84D7F-4FCF-F959-FA70-9C1FCC6B915E}"/>
              </a:ext>
            </a:extLst>
          </p:cNvPr>
          <p:cNvSpPr/>
          <p:nvPr/>
        </p:nvSpPr>
        <p:spPr>
          <a:xfrm>
            <a:off x="4671168" y="2967135"/>
            <a:ext cx="923731" cy="12409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BDC4ECB-51E6-65E7-3052-0FDFCD407F8D}"/>
              </a:ext>
            </a:extLst>
          </p:cNvPr>
          <p:cNvSpPr/>
          <p:nvPr/>
        </p:nvSpPr>
        <p:spPr>
          <a:xfrm>
            <a:off x="9180964" y="2346649"/>
            <a:ext cx="923731" cy="18614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1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A823671-B92D-E9D1-4397-2E172C9848AC}"/>
              </a:ext>
            </a:extLst>
          </p:cNvPr>
          <p:cNvPicPr>
            <a:picLocks noChangeAspect="1"/>
          </p:cNvPicPr>
          <p:nvPr/>
        </p:nvPicPr>
        <p:blipFill>
          <a:blip r:embed="rId2"/>
          <a:stretch>
            <a:fillRect/>
          </a:stretch>
        </p:blipFill>
        <p:spPr>
          <a:xfrm>
            <a:off x="2973770" y="643467"/>
            <a:ext cx="8558449" cy="5571066"/>
          </a:xfrm>
          <a:prstGeom prst="rect">
            <a:avLst/>
          </a:prstGeom>
        </p:spPr>
      </p:pic>
      <p:sp>
        <p:nvSpPr>
          <p:cNvPr id="6" name="TextBox 5">
            <a:extLst>
              <a:ext uri="{FF2B5EF4-FFF2-40B4-BE49-F238E27FC236}">
                <a16:creationId xmlns:a16="http://schemas.microsoft.com/office/drawing/2014/main" id="{D7823E07-BC0B-A4C0-393B-CD48549B0CBD}"/>
              </a:ext>
            </a:extLst>
          </p:cNvPr>
          <p:cNvSpPr txBox="1"/>
          <p:nvPr/>
        </p:nvSpPr>
        <p:spPr>
          <a:xfrm>
            <a:off x="709127" y="1936089"/>
            <a:ext cx="208187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67% of total funding to Transit</a:t>
            </a:r>
          </a:p>
        </p:txBody>
      </p:sp>
      <p:sp>
        <p:nvSpPr>
          <p:cNvPr id="7" name="TextBox 6">
            <a:extLst>
              <a:ext uri="{FF2B5EF4-FFF2-40B4-BE49-F238E27FC236}">
                <a16:creationId xmlns:a16="http://schemas.microsoft.com/office/drawing/2014/main" id="{972E5FF4-FDBB-DC97-2D1A-4BB51B38D6A5}"/>
              </a:ext>
            </a:extLst>
          </p:cNvPr>
          <p:cNvSpPr txBox="1"/>
          <p:nvPr/>
        </p:nvSpPr>
        <p:spPr>
          <a:xfrm>
            <a:off x="709127" y="3991335"/>
            <a:ext cx="208187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32% of total funding to Roadways</a:t>
            </a:r>
          </a:p>
        </p:txBody>
      </p:sp>
    </p:spTree>
    <p:extLst>
      <p:ext uri="{BB962C8B-B14F-4D97-AF65-F5344CB8AC3E}">
        <p14:creationId xmlns:p14="http://schemas.microsoft.com/office/powerpoint/2010/main" val="159611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E23D458-5297-102E-5D98-C672DE699469}"/>
              </a:ext>
            </a:extLst>
          </p:cNvPr>
          <p:cNvPicPr>
            <a:picLocks noChangeAspect="1"/>
          </p:cNvPicPr>
          <p:nvPr/>
        </p:nvPicPr>
        <p:blipFill>
          <a:blip r:embed="rId2"/>
          <a:stretch>
            <a:fillRect/>
          </a:stretch>
        </p:blipFill>
        <p:spPr>
          <a:xfrm>
            <a:off x="643467" y="1192198"/>
            <a:ext cx="10905066" cy="4473603"/>
          </a:xfrm>
          <a:prstGeom prst="rect">
            <a:avLst/>
          </a:prstGeom>
        </p:spPr>
      </p:pic>
    </p:spTree>
    <p:extLst>
      <p:ext uri="{BB962C8B-B14F-4D97-AF65-F5344CB8AC3E}">
        <p14:creationId xmlns:p14="http://schemas.microsoft.com/office/powerpoint/2010/main" val="277798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B1FBE9-8AC5-A5E5-3691-4D1468C7FBB1}"/>
              </a:ext>
            </a:extLst>
          </p:cNvPr>
          <p:cNvPicPr>
            <a:picLocks noChangeAspect="1"/>
          </p:cNvPicPr>
          <p:nvPr/>
        </p:nvPicPr>
        <p:blipFill>
          <a:blip r:embed="rId2"/>
          <a:stretch>
            <a:fillRect/>
          </a:stretch>
        </p:blipFill>
        <p:spPr>
          <a:xfrm>
            <a:off x="1586090" y="643467"/>
            <a:ext cx="9019820" cy="5571066"/>
          </a:xfrm>
          <a:prstGeom prst="rect">
            <a:avLst/>
          </a:prstGeom>
        </p:spPr>
      </p:pic>
    </p:spTree>
    <p:extLst>
      <p:ext uri="{BB962C8B-B14F-4D97-AF65-F5344CB8AC3E}">
        <p14:creationId xmlns:p14="http://schemas.microsoft.com/office/powerpoint/2010/main" val="3199043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BDB5666D-1C7B-E928-1A41-7779FA559DB3}"/>
              </a:ext>
            </a:extLst>
          </p:cNvPr>
          <p:cNvPicPr>
            <a:picLocks noGrp="1" noChangeAspect="1"/>
          </p:cNvPicPr>
          <p:nvPr>
            <p:ph idx="1"/>
          </p:nvPr>
        </p:nvPicPr>
        <p:blipFill>
          <a:blip r:embed="rId2"/>
          <a:stretch>
            <a:fillRect/>
          </a:stretch>
        </p:blipFill>
        <p:spPr>
          <a:xfrm>
            <a:off x="1022854" y="643467"/>
            <a:ext cx="10146292" cy="5571066"/>
          </a:xfrm>
          <a:prstGeom prst="rect">
            <a:avLst/>
          </a:prstGeom>
        </p:spPr>
      </p:pic>
    </p:spTree>
    <p:extLst>
      <p:ext uri="{BB962C8B-B14F-4D97-AF65-F5344CB8AC3E}">
        <p14:creationId xmlns:p14="http://schemas.microsoft.com/office/powerpoint/2010/main" val="1875047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2224368-3CD9-429E-42A8-68355642221B}"/>
              </a:ext>
            </a:extLst>
          </p:cNvPr>
          <p:cNvPicPr>
            <a:picLocks noChangeAspect="1"/>
          </p:cNvPicPr>
          <p:nvPr/>
        </p:nvPicPr>
        <p:blipFill>
          <a:blip r:embed="rId2"/>
          <a:stretch>
            <a:fillRect/>
          </a:stretch>
        </p:blipFill>
        <p:spPr>
          <a:xfrm>
            <a:off x="1382747" y="643467"/>
            <a:ext cx="9426506" cy="5571066"/>
          </a:xfrm>
          <a:prstGeom prst="rect">
            <a:avLst/>
          </a:prstGeom>
        </p:spPr>
      </p:pic>
    </p:spTree>
    <p:extLst>
      <p:ext uri="{BB962C8B-B14F-4D97-AF65-F5344CB8AC3E}">
        <p14:creationId xmlns:p14="http://schemas.microsoft.com/office/powerpoint/2010/main" val="18899001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TotalTime>
  <Words>974</Words>
  <Application>Microsoft Office PowerPoint</Application>
  <PresentationFormat>Widescreen</PresentationFormat>
  <Paragraphs>143</Paragraphs>
  <Slides>29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Abadi</vt:lpstr>
      <vt:lpstr>Arial</vt:lpstr>
      <vt:lpstr>Arial Black</vt:lpstr>
      <vt:lpstr>Calibri</vt:lpstr>
      <vt:lpstr>Calibri Light</vt:lpstr>
      <vt:lpstr>Inter</vt:lpstr>
      <vt:lpstr>Open Sans</vt:lpstr>
      <vt:lpstr>Wingdings</vt:lpstr>
      <vt:lpstr>1_Office Theme</vt:lpstr>
      <vt:lpstr>Office Theme</vt:lpstr>
      <vt:lpstr>PowerPoint Presentation</vt:lpstr>
      <vt:lpstr>Regional Transportation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OpinionWorks Credentials</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Transportation Programs Face a Variety of Challenges</vt:lpstr>
      <vt:lpstr>PowerPoint Presentation</vt:lpstr>
      <vt:lpstr>Work Force Challenges</vt:lpstr>
      <vt:lpstr>Areas of Immediate Need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Transportation Survey Results</dc:title>
  <dc:creator>Jason Stanford</dc:creator>
  <cp:lastModifiedBy>Jason Stanford</cp:lastModifiedBy>
  <cp:revision>8</cp:revision>
  <dcterms:created xsi:type="dcterms:W3CDTF">2022-10-31T17:57:57Z</dcterms:created>
  <dcterms:modified xsi:type="dcterms:W3CDTF">2022-11-29T12:13:49Z</dcterms:modified>
</cp:coreProperties>
</file>