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67" r:id="rId2"/>
    <p:sldId id="296" r:id="rId3"/>
    <p:sldId id="271" r:id="rId4"/>
    <p:sldId id="284" r:id="rId5"/>
    <p:sldId id="278" r:id="rId6"/>
    <p:sldId id="335" r:id="rId7"/>
    <p:sldId id="321" r:id="rId8"/>
    <p:sldId id="268" r:id="rId9"/>
    <p:sldId id="272" r:id="rId10"/>
    <p:sldId id="322" r:id="rId11"/>
    <p:sldId id="323" r:id="rId12"/>
    <p:sldId id="324" r:id="rId13"/>
    <p:sldId id="325" r:id="rId14"/>
    <p:sldId id="295" r:id="rId15"/>
    <p:sldId id="313" r:id="rId16"/>
    <p:sldId id="275" r:id="rId17"/>
    <p:sldId id="291" r:id="rId18"/>
    <p:sldId id="326" r:id="rId19"/>
    <p:sldId id="329" r:id="rId20"/>
    <p:sldId id="277" r:id="rId21"/>
    <p:sldId id="330" r:id="rId22"/>
    <p:sldId id="319" r:id="rId23"/>
    <p:sldId id="303" r:id="rId24"/>
    <p:sldId id="298" r:id="rId25"/>
    <p:sldId id="334" r:id="rId26"/>
    <p:sldId id="333" r:id="rId27"/>
    <p:sldId id="306" r:id="rId28"/>
    <p:sldId id="304" r:id="rId29"/>
    <p:sldId id="332" r:id="rId30"/>
    <p:sldId id="282" r:id="rId31"/>
    <p:sldId id="288" r:id="rId32"/>
    <p:sldId id="293" r:id="rId33"/>
    <p:sldId id="294" r:id="rId34"/>
    <p:sldId id="336" r:id="rId35"/>
    <p:sldId id="307" r:id="rId36"/>
    <p:sldId id="310" r:id="rId37"/>
    <p:sldId id="269" r:id="rId3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63D6C-F45F-489A-843F-7EBB563C1565}" v="88" dt="2022-11-16T03:57:55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86405" autoAdjust="0"/>
  </p:normalViewPr>
  <p:slideViewPr>
    <p:cSldViewPr snapToGrid="0">
      <p:cViewPr varScale="1">
        <p:scale>
          <a:sx n="74" d="100"/>
          <a:sy n="74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Of Those With WFH</a:t>
            </a:r>
            <a:r>
              <a:rPr lang="en-US" sz="2000" b="1" baseline="0" dirty="0"/>
              <a:t> Option</a:t>
            </a:r>
            <a:endParaRPr lang="en-US" sz="2000" b="1" dirty="0"/>
          </a:p>
        </c:rich>
      </c:tx>
      <c:layout>
        <c:manualLayout>
          <c:xMode val="edge"/>
          <c:yMode val="edge"/>
          <c:x val="0.13098131683912878"/>
          <c:y val="0.12636415852958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B-40C2-B64B-0E1657FFA9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A1-4E1D-A626-8DD34B6D2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1-4E1D-A626-8DD34B6D21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1-4E1D-A626-8DD34B6D21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B-40C2-B64B-0E1657FFA9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B-40C2-B64B-0E1657FFA9EF}"/>
              </c:ext>
            </c:extLst>
          </c:dPt>
          <c:dLbls>
            <c:dLbl>
              <c:idx val="1"/>
              <c:layout>
                <c:manualLayout>
                  <c:x val="-0.12875509996982226"/>
                  <c:y val="-9.70427892377898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1-4E1D-A626-8DD34B6D2199}"/>
                </c:ext>
              </c:extLst>
            </c:dLbl>
            <c:dLbl>
              <c:idx val="2"/>
              <c:layout>
                <c:manualLayout>
                  <c:x val="6.1664933256699922E-3"/>
                  <c:y val="-0.122700954741369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1-4E1D-A626-8DD34B6D2199}"/>
                </c:ext>
              </c:extLst>
            </c:dLbl>
            <c:dLbl>
              <c:idx val="3"/>
              <c:layout>
                <c:manualLayout>
                  <c:x val="0.21145293581449515"/>
                  <c:y val="-9.12929938898361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1-4E1D-A626-8DD34B6D2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5 Days</c:v>
                </c:pt>
                <c:pt idx="1">
                  <c:v>4 Days</c:v>
                </c:pt>
                <c:pt idx="2">
                  <c:v>3 Days</c:v>
                </c:pt>
                <c:pt idx="3">
                  <c:v>2 Days</c:v>
                </c:pt>
                <c:pt idx="4">
                  <c:v>1 Day</c:v>
                </c:pt>
                <c:pt idx="5">
                  <c:v>No Days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</c:v>
                </c:pt>
                <c:pt idx="1">
                  <c:v>0.1</c:v>
                </c:pt>
                <c:pt idx="2">
                  <c:v>0.16</c:v>
                </c:pt>
                <c:pt idx="3">
                  <c:v>0.18</c:v>
                </c:pt>
                <c:pt idx="4">
                  <c:v>0.13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1-4E1D-A626-8DD34B6D2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A38075-B40B-4687-9333-8DF9CDB62EE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16B70C7-117C-4849-96B2-229CBB56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40-year high</a:t>
            </a:r>
          </a:p>
          <a:p>
            <a:r>
              <a:rPr lang="en-US" dirty="0"/>
              <a:t>Every time inflation exceeds 4%</a:t>
            </a:r>
          </a:p>
          <a:p>
            <a:r>
              <a:rPr lang="en-US" dirty="0"/>
              <a:t>And unemployment is below 5%</a:t>
            </a:r>
          </a:p>
          <a:p>
            <a:r>
              <a:rPr lang="en-US" dirty="0"/>
              <a:t>A recession ensues (Larry Summers)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effect of higher home prices (up 16%)</a:t>
            </a:r>
          </a:p>
          <a:p>
            <a:r>
              <a:rPr lang="en-US" dirty="0"/>
              <a:t>And higher mortgage rates = 43% higher </a:t>
            </a:r>
            <a:r>
              <a:rPr lang="en-US" dirty="0" err="1"/>
              <a:t>pmt</a:t>
            </a:r>
            <a:endParaRPr lang="en-US" dirty="0"/>
          </a:p>
          <a:p>
            <a:r>
              <a:rPr lang="en-US" dirty="0"/>
              <a:t>Rents, btw, are ALSO up 16% (rental mkt very strong)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prices have ballooned, less so in the Mid-</a:t>
            </a:r>
            <a:r>
              <a:rPr lang="en-US" dirty="0" err="1"/>
              <a:t>Atl</a:t>
            </a:r>
            <a:endParaRPr lang="en-US" dirty="0"/>
          </a:p>
          <a:p>
            <a:r>
              <a:rPr lang="en-US" dirty="0"/>
              <a:t>Lags … only through March and a 3-mo moving avg</a:t>
            </a:r>
          </a:p>
          <a:p>
            <a:r>
              <a:rPr lang="en-US" dirty="0"/>
              <a:t>This will level off this year.  Will prices crash?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Mortgage underwiring now …</a:t>
            </a:r>
          </a:p>
          <a:p>
            <a:r>
              <a:rPr lang="en-US" dirty="0"/>
              <a:t>No comparison to mid 2000s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address higher prices?</a:t>
            </a:r>
          </a:p>
          <a:p>
            <a:r>
              <a:rPr lang="en-US" dirty="0"/>
              <a:t>Earlier I mentioned possibility of alternative mortgage product</a:t>
            </a:r>
          </a:p>
          <a:p>
            <a:r>
              <a:rPr lang="en-US" dirty="0"/>
              <a:t>Motivated sellers may also meet the buyers part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housing shortage across the country</a:t>
            </a:r>
          </a:p>
          <a:p>
            <a:r>
              <a:rPr lang="en-US" dirty="0"/>
              <a:t>3.8 mm units in 2020 according to Freddie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the Millennial HH formations?</a:t>
            </a:r>
          </a:p>
          <a:p>
            <a:r>
              <a:rPr lang="en-US" dirty="0"/>
              <a:t>Appears to be lots of pent up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annual total removes seasonality</a:t>
            </a:r>
          </a:p>
          <a:p>
            <a:r>
              <a:rPr lang="en-US" dirty="0"/>
              <a:t>Note the scale … sales are down</a:t>
            </a:r>
          </a:p>
          <a:p>
            <a:r>
              <a:rPr lang="en-US" dirty="0"/>
              <a:t>But only 10% </a:t>
            </a:r>
            <a:r>
              <a:rPr lang="en-US" dirty="0" err="1"/>
              <a:t>yr-ovr-yr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listings has hardly budged</a:t>
            </a:r>
          </a:p>
          <a:p>
            <a:r>
              <a:rPr lang="en-US" dirty="0"/>
              <a:t>So it remains very low</a:t>
            </a:r>
          </a:p>
          <a:p>
            <a:r>
              <a:rPr lang="en-US" dirty="0"/>
              <a:t>Why aren’t we seeing more sellers?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2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Measured in months of supply</a:t>
            </a:r>
          </a:p>
          <a:p>
            <a:r>
              <a:rPr lang="en-US" dirty="0"/>
              <a:t>(accounts for falling sales rate)</a:t>
            </a:r>
          </a:p>
          <a:p>
            <a:r>
              <a:rPr lang="en-US" dirty="0"/>
              <a:t>Supply is still very low … ergo no price drop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record low workers per job opening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Bright MLS only updated through April</a:t>
            </a:r>
          </a:p>
          <a:p>
            <a:r>
              <a:rPr lang="en-US" dirty="0"/>
              <a:t>But price change by county shows largest</a:t>
            </a:r>
          </a:p>
          <a:p>
            <a:r>
              <a:rPr lang="en-US" dirty="0"/>
              <a:t>Increase in outer suburbs (Ch, Fred, Harf)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prices dropping?</a:t>
            </a:r>
          </a:p>
          <a:p>
            <a:r>
              <a:rPr lang="en-US" dirty="0"/>
              <a:t>Look at </a:t>
            </a:r>
            <a:r>
              <a:rPr lang="en-US" dirty="0" err="1"/>
              <a:t>yr-ovr-yr</a:t>
            </a:r>
            <a:r>
              <a:rPr lang="en-US" dirty="0"/>
              <a:t> to remove seasonality</a:t>
            </a:r>
          </a:p>
          <a:p>
            <a:r>
              <a:rPr lang="en-US" dirty="0"/>
              <a:t>+7% is similar to FHFA repeat sales index</a:t>
            </a:r>
          </a:p>
          <a:p>
            <a:r>
              <a:rPr lang="en-US" dirty="0"/>
              <a:t>It is lower than the “hot” metro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7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of Maryland</a:t>
            </a:r>
          </a:p>
          <a:p>
            <a:r>
              <a:rPr lang="en-US" dirty="0"/>
              <a:t>11,000 units last year</a:t>
            </a:r>
          </a:p>
          <a:p>
            <a:r>
              <a:rPr lang="en-US" dirty="0"/>
              <a:t>’20-’21 doesn’t look like the strongest market in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51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 Carolina’s population is 5 mm (vs MD 6 mm)</a:t>
            </a:r>
          </a:p>
          <a:p>
            <a:r>
              <a:rPr lang="en-US" dirty="0"/>
              <a:t>How were they able to get back to mid-2000 levels?</a:t>
            </a:r>
          </a:p>
          <a:p>
            <a:r>
              <a:rPr lang="en-US" dirty="0"/>
              <a:t>Economy … land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2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picture of land supply </a:t>
            </a:r>
          </a:p>
          <a:p>
            <a:r>
              <a:rPr lang="en-US" dirty="0"/>
              <a:t>Zonda’s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8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problem is especially acute in the Mid-</a:t>
            </a:r>
            <a:r>
              <a:rPr lang="en-US" dirty="0" err="1"/>
              <a:t>Atl</a:t>
            </a:r>
            <a:endParaRPr lang="en-US" dirty="0"/>
          </a:p>
          <a:p>
            <a:r>
              <a:rPr lang="en-US" dirty="0"/>
              <a:t>You see Nashville next to Wash DC, </a:t>
            </a:r>
          </a:p>
          <a:p>
            <a:r>
              <a:rPr lang="en-US" dirty="0"/>
              <a:t>But it takes less than a year to get a deal approved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3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problem is especially acute in the Mid-</a:t>
            </a:r>
            <a:r>
              <a:rPr lang="en-US" dirty="0" err="1"/>
              <a:t>Atl</a:t>
            </a:r>
            <a:endParaRPr lang="en-US" dirty="0"/>
          </a:p>
          <a:p>
            <a:r>
              <a:rPr lang="en-US" dirty="0"/>
              <a:t>You see Nashville next to Wash DC, </a:t>
            </a:r>
          </a:p>
          <a:p>
            <a:r>
              <a:rPr lang="en-US" dirty="0"/>
              <a:t>But it takes less than a year to get a deal approved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1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 labor market leads to higher wages</a:t>
            </a:r>
          </a:p>
          <a:p>
            <a:r>
              <a:rPr lang="en-US" dirty="0"/>
              <a:t>This contributes to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comes the FED!</a:t>
            </a:r>
          </a:p>
          <a:p>
            <a:r>
              <a:rPr lang="en-US" dirty="0"/>
              <a:t>A 50-basis </a:t>
            </a:r>
            <a:r>
              <a:rPr lang="en-US" dirty="0" err="1"/>
              <a:t>pt</a:t>
            </a:r>
            <a:r>
              <a:rPr lang="en-US" dirty="0"/>
              <a:t> increase in May</a:t>
            </a:r>
          </a:p>
          <a:p>
            <a:r>
              <a:rPr lang="en-US" dirty="0"/>
              <a:t>Two 75-basis </a:t>
            </a:r>
            <a:r>
              <a:rPr lang="en-US" dirty="0" err="1"/>
              <a:t>pt</a:t>
            </a:r>
            <a:r>
              <a:rPr lang="en-US" dirty="0"/>
              <a:t> increases in June/July</a:t>
            </a:r>
          </a:p>
          <a:p>
            <a:r>
              <a:rPr lang="en-US" dirty="0"/>
              <a:t>WSJ Survey = 3.5% by next 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expected rates to rise from 3%</a:t>
            </a:r>
          </a:p>
          <a:p>
            <a:r>
              <a:rPr lang="en-US" dirty="0"/>
              <a:t>But … wow</a:t>
            </a:r>
          </a:p>
          <a:p>
            <a:r>
              <a:rPr lang="en-US" dirty="0"/>
              <a:t>5% isn’t bad historically, but recency bias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 bar = recession</a:t>
            </a:r>
          </a:p>
          <a:p>
            <a:r>
              <a:rPr lang="en-US" dirty="0"/>
              <a:t>Yield curve signaling another slowdown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is office attendance as measured by swipe cards</a:t>
            </a:r>
          </a:p>
          <a:p>
            <a:r>
              <a:rPr lang="en-US" dirty="0"/>
              <a:t>It is higher in Texas (no rail service), lower in DC</a:t>
            </a:r>
          </a:p>
          <a:p>
            <a:r>
              <a:rPr lang="en-US" dirty="0"/>
              <a:t>Certainly workers are able to return to office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75% of businesses expect less office space</a:t>
            </a:r>
          </a:p>
          <a:p>
            <a:r>
              <a:rPr lang="en-US" dirty="0"/>
              <a:t>Work from home isn’t going anywhere</a:t>
            </a:r>
          </a:p>
          <a:p>
            <a:r>
              <a:rPr lang="en-US" dirty="0"/>
              <a:t>Major implications for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expected rates to rise from 3%</a:t>
            </a:r>
          </a:p>
          <a:p>
            <a:r>
              <a:rPr lang="en-US" dirty="0"/>
              <a:t>But … wow</a:t>
            </a:r>
          </a:p>
          <a:p>
            <a:r>
              <a:rPr lang="en-US" dirty="0"/>
              <a:t>5% isn’t bad historically, but recency bias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B70C7-117C-4849-96B2-229CBB568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70558" y="6042948"/>
            <a:ext cx="911939" cy="365125"/>
          </a:xfrm>
        </p:spPr>
        <p:txBody>
          <a:bodyPr/>
          <a:lstStyle/>
          <a:p>
            <a:fld id="{58739981-E58B-4AB6-9CAF-F31D66957F09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4780" y="6039779"/>
            <a:ext cx="62976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01FE2BF-74EA-7568-763E-94FE0FB70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" y="5999167"/>
            <a:ext cx="775615" cy="8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A31-0CE1-4AB8-B090-CFDE88354A4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05CB-1FCE-4061-BD73-EBE117C81B4D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01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42B3-2200-451E-B494-DE5BEB07233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987-1B76-4C22-84F6-3019BA17CCE1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03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73D2-32E9-4292-B4D3-B2394C700B7C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26" y="156238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2CA-AE32-4DB8-A150-FCD99B46E8D2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E1F8-CE87-40E0-9ABA-83AA9D387E9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01" y="156238"/>
            <a:ext cx="8596668" cy="1320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D0BB-AC9F-4965-BF6F-9023DE35413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CF7-5F82-44A2-8E47-9D7A2F73CD9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1" y="156238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3AFA-25D4-41FC-8F22-4C5AB4CE6548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01" y="156238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8495-8EE5-4BD2-9CE3-8217FBFF62C8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34" y="1524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D5DF-0F80-4E9D-BA85-000F24BBC1EB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04C-FD5C-45DF-B76F-F02035E0AAC0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6D2F-B880-4803-8BB5-FD23F58DAB68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E145-0C15-48D5-9C76-C27683ED6954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204" y="1431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1C5D1-5225-4E15-B755-79C33AB34BEF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9B66C5E-9F75-CA79-3BC0-2FF02F8E946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" y="75978"/>
            <a:ext cx="775615" cy="8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-Research\MLS\MLS%20and%20new%20home%20closings%20MSA%20(bak).xls!NoVA%20Annual%20Sal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-Research\MLS\MLS%20and%20new%20home%20closings%20MSA%20(bak).xls!NoVA%20Listing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-Research\MLS\MLS%20and%20new%20home%20closings%20MSA%20(bak).xls!VA%20$%20by%20Count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-Research\National\INT_HIST.XLS!bw%2030-yr%20chart%20(2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BA94-E6A5-20C2-109A-0C9E4D79C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5" y="2299623"/>
            <a:ext cx="9483363" cy="1646302"/>
          </a:xfrm>
        </p:spPr>
        <p:txBody>
          <a:bodyPr/>
          <a:lstStyle/>
          <a:p>
            <a:r>
              <a:rPr lang="en-US" sz="4400" b="1" dirty="0"/>
              <a:t>HCCA Dinner</a:t>
            </a:r>
            <a:br>
              <a:rPr lang="en-US" sz="4400" dirty="0"/>
            </a:br>
            <a:r>
              <a:rPr lang="en-US" sz="4400" i="1" dirty="0"/>
              <a:t>Homebuilders Outlook for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2CC21-C77E-F48D-BFE4-5516DFDCB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874" y="4824556"/>
            <a:ext cx="8042284" cy="1096899"/>
          </a:xfrm>
        </p:spPr>
        <p:txBody>
          <a:bodyPr/>
          <a:lstStyle/>
          <a:p>
            <a:r>
              <a:rPr lang="en-US" dirty="0"/>
              <a:t>November 16, 2022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EA5AEF-058A-E192-D840-14CBCC83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18980"/>
            <a:ext cx="3390900" cy="11514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7183DD-DF24-9D51-905A-2123416C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35" y="4246878"/>
            <a:ext cx="2074670" cy="20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BIA Logo">
            <a:extLst>
              <a:ext uri="{FF2B5EF4-FFF2-40B4-BE49-F238E27FC236}">
                <a16:creationId xmlns:a16="http://schemas.microsoft.com/office/drawing/2014/main" id="{4BDC1D8A-F71B-8EE6-51AF-1CED062B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91" y="1872855"/>
            <a:ext cx="1476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39" descr="Workspace table with tablet eyeglasses schedule calendar and cup">
            <a:extLst>
              <a:ext uri="{FF2B5EF4-FFF2-40B4-BE49-F238E27FC236}">
                <a16:creationId xmlns:a16="http://schemas.microsoft.com/office/drawing/2014/main" id="{4D25B791-1B92-FAEC-E764-E62D36F9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9042" b="435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5CC29-FCF3-5139-E05D-A36035B8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61" y="3220718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Work From Home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B66F3-B11E-914A-E6F6-887A9B64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z="900" smtClean="0"/>
              <a:pPr defTabSz="914400">
                <a:spcAft>
                  <a:spcPts val="600"/>
                </a:spcAft>
              </a:pPr>
              <a:t>10</a:t>
            </a:fld>
            <a:endParaRPr lang="en-US" sz="900"/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14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of In-Person Activities – U.S.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7A6FE-E5E6-A321-C42E-87BA33674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" t="21481" r="4578" b="17222"/>
          <a:stretch/>
        </p:blipFill>
        <p:spPr>
          <a:xfrm>
            <a:off x="867835" y="1252440"/>
            <a:ext cx="8219016" cy="4500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5B92D-BC4E-30B1-5DE6-546AC245F27B}"/>
              </a:ext>
            </a:extLst>
          </p:cNvPr>
          <p:cNvSpPr txBox="1"/>
          <p:nvPr/>
        </p:nvSpPr>
        <p:spPr>
          <a:xfrm>
            <a:off x="887681" y="5991916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Kastle Systems</a:t>
            </a:r>
          </a:p>
        </p:txBody>
      </p:sp>
    </p:spTree>
    <p:extLst>
      <p:ext uri="{BB962C8B-B14F-4D97-AF65-F5344CB8AC3E}">
        <p14:creationId xmlns:p14="http://schemas.microsoft.com/office/powerpoint/2010/main" val="163449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EDC92-B774-4ABC-43E7-8207CEA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6691"/>
            <a:ext cx="3854528" cy="1278466"/>
          </a:xfrm>
        </p:spPr>
        <p:txBody>
          <a:bodyPr>
            <a:normAutofit/>
          </a:bodyPr>
          <a:lstStyle/>
          <a:p>
            <a:r>
              <a:rPr lang="en-US" sz="3200" dirty="0"/>
              <a:t>Work from Home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C4F81D1-6153-7671-3B91-A06B3EB865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0913" y="514350"/>
          <a:ext cx="4513262" cy="552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C839F6-8DBE-5AD9-9066-3452C7C2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484838"/>
            <a:ext cx="3854528" cy="25844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35% of employees have option to work from home </a:t>
            </a:r>
            <a:r>
              <a:rPr lang="en-US" sz="2000" u="sng" dirty="0"/>
              <a:t>full time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23% have option to work from home </a:t>
            </a:r>
            <a:r>
              <a:rPr lang="en-US" sz="2000" u="sng" dirty="0"/>
              <a:t>part time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42% - </a:t>
            </a:r>
            <a:r>
              <a:rPr lang="en-US" sz="2000" u="sng" dirty="0"/>
              <a:t>no</a:t>
            </a:r>
            <a:r>
              <a:rPr lang="en-US" sz="2000" dirty="0"/>
              <a:t> work-from-home option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C8002-BF05-73DD-1581-5359B989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EBEA73-7506-FFC8-E210-F11D93E8D350}"/>
              </a:ext>
            </a:extLst>
          </p:cNvPr>
          <p:cNvCxnSpPr>
            <a:cxnSpLocks/>
          </p:cNvCxnSpPr>
          <p:nvPr/>
        </p:nvCxnSpPr>
        <p:spPr>
          <a:xfrm flipV="1">
            <a:off x="4251489" y="1517715"/>
            <a:ext cx="1093509" cy="10652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48CFB4-4FAC-797E-0311-E4B617C60041}"/>
              </a:ext>
            </a:extLst>
          </p:cNvPr>
          <p:cNvSpPr txBox="1"/>
          <p:nvPr/>
        </p:nvSpPr>
        <p:spPr>
          <a:xfrm>
            <a:off x="4609707" y="5546157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58% Choose to WFH 3+ Days/Week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55CAD-C58A-87F7-8808-A2C898118D3E}"/>
              </a:ext>
            </a:extLst>
          </p:cNvPr>
          <p:cNvSpPr txBox="1"/>
          <p:nvPr/>
        </p:nvSpPr>
        <p:spPr>
          <a:xfrm>
            <a:off x="887681" y="5991916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McKinsey</a:t>
            </a:r>
          </a:p>
        </p:txBody>
      </p:sp>
    </p:spTree>
    <p:extLst>
      <p:ext uri="{BB962C8B-B14F-4D97-AF65-F5344CB8AC3E}">
        <p14:creationId xmlns:p14="http://schemas.microsoft.com/office/powerpoint/2010/main" val="23266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Change in Office Footprint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3040C-D025-F916-D29D-43B76B826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74"/>
          <a:stretch/>
        </p:blipFill>
        <p:spPr>
          <a:xfrm>
            <a:off x="796295" y="1090899"/>
            <a:ext cx="7709530" cy="50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2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3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3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: Shape 4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016D2-1E26-675B-54FE-E79A4BE6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Housing Indicators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B053D6-2AC0-80C5-FE51-77EB40EBD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55" name="Isosceles Triangle 4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CEAB-71DF-1652-FECE-DFD387D4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1290715-3A41-F6B8-14E5-1B0BCD8A4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059" y="2822680"/>
            <a:ext cx="997665" cy="1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7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</a:t>
            </a:r>
            <a:r>
              <a:rPr lang="en-US" dirty="0" err="1"/>
              <a:t>Yr-Ovr-Yr</a:t>
            </a:r>
            <a:r>
              <a:rPr lang="en-US" dirty="0"/>
              <a:t> Change in Pending Sales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BA4D3-AAB9-7EC4-3E36-A87547FA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0"/>
          <a:stretch/>
        </p:blipFill>
        <p:spPr>
          <a:xfrm>
            <a:off x="867834" y="920540"/>
            <a:ext cx="7762996" cy="51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14075-94EA-B8BD-24D3-2484FDE73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1"/>
          <a:stretch/>
        </p:blipFill>
        <p:spPr>
          <a:xfrm>
            <a:off x="867833" y="1045028"/>
            <a:ext cx="7454831" cy="50744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Mortgage </a:t>
            </a:r>
            <a:r>
              <a:rPr lang="en-US" dirty="0" err="1"/>
              <a:t>Pymnt</a:t>
            </a:r>
            <a:r>
              <a:rPr lang="en-US" dirty="0"/>
              <a:t> for Med List Price (U.S.)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39465-2260-F8A5-08AD-D03254EF642D}"/>
              </a:ext>
            </a:extLst>
          </p:cNvPr>
          <p:cNvSpPr txBox="1"/>
          <p:nvPr/>
        </p:nvSpPr>
        <p:spPr>
          <a:xfrm>
            <a:off x="7031630" y="1991811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+51%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yr-ovr-yr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5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BD9C3-A942-3770-FB2B-B0834118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9" t="30037" r="31181" b="15018"/>
          <a:stretch/>
        </p:blipFill>
        <p:spPr>
          <a:xfrm>
            <a:off x="834339" y="872648"/>
            <a:ext cx="7495794" cy="52688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S&amp;P Case Shiller Index </a:t>
            </a:r>
            <a:r>
              <a:rPr lang="en-US" dirty="0" err="1"/>
              <a:t>Yr-Ovr-Yr</a:t>
            </a:r>
            <a:r>
              <a:rPr lang="en-US" dirty="0"/>
              <a:t> 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E5D97-1ADE-2AC2-7F1D-E3CD07CF1BB6}"/>
              </a:ext>
            </a:extLst>
          </p:cNvPr>
          <p:cNvSpPr txBox="1"/>
          <p:nvPr/>
        </p:nvSpPr>
        <p:spPr>
          <a:xfrm>
            <a:off x="8181340" y="2121196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C41D1-D9BB-2B74-7F71-25D7DC7158FF}"/>
              </a:ext>
            </a:extLst>
          </p:cNvPr>
          <p:cNvSpPr txBox="1"/>
          <p:nvPr/>
        </p:nvSpPr>
        <p:spPr>
          <a:xfrm>
            <a:off x="8182538" y="18504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Miami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198E9-2243-E48B-2AA5-BBC0454F1DD2}"/>
              </a:ext>
            </a:extLst>
          </p:cNvPr>
          <p:cNvSpPr txBox="1"/>
          <p:nvPr/>
        </p:nvSpPr>
        <p:spPr>
          <a:xfrm>
            <a:off x="8183068" y="2809142"/>
            <a:ext cx="107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C66"/>
                </a:solidFill>
              </a:rPr>
              <a:t>Charlotte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73DEE-48C6-2E8E-A1B3-D1FD7CB4BA29}"/>
              </a:ext>
            </a:extLst>
          </p:cNvPr>
          <p:cNvSpPr txBox="1"/>
          <p:nvPr/>
        </p:nvSpPr>
        <p:spPr>
          <a:xfrm>
            <a:off x="8181340" y="3778491"/>
            <a:ext cx="146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E9EC8-2C3C-AA52-C111-12C21C90DC68}"/>
              </a:ext>
            </a:extLst>
          </p:cNvPr>
          <p:cNvSpPr txBox="1"/>
          <p:nvPr/>
        </p:nvSpPr>
        <p:spPr>
          <a:xfrm>
            <a:off x="8181340" y="4519925"/>
            <a:ext cx="10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Wash DC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16AF2-C77B-368C-8907-2A37B7FE68BA}"/>
              </a:ext>
            </a:extLst>
          </p:cNvPr>
          <p:cNvSpPr txBox="1"/>
          <p:nvPr/>
        </p:nvSpPr>
        <p:spPr>
          <a:xfrm>
            <a:off x="8181340" y="400987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352321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US housing market crash coming? | Mortgage Professional">
            <a:extLst>
              <a:ext uri="{FF2B5EF4-FFF2-40B4-BE49-F238E27FC236}">
                <a16:creationId xmlns:a16="http://schemas.microsoft.com/office/drawing/2014/main" id="{E5C99877-88E6-2199-C239-7F9A1B5E7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20" b="12453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Parallelogram 4116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3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5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7" name="Isosceles Triangle 4126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758" y="2180141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Housing Crash?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z="900" smtClean="0"/>
              <a:pPr defTabSz="914400">
                <a:spcAft>
                  <a:spcPts val="600"/>
                </a:spcAft>
              </a:pPr>
              <a:t>18</a:t>
            </a:fld>
            <a:endParaRPr lang="en-US" sz="900"/>
          </a:p>
        </p:txBody>
      </p:sp>
      <p:sp>
        <p:nvSpPr>
          <p:cNvPr id="4129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1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3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5" name="Isosceles Triangle 4134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2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MBA Mortgage Credit Availability Index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8A85F-426D-5096-BF3A-83F4C9C45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6"/>
          <a:stretch/>
        </p:blipFill>
        <p:spPr>
          <a:xfrm>
            <a:off x="693335" y="1125415"/>
            <a:ext cx="8452312" cy="4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016D2-1E26-675B-54FE-E79A4BE6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Economic Backdrop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220EC6B-CFDC-FF6B-9F24-598085B11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CEAB-71DF-1652-FECE-DFD387D4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5E5506D-E433-1040-E534-5F5279C1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059" y="2822680"/>
            <a:ext cx="997665" cy="1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MLS Listings – U.S.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0AF16-6615-F9FB-1387-BAA3AB03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7"/>
          <a:stretch/>
        </p:blipFill>
        <p:spPr>
          <a:xfrm>
            <a:off x="867834" y="736600"/>
            <a:ext cx="7722829" cy="52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More Housing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B62F0-97E2-3C43-5C3C-F7B43FD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89" t="30175" r="32105" b="45824"/>
          <a:stretch/>
        </p:blipFill>
        <p:spPr>
          <a:xfrm>
            <a:off x="316673" y="1692440"/>
            <a:ext cx="4340993" cy="1645920"/>
          </a:xfrm>
          <a:prstGeom prst="rect">
            <a:avLst/>
          </a:prstGeom>
        </p:spPr>
      </p:pic>
      <p:pic>
        <p:nvPicPr>
          <p:cNvPr id="8194" name="Picture 2" descr="New York Times logo and symbol, meaning, history, PNG">
            <a:extLst>
              <a:ext uri="{FF2B5EF4-FFF2-40B4-BE49-F238E27FC236}">
                <a16:creationId xmlns:a16="http://schemas.microsoft.com/office/drawing/2014/main" id="{2DB955CA-D4BD-A4F2-CD17-E9DB79F0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35862"/>
          <a:stretch/>
        </p:blipFill>
        <p:spPr bwMode="auto">
          <a:xfrm>
            <a:off x="519765" y="1215991"/>
            <a:ext cx="2619022" cy="5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CFF50-9981-7459-0AA9-2A0029DB7D7F}"/>
              </a:ext>
            </a:extLst>
          </p:cNvPr>
          <p:cNvSpPr txBox="1"/>
          <p:nvPr/>
        </p:nvSpPr>
        <p:spPr>
          <a:xfrm>
            <a:off x="423511" y="328939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July 23,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E4CB0-5BAC-88F8-A0ED-98B07E681B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32" t="26527" r="34632" b="53122"/>
          <a:stretch/>
        </p:blipFill>
        <p:spPr>
          <a:xfrm>
            <a:off x="1557155" y="4686967"/>
            <a:ext cx="5684195" cy="1540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C246E1-08C4-282A-A78D-F8077C53E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170" y="4060933"/>
            <a:ext cx="1916430" cy="626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40A13-730C-F39C-49B9-3FB54FDD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80" t="28982" r="46499" b="55657"/>
          <a:stretch/>
        </p:blipFill>
        <p:spPr>
          <a:xfrm>
            <a:off x="4523874" y="3046129"/>
            <a:ext cx="5265019" cy="1174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C02351-9B44-2BE9-F88A-F437A8ACCA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05" t="13980" r="82158" b="78519"/>
          <a:stretch/>
        </p:blipFill>
        <p:spPr>
          <a:xfrm>
            <a:off x="7476495" y="2277789"/>
            <a:ext cx="2228335" cy="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Formations – Under Age 45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F5FBB3-8325-527E-E8BE-EC4B2E91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4" y="966610"/>
            <a:ext cx="7326402" cy="53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016D2-1E26-675B-54FE-E79A4BE6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>
                <a:solidFill>
                  <a:srgbClr val="FFFFFF"/>
                </a:solidFill>
              </a:rPr>
              <a:t>NoVA</a:t>
            </a:r>
            <a:r>
              <a:rPr lang="en-US" sz="6600" dirty="0">
                <a:solidFill>
                  <a:srgbClr val="FFFFFF"/>
                </a:solidFill>
              </a:rPr>
              <a:t> Resale Market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B053D6-2AC0-80C5-FE51-77EB40EBD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CEAB-71DF-1652-FECE-DFD387D4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CE85AFB-9903-96CE-8AF6-D3176330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059" y="2822680"/>
            <a:ext cx="997665" cy="1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Annual Existing Home Sales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8D9297-2EDD-7674-9A9C-178E85700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17385"/>
              </p:ext>
            </p:extLst>
          </p:nvPr>
        </p:nvGraphicFramePr>
        <p:xfrm>
          <a:off x="914400" y="835025"/>
          <a:ext cx="769302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67750" imgH="5915025" progId="Excel.Sheet.8">
                  <p:link updateAutomatic="1"/>
                </p:oleObj>
              </mc:Choice>
              <mc:Fallback>
                <p:oleObj name="Worksheet" r:id="rId3" imgW="8667750" imgH="5915025" progId="Excel.Sheet.8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08D9297-2EDD-7674-9A9C-178E85700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35025"/>
                        <a:ext cx="7693025" cy="524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16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Active Listings History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06D1D6-5301-2044-742B-9C5D91F21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48667"/>
              </p:ext>
            </p:extLst>
          </p:nvPr>
        </p:nvGraphicFramePr>
        <p:xfrm>
          <a:off x="928688" y="827088"/>
          <a:ext cx="77041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67750" imgH="5915025" progId="Excel.Sheet.8">
                  <p:link updateAutomatic="1"/>
                </p:oleObj>
              </mc:Choice>
              <mc:Fallback>
                <p:oleObj name="Worksheet" r:id="rId3" imgW="8667750" imgH="5915025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06D1D6-5301-2044-742B-9C5D91F21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688" y="827088"/>
                        <a:ext cx="770413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AEA6AA-FD08-079B-080C-6E97D5E0DABF}"/>
              </a:ext>
            </a:extLst>
          </p:cNvPr>
          <p:cNvSpPr txBox="1"/>
          <p:nvPr/>
        </p:nvSpPr>
        <p:spPr>
          <a:xfrm rot="2203602">
            <a:off x="5265336" y="278435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trendline</a:t>
            </a:r>
          </a:p>
        </p:txBody>
      </p:sp>
    </p:spTree>
    <p:extLst>
      <p:ext uri="{BB962C8B-B14F-4D97-AF65-F5344CB8AC3E}">
        <p14:creationId xmlns:p14="http://schemas.microsoft.com/office/powerpoint/2010/main" val="371804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Months Supply of Listings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073CD-9A8F-B46B-611F-52318F63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99" y="812800"/>
            <a:ext cx="7827264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Resale Price by County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686BC58-4034-182B-0D2F-BFEEE8DEC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85664"/>
              </p:ext>
            </p:extLst>
          </p:nvPr>
        </p:nvGraphicFramePr>
        <p:xfrm>
          <a:off x="825500" y="898525"/>
          <a:ext cx="7486650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3000" imgH="6381750" progId="Excel.Sheet.8">
                  <p:link updateAutomatic="1"/>
                </p:oleObj>
              </mc:Choice>
              <mc:Fallback>
                <p:oleObj name="Worksheet" r:id="rId3" imgW="8763000" imgH="638175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686BC58-4034-182B-0D2F-BFEEE8DEC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898525"/>
                        <a:ext cx="7486650" cy="545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92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26904E5-C2CC-7E99-A7DD-5A362C9BD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6583" r="18146" b="47839"/>
          <a:stretch/>
        </p:blipFill>
        <p:spPr>
          <a:xfrm>
            <a:off x="510902" y="812799"/>
            <a:ext cx="9043187" cy="44176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DC Metro Med Sale $/SF*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F9A3E98-1F76-527C-33AA-FC29437C2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7" t="38684" r="12290" b="52424"/>
          <a:stretch/>
        </p:blipFill>
        <p:spPr>
          <a:xfrm>
            <a:off x="4494189" y="2889156"/>
            <a:ext cx="895350" cy="1079687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0D0D1BE-C9D4-E1C3-4F1C-EDE7935FC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95507" r="21014" b="1132"/>
          <a:stretch/>
        </p:blipFill>
        <p:spPr>
          <a:xfrm>
            <a:off x="1227580" y="5230480"/>
            <a:ext cx="7877175" cy="295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9BD87-9CCB-5B15-CE00-B5CA2863234F}"/>
              </a:ext>
            </a:extLst>
          </p:cNvPr>
          <p:cNvSpPr txBox="1"/>
          <p:nvPr/>
        </p:nvSpPr>
        <p:spPr>
          <a:xfrm>
            <a:off x="4600701" y="591614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4-week average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6A587-05B0-DFB4-5BC1-5980B2EBE4D9}"/>
              </a:ext>
            </a:extLst>
          </p:cNvPr>
          <p:cNvSpPr txBox="1"/>
          <p:nvPr/>
        </p:nvSpPr>
        <p:spPr>
          <a:xfrm>
            <a:off x="8108228" y="181184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+3% </a:t>
            </a:r>
            <a:r>
              <a:rPr lang="en-US" b="1" dirty="0" err="1"/>
              <a:t>yr-ovr-yr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71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016D2-1E26-675B-54FE-E79A4BE6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>
                <a:solidFill>
                  <a:srgbClr val="FFFFFF"/>
                </a:solidFill>
              </a:rPr>
              <a:t>NoVA</a:t>
            </a:r>
            <a:r>
              <a:rPr lang="en-US" sz="6600" dirty="0">
                <a:solidFill>
                  <a:srgbClr val="FFFFFF"/>
                </a:solidFill>
              </a:rPr>
              <a:t> New-Home Market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B053D6-2AC0-80C5-FE51-77EB40EBD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CEAB-71DF-1652-FECE-DFD387D4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A8E16BE-7C92-F58E-2BA3-A3ED2BE4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059" y="2822680"/>
            <a:ext cx="997665" cy="1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Inflation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3101C-7144-9500-21BB-DD686067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4" y="812800"/>
            <a:ext cx="7949766" cy="53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Single-Family Permits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EF61E-B36A-8A90-6D5E-F28D6C63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24" y="996623"/>
            <a:ext cx="7271333" cy="52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vs South Carolina SF Permits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27CCB-E3F1-289F-F75D-33C3C685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33" y="939754"/>
            <a:ext cx="7353491" cy="53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5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3D02-72DD-9FF9-E8E7-98CA2BE1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Home Lot Supply Index – U.S.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1C513-2067-5862-E73A-0F0AB73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6BADE-521B-BABC-9492-3917826D6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0" t="27917" r="12813" b="27360"/>
          <a:stretch/>
        </p:blipFill>
        <p:spPr>
          <a:xfrm>
            <a:off x="867834" y="1247776"/>
            <a:ext cx="820945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3D02-72DD-9FF9-E8E7-98CA2BE1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Home Lot Supply Index by Metro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1C513-2067-5862-E73A-0F0AB73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DBA01-3E9D-8DA3-2D24-01F8A7E4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60"/>
          <a:stretch/>
        </p:blipFill>
        <p:spPr>
          <a:xfrm>
            <a:off x="867834" y="988042"/>
            <a:ext cx="7634817" cy="51460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39D235-559B-1AD6-89EE-369E59921108}"/>
              </a:ext>
            </a:extLst>
          </p:cNvPr>
          <p:cNvGrpSpPr/>
          <p:nvPr/>
        </p:nvGrpSpPr>
        <p:grpSpPr>
          <a:xfrm>
            <a:off x="6345640" y="5056101"/>
            <a:ext cx="869547" cy="1164773"/>
            <a:chOff x="6345640" y="5056101"/>
            <a:chExt cx="869547" cy="116477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B89558-7106-F997-1D60-A3F860EFC005}"/>
                </a:ext>
              </a:extLst>
            </p:cNvPr>
            <p:cNvSpPr/>
            <p:nvPr/>
          </p:nvSpPr>
          <p:spPr>
            <a:xfrm rot="18868163">
              <a:off x="6610350" y="5463532"/>
              <a:ext cx="990600" cy="21907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C172C3-14FA-5679-D9B2-BFAC832A5BFA}"/>
                </a:ext>
              </a:extLst>
            </p:cNvPr>
            <p:cNvSpPr/>
            <p:nvPr/>
          </p:nvSpPr>
          <p:spPr>
            <a:xfrm rot="18868163">
              <a:off x="5877462" y="5524279"/>
              <a:ext cx="1164773" cy="22841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3D02-72DD-9FF9-E8E7-98CA2BE1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SF Permits* by Jurisdiction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1C513-2067-5862-E73A-0F0AB73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275CE-B6FA-4671-89CE-98DFB1B3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26" y="907782"/>
            <a:ext cx="7425186" cy="5392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17F68-CB86-82BD-6A97-4DC2A507F8C4}"/>
              </a:ext>
            </a:extLst>
          </p:cNvPr>
          <p:cNvSpPr txBox="1"/>
          <p:nvPr/>
        </p:nvSpPr>
        <p:spPr>
          <a:xfrm>
            <a:off x="8516230" y="3517426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 Preliminary</a:t>
            </a:r>
          </a:p>
        </p:txBody>
      </p:sp>
    </p:spTree>
    <p:extLst>
      <p:ext uri="{BB962C8B-B14F-4D97-AF65-F5344CB8AC3E}">
        <p14:creationId xmlns:p14="http://schemas.microsoft.com/office/powerpoint/2010/main" val="38063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016D2-1E26-675B-54FE-E79A4BE6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Panel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703EFB-3357-EF26-6549-C116CD6AD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CEAB-71DF-1652-FECE-DFD387D4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7F7F1-A38F-B6EC-88D1-C08D0CEF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CFE7A-B78F-87C7-11C3-6EF54EC1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8" y="1214538"/>
            <a:ext cx="19050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B510D3-1FE3-58A5-8477-5502D62494E0}"/>
              </a:ext>
            </a:extLst>
          </p:cNvPr>
          <p:cNvSpPr txBox="1"/>
          <p:nvPr/>
        </p:nvSpPr>
        <p:spPr>
          <a:xfrm>
            <a:off x="2998382" y="3189725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Thomas Hyde</a:t>
            </a:r>
          </a:p>
          <a:p>
            <a:pPr algn="ctr"/>
            <a:r>
              <a:rPr lang="en-US" dirty="0"/>
              <a:t>Miller &amp; Smith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DBB280-A351-4583-8A58-587372D37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58" t="15826" r="33473" b="60369"/>
          <a:stretch/>
        </p:blipFill>
        <p:spPr>
          <a:xfrm>
            <a:off x="5211745" y="1203233"/>
            <a:ext cx="1768509" cy="1927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51C5FC-CA72-204B-8535-42CB23E4A930}"/>
              </a:ext>
            </a:extLst>
          </p:cNvPr>
          <p:cNvSpPr txBox="1"/>
          <p:nvPr/>
        </p:nvSpPr>
        <p:spPr>
          <a:xfrm>
            <a:off x="5109446" y="3189725"/>
            <a:ext cx="19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Tom Marable</a:t>
            </a:r>
          </a:p>
          <a:p>
            <a:pPr algn="ctr"/>
            <a:r>
              <a:rPr lang="en-US" dirty="0"/>
              <a:t>Van </a:t>
            </a:r>
            <a:r>
              <a:rPr lang="en-US" dirty="0" err="1"/>
              <a:t>Metre</a:t>
            </a:r>
            <a:r>
              <a:rPr lang="en-US" dirty="0"/>
              <a:t> Homes</a:t>
            </a:r>
          </a:p>
        </p:txBody>
      </p:sp>
      <p:pic>
        <p:nvPicPr>
          <p:cNvPr id="2050" name="Picture 2" descr="Jessica Francis">
            <a:extLst>
              <a:ext uri="{FF2B5EF4-FFF2-40B4-BE49-F238E27FC236}">
                <a16:creationId xmlns:a16="http://schemas.microsoft.com/office/drawing/2014/main" id="{B7DC1165-DFA9-174F-972D-686B8680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9" y="1225842"/>
            <a:ext cx="1927608" cy="19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B713EB-8C1A-862C-C70B-346013972CC8}"/>
              </a:ext>
            </a:extLst>
          </p:cNvPr>
          <p:cNvSpPr txBox="1"/>
          <p:nvPr/>
        </p:nvSpPr>
        <p:spPr>
          <a:xfrm>
            <a:off x="7733143" y="3189725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Sal </a:t>
            </a:r>
            <a:r>
              <a:rPr lang="en-US" dirty="0" err="1"/>
              <a:t>Migliore</a:t>
            </a:r>
            <a:endParaRPr lang="en-US" dirty="0"/>
          </a:p>
          <a:p>
            <a:pPr algn="ctr"/>
            <a:r>
              <a:rPr lang="en-US" dirty="0"/>
              <a:t>NVR</a:t>
            </a:r>
          </a:p>
        </p:txBody>
      </p:sp>
      <p:pic>
        <p:nvPicPr>
          <p:cNvPr id="2052" name="Picture 4" descr="Sal Migliore">
            <a:extLst>
              <a:ext uri="{FF2B5EF4-FFF2-40B4-BE49-F238E27FC236}">
                <a16:creationId xmlns:a16="http://schemas.microsoft.com/office/drawing/2014/main" id="{4FEC0344-F140-FDC9-A6F2-E82A17F2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10" y="1225842"/>
            <a:ext cx="1882392" cy="18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82DD29-68C8-0598-6208-84F59A67BCF2}"/>
              </a:ext>
            </a:extLst>
          </p:cNvPr>
          <p:cNvSpPr txBox="1"/>
          <p:nvPr/>
        </p:nvSpPr>
        <p:spPr>
          <a:xfrm>
            <a:off x="636688" y="3189725"/>
            <a:ext cx="1710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Jessica Francis</a:t>
            </a:r>
          </a:p>
          <a:p>
            <a:pPr algn="ctr"/>
            <a:r>
              <a:rPr lang="en-US" dirty="0"/>
              <a:t>Drees Homes</a:t>
            </a:r>
          </a:p>
        </p:txBody>
      </p:sp>
    </p:spTree>
    <p:extLst>
      <p:ext uri="{BB962C8B-B14F-4D97-AF65-F5344CB8AC3E}">
        <p14:creationId xmlns:p14="http://schemas.microsoft.com/office/powerpoint/2010/main" val="4008062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48BDCC-EE48-F770-E152-C9C709DF7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492" y="1079553"/>
            <a:ext cx="3848659" cy="1829292"/>
          </a:xfrm>
        </p:spPr>
        <p:txBody>
          <a:bodyPr anchor="ctr">
            <a:norm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Ben Sage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571.306.0136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bsageanalytics@gmail.com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D4766-9E5C-6762-D48B-E77BE84F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763F7C-D393-4904-E6F5-673CA874D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8" y="2233613"/>
            <a:ext cx="555371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16502-662E-2177-CBCF-11DB712F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80" t="18483" r="19149" b="15164"/>
          <a:stretch/>
        </p:blipFill>
        <p:spPr>
          <a:xfrm>
            <a:off x="866957" y="926058"/>
            <a:ext cx="8136122" cy="49723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</a:t>
            </a:r>
            <a:r>
              <a:rPr lang="en-US" dirty="0" err="1"/>
              <a:t>Unempl</a:t>
            </a:r>
            <a:r>
              <a:rPr lang="en-US" dirty="0"/>
              <a:t> People per Job Opening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006A9-B699-AC40-4D9B-71EE689EB9E7}"/>
              </a:ext>
            </a:extLst>
          </p:cNvPr>
          <p:cNvSpPr txBox="1"/>
          <p:nvPr/>
        </p:nvSpPr>
        <p:spPr>
          <a:xfrm>
            <a:off x="4589872" y="1267541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17F59-AB34-ED8B-CC66-AE16BF80CCEB}"/>
              </a:ext>
            </a:extLst>
          </p:cNvPr>
          <p:cNvGrpSpPr/>
          <p:nvPr/>
        </p:nvGrpSpPr>
        <p:grpSpPr>
          <a:xfrm>
            <a:off x="3235738" y="4763578"/>
            <a:ext cx="5618846" cy="1666166"/>
            <a:chOff x="3235738" y="4763578"/>
            <a:chExt cx="5618846" cy="166616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7B155C-9427-E24A-DAA4-D0CE6FE3C2E6}"/>
                </a:ext>
              </a:extLst>
            </p:cNvPr>
            <p:cNvSpPr/>
            <p:nvPr/>
          </p:nvSpPr>
          <p:spPr>
            <a:xfrm>
              <a:off x="8144760" y="4763578"/>
              <a:ext cx="631595" cy="3048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ADDFF-5BF8-D542-0B2E-6DB8AA0761DB}"/>
                </a:ext>
              </a:extLst>
            </p:cNvPr>
            <p:cNvSpPr txBox="1"/>
            <p:nvPr/>
          </p:nvSpPr>
          <p:spPr>
            <a:xfrm>
              <a:off x="3235738" y="6060412"/>
              <a:ext cx="5618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</a:rPr>
                <a:t>Only 1 available worker for every 2 job openings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Wage Growth Tracker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D7057-A616-2EFD-EC9F-5872217A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22" y="853759"/>
            <a:ext cx="7422056" cy="5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52B2-7871-9EBC-0F1A-E74087C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Inflationary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8485C-D0F2-4A02-E392-0B18AF75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0CDA2-5018-002B-7CE0-0627C7BA7575}"/>
              </a:ext>
            </a:extLst>
          </p:cNvPr>
          <p:cNvSpPr txBox="1"/>
          <p:nvPr/>
        </p:nvSpPr>
        <p:spPr>
          <a:xfrm>
            <a:off x="867835" y="1145091"/>
            <a:ext cx="57037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Cash stimulus								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Low borrowing rates						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net worth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400" dirty="0"/>
              <a:t>Houses							</a:t>
            </a:r>
            <a:endParaRPr lang="en-US" sz="2400" dirty="0">
              <a:solidFill>
                <a:schemeClr val="accent3"/>
              </a:solidFill>
            </a:endParaRPr>
          </a:p>
          <a:p>
            <a:pPr marL="800100" lvl="1" indent="-342900"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/>
              <a:t>Stock Market					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Strong consumer confidence	</a:t>
            </a:r>
            <a:endParaRPr lang="en-US" sz="24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Supply-chain issues/low inventories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C3B7F-F9CA-2D94-06E7-5F67874CE1C8}"/>
              </a:ext>
            </a:extLst>
          </p:cNvPr>
          <p:cNvSpPr txBox="1"/>
          <p:nvPr/>
        </p:nvSpPr>
        <p:spPr>
          <a:xfrm>
            <a:off x="6571623" y="1145091"/>
            <a:ext cx="21486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gone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gone</a:t>
            </a:r>
          </a:p>
          <a:p>
            <a:endParaRPr lang="en-US" sz="2400" dirty="0"/>
          </a:p>
          <a:p>
            <a:pPr>
              <a:buSzPct val="75000"/>
            </a:pPr>
            <a:r>
              <a:rPr lang="en-US" sz="2400" dirty="0">
                <a:solidFill>
                  <a:schemeClr val="accent3"/>
                </a:solidFill>
              </a:rPr>
              <a:t>hanging on</a:t>
            </a:r>
          </a:p>
          <a:p>
            <a:pPr>
              <a:spcAft>
                <a:spcPts val="1200"/>
              </a:spcAft>
              <a:buSzPct val="75000"/>
            </a:pPr>
            <a:r>
              <a:rPr lang="en-US" sz="2400" dirty="0">
                <a:solidFill>
                  <a:srgbClr val="FF0000"/>
                </a:solidFill>
              </a:rPr>
              <a:t>gone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waning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still there</a:t>
            </a:r>
          </a:p>
        </p:txBody>
      </p:sp>
    </p:spTree>
    <p:extLst>
      <p:ext uri="{BB962C8B-B14F-4D97-AF65-F5344CB8AC3E}">
        <p14:creationId xmlns:p14="http://schemas.microsoft.com/office/powerpoint/2010/main" val="31551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CEE5B-5A9F-A79B-ACE3-DF3E3AE9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17" y="864157"/>
            <a:ext cx="6475229" cy="47026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Reserve Targeted Funds Rate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 dirty="0"/>
          </a:p>
        </p:txBody>
      </p:sp>
      <p:pic>
        <p:nvPicPr>
          <p:cNvPr id="6146" name="Picture 2" descr="Bonds Started to Falter. Then, the Fed Came to the Rescue. - The New York  Times">
            <a:extLst>
              <a:ext uri="{FF2B5EF4-FFF2-40B4-BE49-F238E27FC236}">
                <a16:creationId xmlns:a16="http://schemas.microsoft.com/office/drawing/2014/main" id="{778B82DB-6E95-A645-E361-8C96317C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6" y="1405288"/>
            <a:ext cx="2471566" cy="24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C86E01-25A5-CF14-1807-DD7575D9A312}"/>
              </a:ext>
            </a:extLst>
          </p:cNvPr>
          <p:cNvCxnSpPr>
            <a:cxnSpLocks/>
          </p:cNvCxnSpPr>
          <p:nvPr/>
        </p:nvCxnSpPr>
        <p:spPr>
          <a:xfrm flipV="1">
            <a:off x="9124749" y="2542692"/>
            <a:ext cx="194899" cy="2491321"/>
          </a:xfrm>
          <a:prstGeom prst="straightConnector1">
            <a:avLst/>
          </a:prstGeom>
          <a:ln w="34925">
            <a:solidFill>
              <a:schemeClr val="accent5">
                <a:alpha val="71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73D749-19E0-56B1-376E-9FE001AD5C6E}"/>
              </a:ext>
            </a:extLst>
          </p:cNvPr>
          <p:cNvGrpSpPr/>
          <p:nvPr/>
        </p:nvGrpSpPr>
        <p:grpSpPr>
          <a:xfrm>
            <a:off x="4760497" y="1561534"/>
            <a:ext cx="1461774" cy="3307874"/>
            <a:chOff x="4856895" y="1645493"/>
            <a:chExt cx="1461774" cy="33078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EF8CDD-7ACD-1604-126E-84B0D3D5FD00}"/>
                </a:ext>
              </a:extLst>
            </p:cNvPr>
            <p:cNvSpPr txBox="1"/>
            <p:nvPr/>
          </p:nvSpPr>
          <p:spPr>
            <a:xfrm>
              <a:off x="5074418" y="2894746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</a:rPr>
                <a:t>Great</a:t>
              </a:r>
            </a:p>
            <a:p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</a:rPr>
                <a:t>Recession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521BE85B-7C6D-D65C-366F-D0070BDF2DB1}"/>
                </a:ext>
              </a:extLst>
            </p:cNvPr>
            <p:cNvSpPr/>
            <p:nvPr/>
          </p:nvSpPr>
          <p:spPr>
            <a:xfrm rot="21108393">
              <a:off x="4856895" y="1645493"/>
              <a:ext cx="236701" cy="3307874"/>
            </a:xfrm>
            <a:prstGeom prst="rightBrace">
              <a:avLst/>
            </a:prstGeom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775CE-7B53-7978-250B-8D1D7498C965}"/>
              </a:ext>
            </a:extLst>
          </p:cNvPr>
          <p:cNvGrpSpPr/>
          <p:nvPr/>
        </p:nvGrpSpPr>
        <p:grpSpPr>
          <a:xfrm>
            <a:off x="8192156" y="2581681"/>
            <a:ext cx="797013" cy="2336144"/>
            <a:chOff x="8211862" y="2710080"/>
            <a:chExt cx="797013" cy="23361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588ADE-E7E1-2BC5-78F5-E4FEEB79A4F7}"/>
                </a:ext>
              </a:extLst>
            </p:cNvPr>
            <p:cNvSpPr txBox="1"/>
            <p:nvPr/>
          </p:nvSpPr>
          <p:spPr>
            <a:xfrm>
              <a:off x="8211862" y="2710080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</a:rPr>
                <a:t>Covid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422D1CF4-A09B-2564-32E8-5F31D7B7D2C6}"/>
                </a:ext>
              </a:extLst>
            </p:cNvPr>
            <p:cNvSpPr/>
            <p:nvPr/>
          </p:nvSpPr>
          <p:spPr>
            <a:xfrm rot="21108393">
              <a:off x="8273287" y="3620573"/>
              <a:ext cx="236701" cy="1425651"/>
            </a:xfrm>
            <a:prstGeom prst="rightBrace">
              <a:avLst/>
            </a:prstGeom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20CCB5-1AF3-A717-195D-67302516DD6A}"/>
                </a:ext>
              </a:extLst>
            </p:cNvPr>
            <p:cNvCxnSpPr/>
            <p:nvPr/>
          </p:nvCxnSpPr>
          <p:spPr>
            <a:xfrm flipH="1">
              <a:off x="8508733" y="3057842"/>
              <a:ext cx="81930" cy="1186899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87AD03-4BF4-EFB7-AE2F-5D5AF3924A0D}"/>
              </a:ext>
            </a:extLst>
          </p:cNvPr>
          <p:cNvCxnSpPr/>
          <p:nvPr/>
        </p:nvCxnSpPr>
        <p:spPr>
          <a:xfrm>
            <a:off x="8989169" y="2019719"/>
            <a:ext cx="28483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Mortgage Rates – 30 Year Fixed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E4CF70-F80D-5EBE-8BD5-D522D0B3C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17225"/>
              </p:ext>
            </p:extLst>
          </p:nvPr>
        </p:nvGraphicFramePr>
        <p:xfrm>
          <a:off x="825500" y="938213"/>
          <a:ext cx="8075613" cy="552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77275" imgH="5934075" progId="Excel.Sheet.8">
                  <p:link/>
                </p:oleObj>
              </mc:Choice>
              <mc:Fallback>
                <p:oleObj name="Worksheet" r:id="rId3" imgW="8677275" imgH="5934075" progId="Excel.Sheet.8">
                  <p:link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E4CF70-F80D-5EBE-8BD5-D522D0B3C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938213"/>
                        <a:ext cx="8075613" cy="552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70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EF7B2-8F82-A0B5-7171-8DAE693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6" y="812800"/>
            <a:ext cx="7572590" cy="54918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AA968-21D1-CDCD-254E-8E6FC17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Curve – 2 vs 10-Year Treasury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FB57-3C3D-E4AA-2E54-E24E6E9D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15BAD-FAF4-FFE1-0A59-429B97EE3638}"/>
              </a:ext>
            </a:extLst>
          </p:cNvPr>
          <p:cNvSpPr/>
          <p:nvPr/>
        </p:nvSpPr>
        <p:spPr>
          <a:xfrm>
            <a:off x="4152900" y="1104900"/>
            <a:ext cx="323850" cy="3876675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DA6DEA-CD0C-A3BF-B291-AA572EC4BEF2}"/>
              </a:ext>
            </a:extLst>
          </p:cNvPr>
          <p:cNvSpPr/>
          <p:nvPr/>
        </p:nvSpPr>
        <p:spPr>
          <a:xfrm>
            <a:off x="2852688" y="3941565"/>
            <a:ext cx="342900" cy="36512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B85131-6E6D-DDA9-8127-DB0D5F0DE3E7}"/>
              </a:ext>
            </a:extLst>
          </p:cNvPr>
          <p:cNvSpPr/>
          <p:nvPr/>
        </p:nvSpPr>
        <p:spPr>
          <a:xfrm>
            <a:off x="7195103" y="3941764"/>
            <a:ext cx="342900" cy="36512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716CD-3F26-3286-6781-876A12C5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47944">
            <a:off x="7455777" y="4296956"/>
            <a:ext cx="1116526" cy="5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942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32085</TotalTime>
  <Words>950</Words>
  <Application>Microsoft Office PowerPoint</Application>
  <PresentationFormat>Widescreen</PresentationFormat>
  <Paragraphs>218</Paragraphs>
  <Slides>37</Slides>
  <Notes>27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Courier New</vt:lpstr>
      <vt:lpstr>Trebuchet MS</vt:lpstr>
      <vt:lpstr>Wingdings 3</vt:lpstr>
      <vt:lpstr>Facet</vt:lpstr>
      <vt:lpstr>file:///D:\1-Research\National\INT_HIST.XLS!bw%2030-yr%20chart%20(2)</vt:lpstr>
      <vt:lpstr>file:///D:\1-Research\MLS\MLS%20and%20new%20home%20closings%20MSA%20(bak).xls!NoVA%20Annual%20Sales</vt:lpstr>
      <vt:lpstr>file:///D:\1-Research\MLS\MLS%20and%20new%20home%20closings%20MSA%20(bak).xls!NoVA%20Listings</vt:lpstr>
      <vt:lpstr>file:///D:\1-Research\MLS\MLS%20and%20new%20home%20closings%20MSA%20(bak).xls!VA%20$%20by%20County</vt:lpstr>
      <vt:lpstr>HCCA Dinner Homebuilders Outlook for 2023</vt:lpstr>
      <vt:lpstr>Economic Backdrop</vt:lpstr>
      <vt:lpstr>U.S. Inflation</vt:lpstr>
      <vt:lpstr>U.S. Unempl People per Job Opening</vt:lpstr>
      <vt:lpstr>U.S. Wage Growth Tracker</vt:lpstr>
      <vt:lpstr>Other Inflationary Factors</vt:lpstr>
      <vt:lpstr>Federal Reserve Targeted Funds Rate</vt:lpstr>
      <vt:lpstr>Mortgage Rates – 30 Year Fixed</vt:lpstr>
      <vt:lpstr>Yield Curve – 2 vs 10-Year Treasury</vt:lpstr>
      <vt:lpstr>Work From Home Trends</vt:lpstr>
      <vt:lpstr>Recovery of In-Person Activities – U.S.</vt:lpstr>
      <vt:lpstr>Work from Home</vt:lpstr>
      <vt:lpstr>Expected Change in Office Footprint</vt:lpstr>
      <vt:lpstr>Housing Indicators</vt:lpstr>
      <vt:lpstr>U.S. Yr-Ovr-Yr Change in Pending Sales</vt:lpstr>
      <vt:lpstr>Mortgage Pymnt for Med List Price (U.S.)</vt:lpstr>
      <vt:lpstr>S&amp;P Case Shiller Index Yr-Ovr-Yr Change</vt:lpstr>
      <vt:lpstr>Housing Crash?</vt:lpstr>
      <vt:lpstr>MBA Mortgage Credit Availability Index</vt:lpstr>
      <vt:lpstr>Active MLS Listings – U.S.</vt:lpstr>
      <vt:lpstr>Need for More Housing</vt:lpstr>
      <vt:lpstr>Household Formations – Under Age 45</vt:lpstr>
      <vt:lpstr>NoVA Resale Market</vt:lpstr>
      <vt:lpstr>NoVA Annual Existing Home Sales</vt:lpstr>
      <vt:lpstr>NoVA Active Listings History</vt:lpstr>
      <vt:lpstr>NoVA Months Supply of Listings</vt:lpstr>
      <vt:lpstr>Median Resale Price by County</vt:lpstr>
      <vt:lpstr>Wash DC Metro Med Sale $/SF*</vt:lpstr>
      <vt:lpstr>NoVA New-Home Market</vt:lpstr>
      <vt:lpstr>NoVA Single-Family Permits</vt:lpstr>
      <vt:lpstr>NoVA vs South Carolina SF Permits</vt:lpstr>
      <vt:lpstr>New Home Lot Supply Index – U.S.</vt:lpstr>
      <vt:lpstr>New Home Lot Supply Index by Metro</vt:lpstr>
      <vt:lpstr>NoVA SF Permits* by Jurisdiction</vt:lpstr>
      <vt:lpstr>Panel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Anne Sage</dc:creator>
  <cp:lastModifiedBy>Debora Harvey</cp:lastModifiedBy>
  <cp:revision>43</cp:revision>
  <cp:lastPrinted>2022-01-11T20:38:59Z</cp:lastPrinted>
  <dcterms:created xsi:type="dcterms:W3CDTF">2021-01-28T20:29:27Z</dcterms:created>
  <dcterms:modified xsi:type="dcterms:W3CDTF">2022-11-17T00:35:53Z</dcterms:modified>
</cp:coreProperties>
</file>