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0" r:id="rId1"/>
  </p:sldMasterIdLst>
  <p:notesMasterIdLst>
    <p:notesMasterId r:id="rId12"/>
  </p:notesMasterIdLst>
  <p:sldIdLst>
    <p:sldId id="304" r:id="rId2"/>
    <p:sldId id="306" r:id="rId3"/>
    <p:sldId id="521" r:id="rId4"/>
    <p:sldId id="382" r:id="rId5"/>
    <p:sldId id="523" r:id="rId6"/>
    <p:sldId id="524" r:id="rId7"/>
    <p:sldId id="526" r:id="rId8"/>
    <p:sldId id="525" r:id="rId9"/>
    <p:sldId id="527" r:id="rId10"/>
    <p:sldId id="520" r:id="rId11"/>
  </p:sldIdLst>
  <p:sldSz cx="9144000" cy="6858000" type="screen4x3"/>
  <p:notesSz cx="7102475" cy="9388475"/>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2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2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2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2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26" charset="-128"/>
        <a:cs typeface="+mn-cs"/>
      </a:defRPr>
    </a:lvl5pPr>
    <a:lvl6pPr marL="2286000" algn="l" defTabSz="914400" rtl="0" eaLnBrk="1" latinLnBrk="0" hangingPunct="1">
      <a:defRPr kern="1200">
        <a:solidFill>
          <a:schemeClr val="tx1"/>
        </a:solidFill>
        <a:latin typeface="Arial" charset="0"/>
        <a:ea typeface="ＭＳ Ｐゴシック" pitchFamily="26" charset="-128"/>
        <a:cs typeface="+mn-cs"/>
      </a:defRPr>
    </a:lvl6pPr>
    <a:lvl7pPr marL="2743200" algn="l" defTabSz="914400" rtl="0" eaLnBrk="1" latinLnBrk="0" hangingPunct="1">
      <a:defRPr kern="1200">
        <a:solidFill>
          <a:schemeClr val="tx1"/>
        </a:solidFill>
        <a:latin typeface="Arial" charset="0"/>
        <a:ea typeface="ＭＳ Ｐゴシック" pitchFamily="26" charset="-128"/>
        <a:cs typeface="+mn-cs"/>
      </a:defRPr>
    </a:lvl7pPr>
    <a:lvl8pPr marL="3200400" algn="l" defTabSz="914400" rtl="0" eaLnBrk="1" latinLnBrk="0" hangingPunct="1">
      <a:defRPr kern="1200">
        <a:solidFill>
          <a:schemeClr val="tx1"/>
        </a:solidFill>
        <a:latin typeface="Arial" charset="0"/>
        <a:ea typeface="ＭＳ Ｐゴシック" pitchFamily="26" charset="-128"/>
        <a:cs typeface="+mn-cs"/>
      </a:defRPr>
    </a:lvl8pPr>
    <a:lvl9pPr marL="3657600" algn="l" defTabSz="914400" rtl="0" eaLnBrk="1" latinLnBrk="0" hangingPunct="1">
      <a:defRPr kern="1200">
        <a:solidFill>
          <a:schemeClr val="tx1"/>
        </a:solidFill>
        <a:latin typeface="Arial" charset="0"/>
        <a:ea typeface="ＭＳ Ｐゴシック" pitchFamily="26" charset="-128"/>
        <a:cs typeface="+mn-cs"/>
      </a:defRPr>
    </a:lvl9pPr>
  </p:defaultTextStyle>
  <p:extLst>
    <p:ext uri="{EFAFB233-063F-42B5-8137-9DF3F51BA10A}">
      <p15:sldGuideLst xmlns:p15="http://schemas.microsoft.com/office/powerpoint/2012/main">
        <p15:guide id="1" orient="horz" pos="2304"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46" autoAdjust="0"/>
    <p:restoredTop sz="95211" autoAdjust="0"/>
  </p:normalViewPr>
  <p:slideViewPr>
    <p:cSldViewPr snapToGrid="0">
      <p:cViewPr varScale="1">
        <p:scale>
          <a:sx n="163" d="100"/>
          <a:sy n="163" d="100"/>
        </p:scale>
        <p:origin x="1926" y="150"/>
      </p:cViewPr>
      <p:guideLst>
        <p:guide orient="horz" pos="2304"/>
        <p:guide pos="2880"/>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52" d="100"/>
          <a:sy n="52" d="100"/>
        </p:scale>
        <p:origin x="286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383" cy="471348"/>
          </a:xfrm>
          <a:prstGeom prst="rect">
            <a:avLst/>
          </a:prstGeom>
        </p:spPr>
        <p:txBody>
          <a:bodyPr vert="horz" lIns="92464" tIns="46232" rIns="92464" bIns="46232" rtlCol="0"/>
          <a:lstStyle>
            <a:lvl1pPr algn="l">
              <a:defRPr sz="1200"/>
            </a:lvl1pPr>
          </a:lstStyle>
          <a:p>
            <a:endParaRPr lang="en-US"/>
          </a:p>
        </p:txBody>
      </p:sp>
      <p:sp>
        <p:nvSpPr>
          <p:cNvPr id="3" name="Date Placeholder 2"/>
          <p:cNvSpPr>
            <a:spLocks noGrp="1"/>
          </p:cNvSpPr>
          <p:nvPr>
            <p:ph type="dt" idx="1"/>
          </p:nvPr>
        </p:nvSpPr>
        <p:spPr>
          <a:xfrm>
            <a:off x="4022485" y="0"/>
            <a:ext cx="3078383" cy="471348"/>
          </a:xfrm>
          <a:prstGeom prst="rect">
            <a:avLst/>
          </a:prstGeom>
        </p:spPr>
        <p:txBody>
          <a:bodyPr vert="horz" lIns="92464" tIns="46232" rIns="92464" bIns="46232" rtlCol="0"/>
          <a:lstStyle>
            <a:lvl1pPr algn="r">
              <a:defRPr sz="1200"/>
            </a:lvl1pPr>
          </a:lstStyle>
          <a:p>
            <a:fld id="{7ECA752A-6F20-4101-8410-E3ABEFD8D42D}" type="datetimeFigureOut">
              <a:rPr lang="en-US" smtClean="0"/>
              <a:t>10/19/2022</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2464" tIns="46232" rIns="92464" bIns="46232" rtlCol="0" anchor="ctr"/>
          <a:lstStyle/>
          <a:p>
            <a:endParaRPr lang="en-US"/>
          </a:p>
        </p:txBody>
      </p:sp>
      <p:sp>
        <p:nvSpPr>
          <p:cNvPr id="5" name="Notes Placeholder 4"/>
          <p:cNvSpPr>
            <a:spLocks noGrp="1"/>
          </p:cNvSpPr>
          <p:nvPr>
            <p:ph type="body" sz="quarter" idx="3"/>
          </p:nvPr>
        </p:nvSpPr>
        <p:spPr>
          <a:xfrm>
            <a:off x="710891" y="4517883"/>
            <a:ext cx="5680693" cy="3697033"/>
          </a:xfrm>
          <a:prstGeom prst="rect">
            <a:avLst/>
          </a:prstGeom>
        </p:spPr>
        <p:txBody>
          <a:bodyPr vert="horz" lIns="92464" tIns="46232" rIns="92464" bIns="4623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917128"/>
            <a:ext cx="3078383" cy="471348"/>
          </a:xfrm>
          <a:prstGeom prst="rect">
            <a:avLst/>
          </a:prstGeom>
        </p:spPr>
        <p:txBody>
          <a:bodyPr vert="horz" lIns="92464" tIns="46232" rIns="92464" bIns="46232" rtlCol="0" anchor="b"/>
          <a:lstStyle>
            <a:lvl1pPr algn="l">
              <a:defRPr sz="1200"/>
            </a:lvl1pPr>
          </a:lstStyle>
          <a:p>
            <a:endParaRPr lang="en-US"/>
          </a:p>
        </p:txBody>
      </p:sp>
      <p:sp>
        <p:nvSpPr>
          <p:cNvPr id="7" name="Slide Number Placeholder 6"/>
          <p:cNvSpPr>
            <a:spLocks noGrp="1"/>
          </p:cNvSpPr>
          <p:nvPr>
            <p:ph type="sldNum" sz="quarter" idx="5"/>
          </p:nvPr>
        </p:nvSpPr>
        <p:spPr>
          <a:xfrm>
            <a:off x="4022485" y="8917128"/>
            <a:ext cx="3078383" cy="471348"/>
          </a:xfrm>
          <a:prstGeom prst="rect">
            <a:avLst/>
          </a:prstGeom>
        </p:spPr>
        <p:txBody>
          <a:bodyPr vert="horz" lIns="92464" tIns="46232" rIns="92464" bIns="46232" rtlCol="0" anchor="b"/>
          <a:lstStyle>
            <a:lvl1pPr algn="r">
              <a:defRPr sz="1200"/>
            </a:lvl1pPr>
          </a:lstStyle>
          <a:p>
            <a:fld id="{BCFDB7BD-F2E1-4BD6-BED5-755F6DBDCB15}" type="slidenum">
              <a:rPr lang="en-US" smtClean="0"/>
              <a:t>‹#›</a:t>
            </a:fld>
            <a:endParaRPr lang="en-US"/>
          </a:p>
        </p:txBody>
      </p:sp>
    </p:spTree>
    <p:extLst>
      <p:ext uri="{BB962C8B-B14F-4D97-AF65-F5344CB8AC3E}">
        <p14:creationId xmlns:p14="http://schemas.microsoft.com/office/powerpoint/2010/main" val="2506122323"/>
      </p:ext>
    </p:extLst>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95892" indent="-306111">
              <a:defRPr>
                <a:solidFill>
                  <a:schemeClr val="tx1"/>
                </a:solidFill>
                <a:latin typeface="Arial" panose="020B0604020202020204" pitchFamily="34" charset="0"/>
                <a:ea typeface="ＭＳ Ｐゴシック" panose="020B0600070205080204" pitchFamily="34" charset="-128"/>
              </a:defRPr>
            </a:lvl2pPr>
            <a:lvl3pPr marL="1224450" indent="-244889">
              <a:defRPr>
                <a:solidFill>
                  <a:schemeClr val="tx1"/>
                </a:solidFill>
                <a:latin typeface="Arial" panose="020B0604020202020204" pitchFamily="34" charset="0"/>
                <a:ea typeface="ＭＳ Ｐゴシック" panose="020B0600070205080204" pitchFamily="34" charset="-128"/>
              </a:defRPr>
            </a:lvl3pPr>
            <a:lvl4pPr marL="1714230" indent="-244889">
              <a:defRPr>
                <a:solidFill>
                  <a:schemeClr val="tx1"/>
                </a:solidFill>
                <a:latin typeface="Arial" panose="020B0604020202020204" pitchFamily="34" charset="0"/>
                <a:ea typeface="ＭＳ Ｐゴシック" panose="020B0600070205080204" pitchFamily="34" charset="-128"/>
              </a:defRPr>
            </a:lvl4pPr>
            <a:lvl5pPr marL="2204011" indent="-244889">
              <a:defRPr>
                <a:solidFill>
                  <a:schemeClr val="tx1"/>
                </a:solidFill>
                <a:latin typeface="Arial" panose="020B0604020202020204" pitchFamily="34" charset="0"/>
                <a:ea typeface="ＭＳ Ｐゴシック" panose="020B0600070205080204" pitchFamily="34" charset="-128"/>
              </a:defRPr>
            </a:lvl5pPr>
            <a:lvl6pPr marL="2693789" indent="-24488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183569" indent="-24488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673350" indent="-24488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163130" indent="-24488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A2E20B4-B0F5-4C55-8D41-2D81E102B890}" type="slidenum">
              <a:rPr lang="en-US" altLang="en-US">
                <a:latin typeface="Times New Roman" panose="02020603050405020304" pitchFamily="18" charset="0"/>
              </a:rPr>
              <a:pPr/>
              <a:t>1</a:t>
            </a:fld>
            <a:endParaRPr lang="en-US" altLang="en-US">
              <a:latin typeface="Times New Roman" panose="02020603050405020304" pitchFamily="18" charset="0"/>
            </a:endParaRPr>
          </a:p>
        </p:txBody>
      </p:sp>
      <p:sp>
        <p:nvSpPr>
          <p:cNvPr id="12291" name="Rectangle 2"/>
          <p:cNvSpPr>
            <a:spLocks noGrp="1" noRot="1" noChangeAspect="1" noChangeArrowheads="1" noTextEdit="1"/>
          </p:cNvSpPr>
          <p:nvPr>
            <p:ph type="sldImg"/>
          </p:nvPr>
        </p:nvSpPr>
        <p:spPr>
          <a:xfrm>
            <a:off x="1273175" y="730250"/>
            <a:ext cx="4867275" cy="3651250"/>
          </a:xfrm>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148440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FDB7BD-F2E1-4BD6-BED5-755F6DBDCB15}" type="slidenum">
              <a:rPr lang="en-US" smtClean="0"/>
              <a:t>10</a:t>
            </a:fld>
            <a:endParaRPr lang="en-US"/>
          </a:p>
        </p:txBody>
      </p:sp>
    </p:spTree>
    <p:extLst>
      <p:ext uri="{BB962C8B-B14F-4D97-AF65-F5344CB8AC3E}">
        <p14:creationId xmlns:p14="http://schemas.microsoft.com/office/powerpoint/2010/main" val="3752524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87077" indent="-302721">
              <a:defRPr>
                <a:solidFill>
                  <a:schemeClr val="tx1"/>
                </a:solidFill>
                <a:latin typeface="Arial" panose="020B0604020202020204" pitchFamily="34" charset="0"/>
                <a:ea typeface="ＭＳ Ｐゴシック" panose="020B0600070205080204" pitchFamily="34" charset="-128"/>
              </a:defRPr>
            </a:lvl2pPr>
            <a:lvl3pPr marL="1210888" indent="-242177">
              <a:defRPr>
                <a:solidFill>
                  <a:schemeClr val="tx1"/>
                </a:solidFill>
                <a:latin typeface="Arial" panose="020B0604020202020204" pitchFamily="34" charset="0"/>
                <a:ea typeface="ＭＳ Ｐゴシック" panose="020B0600070205080204" pitchFamily="34" charset="-128"/>
              </a:defRPr>
            </a:lvl3pPr>
            <a:lvl4pPr marL="1695243" indent="-242177">
              <a:defRPr>
                <a:solidFill>
                  <a:schemeClr val="tx1"/>
                </a:solidFill>
                <a:latin typeface="Arial" panose="020B0604020202020204" pitchFamily="34" charset="0"/>
                <a:ea typeface="ＭＳ Ｐゴシック" panose="020B0600070205080204" pitchFamily="34" charset="-128"/>
              </a:defRPr>
            </a:lvl4pPr>
            <a:lvl5pPr marL="2179599" indent="-242177">
              <a:defRPr>
                <a:solidFill>
                  <a:schemeClr val="tx1"/>
                </a:solidFill>
                <a:latin typeface="Arial" panose="020B0604020202020204" pitchFamily="34" charset="0"/>
                <a:ea typeface="ＭＳ Ｐゴシック" panose="020B0600070205080204" pitchFamily="34" charset="-128"/>
              </a:defRPr>
            </a:lvl5pPr>
            <a:lvl6pPr marL="2663953" indent="-24217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148308" indent="-24217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632664" indent="-24217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117019" indent="-24217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3686543-8152-4E81-BDAD-BF28ADE4EF67}" type="slidenum">
              <a:rPr lang="en-US" altLang="en-US">
                <a:latin typeface="Times New Roman" panose="02020603050405020304" pitchFamily="18" charset="0"/>
              </a:rPr>
              <a:pPr/>
              <a:t>2</a:t>
            </a:fld>
            <a:endParaRPr lang="en-US" altLang="en-US">
              <a:latin typeface="Times New Roman" panose="02020603050405020304" pitchFamily="18" charset="0"/>
            </a:endParaRPr>
          </a:p>
        </p:txBody>
      </p:sp>
      <p:sp>
        <p:nvSpPr>
          <p:cNvPr id="14339" name="Rectangle 2"/>
          <p:cNvSpPr>
            <a:spLocks noGrp="1" noRot="1" noChangeAspect="1" noChangeArrowheads="1" noTextEdit="1"/>
          </p:cNvSpPr>
          <p:nvPr>
            <p:ph type="sldImg"/>
          </p:nvPr>
        </p:nvSpPr>
        <p:spPr>
          <a:xfrm>
            <a:off x="1247775" y="722313"/>
            <a:ext cx="4822825" cy="3616325"/>
          </a:xfrm>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cs typeface="Arial" panose="020B0604020202020204" pitchFamily="34" charset="0"/>
              </a:rPr>
              <a:t>Key services of SBDC are counseling, training and information resources</a:t>
            </a:r>
          </a:p>
          <a:p>
            <a:pPr eaLnBrk="1" hangingPunct="1"/>
            <a:endParaRPr lang="en-US" altLang="en-US">
              <a:cs typeface="Arial" panose="020B0604020202020204" pitchFamily="34" charset="0"/>
            </a:endParaRPr>
          </a:p>
          <a:p>
            <a:pPr eaLnBrk="1" hangingPunct="1"/>
            <a:r>
              <a:rPr lang="en-US" altLang="en-US">
                <a:cs typeface="Arial" panose="020B0604020202020204" pitchFamily="34" charset="0"/>
              </a:rPr>
              <a:t>60% of clients are existing firms—gradual shift in past 3 years</a:t>
            </a:r>
          </a:p>
          <a:p>
            <a:pPr eaLnBrk="1" hangingPunct="1"/>
            <a:endParaRPr lang="en-US" altLang="en-US">
              <a:cs typeface="Arial" panose="020B0604020202020204" pitchFamily="34" charset="0"/>
            </a:endParaRPr>
          </a:p>
          <a:p>
            <a:pPr eaLnBrk="1" hangingPunct="1"/>
            <a:r>
              <a:rPr lang="en-US" altLang="en-US">
                <a:cs typeface="Arial" panose="020B0604020202020204" pitchFamily="34" charset="0"/>
              </a:rPr>
              <a:t>50% are women</a:t>
            </a:r>
          </a:p>
          <a:p>
            <a:pPr eaLnBrk="1" hangingPunct="1"/>
            <a:r>
              <a:rPr lang="en-US" altLang="en-US">
                <a:cs typeface="Arial" panose="020B0604020202020204" pitchFamily="34" charset="0"/>
              </a:rPr>
              <a:t>14% are veterans</a:t>
            </a:r>
          </a:p>
          <a:p>
            <a:pPr eaLnBrk="1" hangingPunct="1"/>
            <a:r>
              <a:rPr lang="en-US" altLang="en-US">
                <a:cs typeface="Arial" panose="020B0604020202020204" pitchFamily="34" charset="0"/>
              </a:rPr>
              <a:t>26% are minority firms</a:t>
            </a:r>
          </a:p>
          <a:p>
            <a:pPr eaLnBrk="1" hangingPunct="1"/>
            <a:endParaRPr lang="en-US" altLang="en-US">
              <a:cs typeface="Arial" panose="020B0604020202020204" pitchFamily="34" charset="0"/>
            </a:endParaRPr>
          </a:p>
          <a:p>
            <a:pPr eaLnBrk="1" hangingPunct="1"/>
            <a:r>
              <a:rPr lang="en-US" altLang="en-US">
                <a:cs typeface="Arial" panose="020B0604020202020204" pitchFamily="34" charset="0"/>
              </a:rPr>
              <a:t>Areas of counseling and training – financing, marketing, business/strategic planning, start-up</a:t>
            </a:r>
          </a:p>
          <a:p>
            <a:pPr eaLnBrk="1" hangingPunct="1"/>
            <a:endParaRPr lang="en-US" altLang="en-US">
              <a:cs typeface="Arial" panose="020B0604020202020204" pitchFamily="34" charset="0"/>
            </a:endParaRPr>
          </a:p>
          <a:p>
            <a:pPr eaLnBrk="1" hangingPunct="1"/>
            <a:r>
              <a:rPr lang="en-US" altLang="en-US">
                <a:cs typeface="Arial" panose="020B0604020202020204" pitchFamily="34" charset="0"/>
              </a:rPr>
              <a:t>Services (professional, IT, contractors), Retail</a:t>
            </a:r>
          </a:p>
          <a:p>
            <a:pPr eaLnBrk="1" hangingPunct="1"/>
            <a:endParaRPr lang="en-US" altLang="en-US">
              <a:cs typeface="Arial" panose="020B0604020202020204" pitchFamily="34" charset="0"/>
            </a:endParaRPr>
          </a:p>
          <a:p>
            <a:pPr eaLnBrk="1" hangingPunct="1"/>
            <a:r>
              <a:rPr lang="en-US" altLang="en-US">
                <a:cs typeface="Arial" panose="020B0604020202020204" pitchFamily="34" charset="0"/>
              </a:rPr>
              <a:t>Track activities---numbers of companies assiste, but more importantly we ask clients to tell us the results of their SBDC engagement---Jobs created/retained, sales growth, new capital (Debt and equity) and for pre-ventures—did you start a business.</a:t>
            </a:r>
          </a:p>
        </p:txBody>
      </p:sp>
    </p:spTree>
    <p:extLst>
      <p:ext uri="{BB962C8B-B14F-4D97-AF65-F5344CB8AC3E}">
        <p14:creationId xmlns:p14="http://schemas.microsoft.com/office/powerpoint/2010/main" val="533803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8775" indent="-291836">
              <a:defRPr>
                <a:solidFill>
                  <a:schemeClr val="tx1"/>
                </a:solidFill>
                <a:latin typeface="Arial" panose="020B0604020202020204" pitchFamily="34" charset="0"/>
                <a:ea typeface="ＭＳ Ｐゴシック" panose="020B0600070205080204" pitchFamily="34" charset="-128"/>
              </a:defRPr>
            </a:lvl2pPr>
            <a:lvl3pPr marL="1167346" indent="-233469">
              <a:defRPr>
                <a:solidFill>
                  <a:schemeClr val="tx1"/>
                </a:solidFill>
                <a:latin typeface="Arial" panose="020B0604020202020204" pitchFamily="34" charset="0"/>
                <a:ea typeface="ＭＳ Ｐゴシック" panose="020B0600070205080204" pitchFamily="34" charset="-128"/>
              </a:defRPr>
            </a:lvl3pPr>
            <a:lvl4pPr marL="1634284" indent="-233469">
              <a:defRPr>
                <a:solidFill>
                  <a:schemeClr val="tx1"/>
                </a:solidFill>
                <a:latin typeface="Arial" panose="020B0604020202020204" pitchFamily="34" charset="0"/>
                <a:ea typeface="ＭＳ Ｐゴシック" panose="020B0600070205080204" pitchFamily="34" charset="-128"/>
              </a:defRPr>
            </a:lvl4pPr>
            <a:lvl5pPr marL="2101223" indent="-233469">
              <a:defRPr>
                <a:solidFill>
                  <a:schemeClr val="tx1"/>
                </a:solidFill>
                <a:latin typeface="Arial" panose="020B0604020202020204" pitchFamily="34" charset="0"/>
                <a:ea typeface="ＭＳ Ｐゴシック" panose="020B0600070205080204" pitchFamily="34" charset="-128"/>
              </a:defRPr>
            </a:lvl5pPr>
            <a:lvl6pPr marL="2568161" indent="-23346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35099" indent="-23346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02038" indent="-23346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8976" indent="-23346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3686543-8152-4E81-BDAD-BF28ADE4EF67}" type="slidenum">
              <a:rPr lang="en-US" altLang="en-US">
                <a:latin typeface="Times New Roman" panose="02020603050405020304" pitchFamily="18" charset="0"/>
              </a:rPr>
              <a:pPr/>
              <a:t>3</a:t>
            </a:fld>
            <a:endParaRPr lang="en-US" altLang="en-US">
              <a:latin typeface="Times New Roman" panose="02020603050405020304" pitchFamily="18" charset="0"/>
            </a:endParaRPr>
          </a:p>
        </p:txBody>
      </p:sp>
      <p:sp>
        <p:nvSpPr>
          <p:cNvPr id="14339" name="Rectangle 2"/>
          <p:cNvSpPr>
            <a:spLocks noGrp="1" noRot="1" noChangeAspect="1" noChangeArrowheads="1" noTextEdit="1"/>
          </p:cNvSpPr>
          <p:nvPr>
            <p:ph type="sldImg"/>
          </p:nvPr>
        </p:nvSpPr>
        <p:spPr>
          <a:xfrm>
            <a:off x="1173163" y="700088"/>
            <a:ext cx="4667250" cy="3500437"/>
          </a:xfrm>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cs typeface="Arial" panose="020B0604020202020204" pitchFamily="34" charset="0"/>
            </a:endParaRPr>
          </a:p>
        </p:txBody>
      </p:sp>
    </p:spTree>
    <p:extLst>
      <p:ext uri="{BB962C8B-B14F-4D97-AF65-F5344CB8AC3E}">
        <p14:creationId xmlns:p14="http://schemas.microsoft.com/office/powerpoint/2010/main" val="2650565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FDB7BD-F2E1-4BD6-BED5-755F6DBDCB15}" type="slidenum">
              <a:rPr lang="en-US" smtClean="0"/>
              <a:t>4</a:t>
            </a:fld>
            <a:endParaRPr lang="en-US"/>
          </a:p>
        </p:txBody>
      </p:sp>
    </p:spTree>
    <p:extLst>
      <p:ext uri="{BB962C8B-B14F-4D97-AF65-F5344CB8AC3E}">
        <p14:creationId xmlns:p14="http://schemas.microsoft.com/office/powerpoint/2010/main" val="1085042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8775" indent="-291836">
              <a:defRPr>
                <a:solidFill>
                  <a:schemeClr val="tx1"/>
                </a:solidFill>
                <a:latin typeface="Arial" panose="020B0604020202020204" pitchFamily="34" charset="0"/>
                <a:ea typeface="ＭＳ Ｐゴシック" panose="020B0600070205080204" pitchFamily="34" charset="-128"/>
              </a:defRPr>
            </a:lvl2pPr>
            <a:lvl3pPr marL="1167346" indent="-233469">
              <a:defRPr>
                <a:solidFill>
                  <a:schemeClr val="tx1"/>
                </a:solidFill>
                <a:latin typeface="Arial" panose="020B0604020202020204" pitchFamily="34" charset="0"/>
                <a:ea typeface="ＭＳ Ｐゴシック" panose="020B0600070205080204" pitchFamily="34" charset="-128"/>
              </a:defRPr>
            </a:lvl3pPr>
            <a:lvl4pPr marL="1634284" indent="-233469">
              <a:defRPr>
                <a:solidFill>
                  <a:schemeClr val="tx1"/>
                </a:solidFill>
                <a:latin typeface="Arial" panose="020B0604020202020204" pitchFamily="34" charset="0"/>
                <a:ea typeface="ＭＳ Ｐゴシック" panose="020B0600070205080204" pitchFamily="34" charset="-128"/>
              </a:defRPr>
            </a:lvl4pPr>
            <a:lvl5pPr marL="2101223" indent="-233469">
              <a:defRPr>
                <a:solidFill>
                  <a:schemeClr val="tx1"/>
                </a:solidFill>
                <a:latin typeface="Arial" panose="020B0604020202020204" pitchFamily="34" charset="0"/>
                <a:ea typeface="ＭＳ Ｐゴシック" panose="020B0600070205080204" pitchFamily="34" charset="-128"/>
              </a:defRPr>
            </a:lvl5pPr>
            <a:lvl6pPr marL="2568161" indent="-23346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35099" indent="-23346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02038" indent="-23346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8976" indent="-23346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3686543-8152-4E81-BDAD-BF28ADE4EF67}" type="slidenum">
              <a:rPr lang="en-US" altLang="en-US">
                <a:latin typeface="Times New Roman" panose="02020603050405020304" pitchFamily="18" charset="0"/>
              </a:rPr>
              <a:pPr/>
              <a:t>5</a:t>
            </a:fld>
            <a:endParaRPr lang="en-US" altLang="en-US">
              <a:latin typeface="Times New Roman" panose="02020603050405020304" pitchFamily="18" charset="0"/>
            </a:endParaRPr>
          </a:p>
        </p:txBody>
      </p:sp>
      <p:sp>
        <p:nvSpPr>
          <p:cNvPr id="14339" name="Rectangle 2"/>
          <p:cNvSpPr>
            <a:spLocks noGrp="1" noRot="1" noChangeAspect="1" noChangeArrowheads="1" noTextEdit="1"/>
          </p:cNvSpPr>
          <p:nvPr>
            <p:ph type="sldImg"/>
          </p:nvPr>
        </p:nvSpPr>
        <p:spPr>
          <a:xfrm>
            <a:off x="1173163" y="700088"/>
            <a:ext cx="4667250" cy="3500437"/>
          </a:xfrm>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cs typeface="Arial" panose="020B0604020202020204" pitchFamily="34" charset="0"/>
            </a:endParaRPr>
          </a:p>
        </p:txBody>
      </p:sp>
    </p:spTree>
    <p:extLst>
      <p:ext uri="{BB962C8B-B14F-4D97-AF65-F5344CB8AC3E}">
        <p14:creationId xmlns:p14="http://schemas.microsoft.com/office/powerpoint/2010/main" val="904008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8775" indent="-291836">
              <a:defRPr>
                <a:solidFill>
                  <a:schemeClr val="tx1"/>
                </a:solidFill>
                <a:latin typeface="Arial" panose="020B0604020202020204" pitchFamily="34" charset="0"/>
                <a:ea typeface="ＭＳ Ｐゴシック" panose="020B0600070205080204" pitchFamily="34" charset="-128"/>
              </a:defRPr>
            </a:lvl2pPr>
            <a:lvl3pPr marL="1167346" indent="-233469">
              <a:defRPr>
                <a:solidFill>
                  <a:schemeClr val="tx1"/>
                </a:solidFill>
                <a:latin typeface="Arial" panose="020B0604020202020204" pitchFamily="34" charset="0"/>
                <a:ea typeface="ＭＳ Ｐゴシック" panose="020B0600070205080204" pitchFamily="34" charset="-128"/>
              </a:defRPr>
            </a:lvl3pPr>
            <a:lvl4pPr marL="1634284" indent="-233469">
              <a:defRPr>
                <a:solidFill>
                  <a:schemeClr val="tx1"/>
                </a:solidFill>
                <a:latin typeface="Arial" panose="020B0604020202020204" pitchFamily="34" charset="0"/>
                <a:ea typeface="ＭＳ Ｐゴシック" panose="020B0600070205080204" pitchFamily="34" charset="-128"/>
              </a:defRPr>
            </a:lvl4pPr>
            <a:lvl5pPr marL="2101223" indent="-233469">
              <a:defRPr>
                <a:solidFill>
                  <a:schemeClr val="tx1"/>
                </a:solidFill>
                <a:latin typeface="Arial" panose="020B0604020202020204" pitchFamily="34" charset="0"/>
                <a:ea typeface="ＭＳ Ｐゴシック" panose="020B0600070205080204" pitchFamily="34" charset="-128"/>
              </a:defRPr>
            </a:lvl5pPr>
            <a:lvl6pPr marL="2568161" indent="-23346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35099" indent="-23346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02038" indent="-23346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8976" indent="-23346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3686543-8152-4E81-BDAD-BF28ADE4EF67}" type="slidenum">
              <a:rPr lang="en-US" altLang="en-US">
                <a:latin typeface="Times New Roman" panose="02020603050405020304" pitchFamily="18" charset="0"/>
              </a:rPr>
              <a:pPr/>
              <a:t>6</a:t>
            </a:fld>
            <a:endParaRPr lang="en-US" altLang="en-US">
              <a:latin typeface="Times New Roman" panose="02020603050405020304" pitchFamily="18" charset="0"/>
            </a:endParaRPr>
          </a:p>
        </p:txBody>
      </p:sp>
      <p:sp>
        <p:nvSpPr>
          <p:cNvPr id="14339" name="Rectangle 2"/>
          <p:cNvSpPr>
            <a:spLocks noGrp="1" noRot="1" noChangeAspect="1" noChangeArrowheads="1" noTextEdit="1"/>
          </p:cNvSpPr>
          <p:nvPr>
            <p:ph type="sldImg"/>
          </p:nvPr>
        </p:nvSpPr>
        <p:spPr>
          <a:xfrm>
            <a:off x="1173163" y="700088"/>
            <a:ext cx="4667250" cy="3500437"/>
          </a:xfrm>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cs typeface="Arial" panose="020B0604020202020204" pitchFamily="34" charset="0"/>
            </a:endParaRPr>
          </a:p>
        </p:txBody>
      </p:sp>
    </p:spTree>
    <p:extLst>
      <p:ext uri="{BB962C8B-B14F-4D97-AF65-F5344CB8AC3E}">
        <p14:creationId xmlns:p14="http://schemas.microsoft.com/office/powerpoint/2010/main" val="3213864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8775" indent="-291836">
              <a:defRPr>
                <a:solidFill>
                  <a:schemeClr val="tx1"/>
                </a:solidFill>
                <a:latin typeface="Arial" panose="020B0604020202020204" pitchFamily="34" charset="0"/>
                <a:ea typeface="ＭＳ Ｐゴシック" panose="020B0600070205080204" pitchFamily="34" charset="-128"/>
              </a:defRPr>
            </a:lvl2pPr>
            <a:lvl3pPr marL="1167346" indent="-233469">
              <a:defRPr>
                <a:solidFill>
                  <a:schemeClr val="tx1"/>
                </a:solidFill>
                <a:latin typeface="Arial" panose="020B0604020202020204" pitchFamily="34" charset="0"/>
                <a:ea typeface="ＭＳ Ｐゴシック" panose="020B0600070205080204" pitchFamily="34" charset="-128"/>
              </a:defRPr>
            </a:lvl3pPr>
            <a:lvl4pPr marL="1634284" indent="-233469">
              <a:defRPr>
                <a:solidFill>
                  <a:schemeClr val="tx1"/>
                </a:solidFill>
                <a:latin typeface="Arial" panose="020B0604020202020204" pitchFamily="34" charset="0"/>
                <a:ea typeface="ＭＳ Ｐゴシック" panose="020B0600070205080204" pitchFamily="34" charset="-128"/>
              </a:defRPr>
            </a:lvl4pPr>
            <a:lvl5pPr marL="2101223" indent="-233469">
              <a:defRPr>
                <a:solidFill>
                  <a:schemeClr val="tx1"/>
                </a:solidFill>
                <a:latin typeface="Arial" panose="020B0604020202020204" pitchFamily="34" charset="0"/>
                <a:ea typeface="ＭＳ Ｐゴシック" panose="020B0600070205080204" pitchFamily="34" charset="-128"/>
              </a:defRPr>
            </a:lvl5pPr>
            <a:lvl6pPr marL="2568161" indent="-23346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35099" indent="-23346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02038" indent="-23346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8976" indent="-23346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3686543-8152-4E81-BDAD-BF28ADE4EF67}" type="slidenum">
              <a:rPr lang="en-US" altLang="en-US">
                <a:latin typeface="Times New Roman" panose="02020603050405020304" pitchFamily="18" charset="0"/>
              </a:rPr>
              <a:pPr/>
              <a:t>7</a:t>
            </a:fld>
            <a:endParaRPr lang="en-US" altLang="en-US">
              <a:latin typeface="Times New Roman" panose="02020603050405020304" pitchFamily="18" charset="0"/>
            </a:endParaRPr>
          </a:p>
        </p:txBody>
      </p:sp>
      <p:sp>
        <p:nvSpPr>
          <p:cNvPr id="14339" name="Rectangle 2"/>
          <p:cNvSpPr>
            <a:spLocks noGrp="1" noRot="1" noChangeAspect="1" noChangeArrowheads="1" noTextEdit="1"/>
          </p:cNvSpPr>
          <p:nvPr>
            <p:ph type="sldImg"/>
          </p:nvPr>
        </p:nvSpPr>
        <p:spPr>
          <a:xfrm>
            <a:off x="1173163" y="700088"/>
            <a:ext cx="4667250" cy="3500437"/>
          </a:xfrm>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cs typeface="Arial" panose="020B0604020202020204" pitchFamily="34" charset="0"/>
            </a:endParaRPr>
          </a:p>
        </p:txBody>
      </p:sp>
    </p:spTree>
    <p:extLst>
      <p:ext uri="{BB962C8B-B14F-4D97-AF65-F5344CB8AC3E}">
        <p14:creationId xmlns:p14="http://schemas.microsoft.com/office/powerpoint/2010/main" val="3340055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8775" indent="-291836">
              <a:defRPr>
                <a:solidFill>
                  <a:schemeClr val="tx1"/>
                </a:solidFill>
                <a:latin typeface="Arial" panose="020B0604020202020204" pitchFamily="34" charset="0"/>
                <a:ea typeface="ＭＳ Ｐゴシック" panose="020B0600070205080204" pitchFamily="34" charset="-128"/>
              </a:defRPr>
            </a:lvl2pPr>
            <a:lvl3pPr marL="1167346" indent="-233469">
              <a:defRPr>
                <a:solidFill>
                  <a:schemeClr val="tx1"/>
                </a:solidFill>
                <a:latin typeface="Arial" panose="020B0604020202020204" pitchFamily="34" charset="0"/>
                <a:ea typeface="ＭＳ Ｐゴシック" panose="020B0600070205080204" pitchFamily="34" charset="-128"/>
              </a:defRPr>
            </a:lvl3pPr>
            <a:lvl4pPr marL="1634284" indent="-233469">
              <a:defRPr>
                <a:solidFill>
                  <a:schemeClr val="tx1"/>
                </a:solidFill>
                <a:latin typeface="Arial" panose="020B0604020202020204" pitchFamily="34" charset="0"/>
                <a:ea typeface="ＭＳ Ｐゴシック" panose="020B0600070205080204" pitchFamily="34" charset="-128"/>
              </a:defRPr>
            </a:lvl4pPr>
            <a:lvl5pPr marL="2101223" indent="-233469">
              <a:defRPr>
                <a:solidFill>
                  <a:schemeClr val="tx1"/>
                </a:solidFill>
                <a:latin typeface="Arial" panose="020B0604020202020204" pitchFamily="34" charset="0"/>
                <a:ea typeface="ＭＳ Ｐゴシック" panose="020B0600070205080204" pitchFamily="34" charset="-128"/>
              </a:defRPr>
            </a:lvl5pPr>
            <a:lvl6pPr marL="2568161" indent="-23346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35099" indent="-23346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02038" indent="-23346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8976" indent="-23346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3686543-8152-4E81-BDAD-BF28ADE4EF67}" type="slidenum">
              <a:rPr lang="en-US" altLang="en-US">
                <a:latin typeface="Times New Roman" panose="02020603050405020304" pitchFamily="18" charset="0"/>
              </a:rPr>
              <a:pPr/>
              <a:t>8</a:t>
            </a:fld>
            <a:endParaRPr lang="en-US" altLang="en-US">
              <a:latin typeface="Times New Roman" panose="02020603050405020304" pitchFamily="18" charset="0"/>
            </a:endParaRPr>
          </a:p>
        </p:txBody>
      </p:sp>
      <p:sp>
        <p:nvSpPr>
          <p:cNvPr id="14339" name="Rectangle 2"/>
          <p:cNvSpPr>
            <a:spLocks noGrp="1" noRot="1" noChangeAspect="1" noChangeArrowheads="1" noTextEdit="1"/>
          </p:cNvSpPr>
          <p:nvPr>
            <p:ph type="sldImg"/>
          </p:nvPr>
        </p:nvSpPr>
        <p:spPr>
          <a:xfrm>
            <a:off x="1173163" y="700088"/>
            <a:ext cx="4667250" cy="3500437"/>
          </a:xfrm>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cs typeface="Arial" panose="020B0604020202020204" pitchFamily="34" charset="0"/>
            </a:endParaRPr>
          </a:p>
        </p:txBody>
      </p:sp>
    </p:spTree>
    <p:extLst>
      <p:ext uri="{BB962C8B-B14F-4D97-AF65-F5344CB8AC3E}">
        <p14:creationId xmlns:p14="http://schemas.microsoft.com/office/powerpoint/2010/main" val="3945842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8775" indent="-291836">
              <a:defRPr>
                <a:solidFill>
                  <a:schemeClr val="tx1"/>
                </a:solidFill>
                <a:latin typeface="Arial" panose="020B0604020202020204" pitchFamily="34" charset="0"/>
                <a:ea typeface="ＭＳ Ｐゴシック" panose="020B0600070205080204" pitchFamily="34" charset="-128"/>
              </a:defRPr>
            </a:lvl2pPr>
            <a:lvl3pPr marL="1167346" indent="-233469">
              <a:defRPr>
                <a:solidFill>
                  <a:schemeClr val="tx1"/>
                </a:solidFill>
                <a:latin typeface="Arial" panose="020B0604020202020204" pitchFamily="34" charset="0"/>
                <a:ea typeface="ＭＳ Ｐゴシック" panose="020B0600070205080204" pitchFamily="34" charset="-128"/>
              </a:defRPr>
            </a:lvl3pPr>
            <a:lvl4pPr marL="1634284" indent="-233469">
              <a:defRPr>
                <a:solidFill>
                  <a:schemeClr val="tx1"/>
                </a:solidFill>
                <a:latin typeface="Arial" panose="020B0604020202020204" pitchFamily="34" charset="0"/>
                <a:ea typeface="ＭＳ Ｐゴシック" panose="020B0600070205080204" pitchFamily="34" charset="-128"/>
              </a:defRPr>
            </a:lvl4pPr>
            <a:lvl5pPr marL="2101223" indent="-233469">
              <a:defRPr>
                <a:solidFill>
                  <a:schemeClr val="tx1"/>
                </a:solidFill>
                <a:latin typeface="Arial" panose="020B0604020202020204" pitchFamily="34" charset="0"/>
                <a:ea typeface="ＭＳ Ｐゴシック" panose="020B0600070205080204" pitchFamily="34" charset="-128"/>
              </a:defRPr>
            </a:lvl5pPr>
            <a:lvl6pPr marL="2568161" indent="-23346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35099" indent="-23346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02038" indent="-23346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8976" indent="-23346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3686543-8152-4E81-BDAD-BF28ADE4EF67}" type="slidenum">
              <a:rPr lang="en-US" altLang="en-US">
                <a:latin typeface="Times New Roman" panose="02020603050405020304" pitchFamily="18" charset="0"/>
              </a:rPr>
              <a:pPr/>
              <a:t>9</a:t>
            </a:fld>
            <a:endParaRPr lang="en-US" altLang="en-US">
              <a:latin typeface="Times New Roman" panose="02020603050405020304" pitchFamily="18" charset="0"/>
            </a:endParaRPr>
          </a:p>
        </p:txBody>
      </p:sp>
      <p:sp>
        <p:nvSpPr>
          <p:cNvPr id="14339" name="Rectangle 2"/>
          <p:cNvSpPr>
            <a:spLocks noGrp="1" noRot="1" noChangeAspect="1" noChangeArrowheads="1" noTextEdit="1"/>
          </p:cNvSpPr>
          <p:nvPr>
            <p:ph type="sldImg"/>
          </p:nvPr>
        </p:nvSpPr>
        <p:spPr>
          <a:xfrm>
            <a:off x="1173163" y="700088"/>
            <a:ext cx="4667250" cy="3500437"/>
          </a:xfrm>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cs typeface="Arial" panose="020B0604020202020204" pitchFamily="34" charset="0"/>
            </a:endParaRPr>
          </a:p>
        </p:txBody>
      </p:sp>
    </p:spTree>
    <p:extLst>
      <p:ext uri="{BB962C8B-B14F-4D97-AF65-F5344CB8AC3E}">
        <p14:creationId xmlns:p14="http://schemas.microsoft.com/office/powerpoint/2010/main" val="3123119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152899"/>
          </a:xfrm>
        </p:spPr>
        <p:txBody>
          <a:bodyPr/>
          <a:lstStyle>
            <a:lvl1pPr>
              <a:defRPr>
                <a:solidFill>
                  <a:schemeClr val="accent1">
                    <a:lumMod val="75000"/>
                  </a:schemeClr>
                </a:solidFill>
              </a:defRPr>
            </a:lvl1pPr>
            <a:lvl2pPr>
              <a:defRPr>
                <a:solidFill>
                  <a:schemeClr val="accent1">
                    <a:lumMod val="75000"/>
                  </a:schemeClr>
                </a:solidFill>
              </a:defRPr>
            </a:lvl2pPr>
            <a:lvl3pPr>
              <a:defRPr>
                <a:solidFill>
                  <a:schemeClr val="accent1">
                    <a:lumMod val="75000"/>
                  </a:schemeClr>
                </a:solidFill>
              </a:defRPr>
            </a:lvl3pPr>
            <a:lvl4pPr>
              <a:defRPr>
                <a:solidFill>
                  <a:schemeClr val="accent1">
                    <a:lumMod val="75000"/>
                  </a:schemeClr>
                </a:solidFill>
              </a:defRPr>
            </a:lvl4pPr>
            <a:lvl5pPr>
              <a:defRPr>
                <a:solidFill>
                  <a:schemeClr val="accent1">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lvl1pPr>
              <a:defRPr>
                <a:solidFill>
                  <a:srgbClr val="002D62"/>
                </a:solidFill>
              </a:defRPr>
            </a:lvl1pPr>
          </a:lstStyle>
          <a:p>
            <a:r>
              <a:rPr lang="en-US"/>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2">
                    <a:lumMod val="7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2601" y="217488"/>
            <a:ext cx="6038850" cy="8629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00175"/>
            <a:ext cx="8229600" cy="45243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2"/>
          <p:cNvPicPr>
            <a:picLocks noChangeAspect="1" noChangeArrowheads="1"/>
          </p:cNvPicPr>
          <p:nvPr userDrawn="1"/>
        </p:nvPicPr>
        <p:blipFill>
          <a:blip r:embed="rId14"/>
          <a:stretch>
            <a:fillRect/>
          </a:stretch>
        </p:blipFill>
        <p:spPr bwMode="auto">
          <a:xfrm>
            <a:off x="337243" y="131764"/>
            <a:ext cx="1415357" cy="1091398"/>
          </a:xfrm>
          <a:prstGeom prst="rect">
            <a:avLst/>
          </a:prstGeom>
          <a:noFill/>
          <a:ln w="9525">
            <a:noFill/>
            <a:miter lim="800000"/>
            <a:headEnd/>
            <a:tailEnd/>
          </a:ln>
          <a:effectLst/>
        </p:spPr>
      </p:pic>
      <p:cxnSp>
        <p:nvCxnSpPr>
          <p:cNvPr id="9" name="Straight Connector 8"/>
          <p:cNvCxnSpPr/>
          <p:nvPr userDrawn="1"/>
        </p:nvCxnSpPr>
        <p:spPr>
          <a:xfrm flipV="1">
            <a:off x="457200" y="1190625"/>
            <a:ext cx="8229600" cy="28575"/>
          </a:xfrm>
          <a:prstGeom prst="line">
            <a:avLst/>
          </a:prstGeom>
          <a:ln>
            <a:solidFill>
              <a:srgbClr val="D11242"/>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V="1">
            <a:off x="457200" y="6065837"/>
            <a:ext cx="8229600" cy="28575"/>
          </a:xfrm>
          <a:prstGeom prst="line">
            <a:avLst/>
          </a:prstGeom>
          <a:ln>
            <a:solidFill>
              <a:srgbClr val="002D62"/>
            </a:solidFill>
          </a:ln>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457200" y="6381750"/>
            <a:ext cx="8229600" cy="369332"/>
          </a:xfrm>
          <a:prstGeom prst="rect">
            <a:avLst/>
          </a:prstGeom>
        </p:spPr>
        <p:txBody>
          <a:bodyPr wrap="square">
            <a:spAutoFit/>
          </a:bodyPr>
          <a:lstStyle/>
          <a:p>
            <a:pPr algn="ctr"/>
            <a:r>
              <a:rPr lang="en-US" sz="900" dirty="0">
                <a:solidFill>
                  <a:srgbClr val="C00000"/>
                </a:solidFill>
                <a:latin typeface="Arial" pitchFamily="34" charset="0"/>
                <a:ea typeface="Verdana" pitchFamily="34" charset="0"/>
                <a:cs typeface="Arial" pitchFamily="34" charset="0"/>
              </a:rPr>
              <a:t>Funded through a cooperative agreement with the U.S. Small Business Administration and George Mason University. All opinions, conclusions or recommendations are those of the author(s) and do not necessarily reflect the views of the SBA.</a:t>
            </a:r>
          </a:p>
        </p:txBody>
      </p:sp>
      <p:sp>
        <p:nvSpPr>
          <p:cNvPr id="14" name="TextBox 13"/>
          <p:cNvSpPr txBox="1"/>
          <p:nvPr userDrawn="1"/>
        </p:nvSpPr>
        <p:spPr>
          <a:xfrm>
            <a:off x="8538791" y="6286500"/>
            <a:ext cx="372218" cy="276999"/>
          </a:xfrm>
          <a:prstGeom prst="rect">
            <a:avLst/>
          </a:prstGeom>
          <a:noFill/>
        </p:spPr>
        <p:txBody>
          <a:bodyPr wrap="none" rtlCol="0">
            <a:spAutoFit/>
          </a:bodyPr>
          <a:lstStyle/>
          <a:p>
            <a:fld id="{B16D855F-D57B-4E6E-83B3-5245BC9724D3}" type="slidenum">
              <a:rPr lang="en-US" sz="1200" smtClean="0">
                <a:solidFill>
                  <a:srgbClr val="002D62"/>
                </a:solidFill>
              </a:rPr>
              <a:pPr/>
              <a:t>‹#›</a:t>
            </a:fld>
            <a:endParaRPr lang="en-US" sz="1200" dirty="0">
              <a:solidFill>
                <a:srgbClr val="002D62"/>
              </a:solidFill>
            </a:endParaRPr>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29" r:id="rId12"/>
  </p:sldLayoutIdLst>
  <p:hf hdr="0" ftr="0" dt="0"/>
  <p:txStyles>
    <p:titleStyle>
      <a:lvl1pPr algn="ctr" defTabSz="914400" rtl="0" eaLnBrk="1" latinLnBrk="0" hangingPunct="1">
        <a:spcBef>
          <a:spcPct val="0"/>
        </a:spcBef>
        <a:buNone/>
        <a:defRPr sz="3200" kern="1200">
          <a:solidFill>
            <a:srgbClr val="002D62"/>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accent1">
              <a:lumMod val="75000"/>
            </a:schemeClr>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800" kern="1200">
          <a:solidFill>
            <a:schemeClr val="accent1">
              <a:lumMod val="75000"/>
            </a:schemeClr>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accent1">
              <a:lumMod val="75000"/>
            </a:schemeClr>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000" kern="1200">
          <a:solidFill>
            <a:schemeClr val="accent1">
              <a:lumMod val="75000"/>
            </a:schemeClr>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000" kern="1200">
          <a:solidFill>
            <a:schemeClr val="accent1">
              <a:lumMod val="75000"/>
            </a:schemeClr>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mailto:timm@masonsbdc.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about:blan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E5DBC7D6-3F58-418F-9698-34F42C72A74B}"/>
              </a:ext>
            </a:extLst>
          </p:cNvPr>
          <p:cNvSpPr txBox="1">
            <a:spLocks noChangeArrowheads="1"/>
          </p:cNvSpPr>
          <p:nvPr/>
        </p:nvSpPr>
        <p:spPr>
          <a:xfrm>
            <a:off x="790452" y="2538199"/>
            <a:ext cx="7558712" cy="1848635"/>
          </a:xfrm>
          <a:prstGeom prst="rect">
            <a:avLst/>
          </a:prstGeom>
        </p:spPr>
        <p:txBody>
          <a:bodyPr vert="horz" lIns="91440" tIns="45720" rIns="91440" bIns="45720" rtlCol="0" anchor="t">
            <a:noAutofit/>
          </a:bodyPr>
          <a:lstStyle>
            <a:lvl1pPr algn="ctr" defTabSz="914400" rtl="0" eaLnBrk="1" latinLnBrk="0" hangingPunct="1">
              <a:spcBef>
                <a:spcPct val="0"/>
              </a:spcBef>
              <a:buNone/>
              <a:defRPr sz="3200" kern="1200">
                <a:solidFill>
                  <a:srgbClr val="002D62"/>
                </a:solidFill>
                <a:latin typeface="Verdana" pitchFamily="34" charset="0"/>
                <a:ea typeface="Verdana" pitchFamily="34" charset="0"/>
                <a:cs typeface="Verdana" pitchFamily="34" charset="0"/>
              </a:defRPr>
            </a:lvl1pPr>
          </a:lstStyle>
          <a:p>
            <a:pPr defTabSz="342900" fontAlgn="auto">
              <a:spcBef>
                <a:spcPts val="0"/>
              </a:spcBef>
              <a:spcAft>
                <a:spcPts val="0"/>
              </a:spcAft>
            </a:pPr>
            <a:r>
              <a:rPr lang="en-US" altLang="en-US" sz="2800" b="1" dirty="0">
                <a:latin typeface="+mj-lt"/>
              </a:rPr>
              <a:t>HCCA - </a:t>
            </a:r>
            <a:r>
              <a:rPr lang="en-US" sz="2800" b="1" dirty="0">
                <a:effectLst/>
                <a:latin typeface="Calibri" panose="020F0502020204030204" pitchFamily="34" charset="0"/>
                <a:ea typeface="Calibri" panose="020F0502020204030204" pitchFamily="34" charset="0"/>
                <a:cs typeface="Arial" panose="020B0604020202020204" pitchFamily="34" charset="0"/>
              </a:rPr>
              <a:t>Defending Small Businesses Against a Recession </a:t>
            </a:r>
            <a:r>
              <a:rPr lang="en-US" altLang="en-US" sz="2800" b="1" dirty="0">
                <a:latin typeface="+mj-lt"/>
              </a:rPr>
              <a:t> </a:t>
            </a:r>
            <a:br>
              <a:rPr lang="en-US" altLang="en-US" sz="2800" b="1" dirty="0">
                <a:latin typeface="+mj-lt"/>
              </a:rPr>
            </a:br>
            <a:br>
              <a:rPr lang="en-US" altLang="en-US" sz="2800" b="1" dirty="0">
                <a:latin typeface="+mj-lt"/>
              </a:rPr>
            </a:br>
            <a:r>
              <a:rPr lang="en-US" altLang="en-US" sz="2400" dirty="0">
                <a:latin typeface="+mj-lt"/>
              </a:rPr>
              <a:t>Timm Johnson, Director, Mason SBDC</a:t>
            </a:r>
          </a:p>
          <a:p>
            <a:pPr defTabSz="342900" fontAlgn="auto">
              <a:spcBef>
                <a:spcPts val="0"/>
              </a:spcBef>
              <a:spcAft>
                <a:spcPts val="0"/>
              </a:spcAft>
            </a:pPr>
            <a:r>
              <a:rPr lang="en-US" altLang="en-US" sz="2400" dirty="0">
                <a:latin typeface="+mj-lt"/>
              </a:rPr>
              <a:t>April 21, 2022</a:t>
            </a:r>
            <a:endParaRPr lang="en-US" altLang="en-US" sz="2400" i="1" dirty="0">
              <a:latin typeface="+mj-lt"/>
            </a:endParaRPr>
          </a:p>
        </p:txBody>
      </p:sp>
      <p:pic>
        <p:nvPicPr>
          <p:cNvPr id="3" name="Picture 2" descr="Go Virginia Logo&#10;&#10;Description automatically generated">
            <a:extLst>
              <a:ext uri="{FF2B5EF4-FFF2-40B4-BE49-F238E27FC236}">
                <a16:creationId xmlns:a16="http://schemas.microsoft.com/office/drawing/2014/main" id="{D4D31667-669B-4919-A915-1B8873353928}"/>
              </a:ext>
            </a:extLst>
          </p:cNvPr>
          <p:cNvPicPr>
            <a:picLocks noChangeAspect="1"/>
          </p:cNvPicPr>
          <p:nvPr/>
        </p:nvPicPr>
        <p:blipFill>
          <a:blip r:embed="rId3"/>
          <a:stretch>
            <a:fillRect/>
          </a:stretch>
        </p:blipFill>
        <p:spPr>
          <a:xfrm>
            <a:off x="790452" y="1660424"/>
            <a:ext cx="1883392" cy="559074"/>
          </a:xfrm>
          <a:prstGeom prst="rect">
            <a:avLst/>
          </a:prstGeom>
        </p:spPr>
      </p:pic>
      <p:pic>
        <p:nvPicPr>
          <p:cNvPr id="7" name="Picture 6" descr="SBA Logo&#10;&#10;Description automatically generated">
            <a:extLst>
              <a:ext uri="{FF2B5EF4-FFF2-40B4-BE49-F238E27FC236}">
                <a16:creationId xmlns:a16="http://schemas.microsoft.com/office/drawing/2014/main" id="{7AEDEED2-49D0-4943-91C3-8584E3FDFA4F}"/>
              </a:ext>
            </a:extLst>
          </p:cNvPr>
          <p:cNvPicPr>
            <a:picLocks noChangeAspect="1"/>
          </p:cNvPicPr>
          <p:nvPr/>
        </p:nvPicPr>
        <p:blipFill>
          <a:blip r:embed="rId4"/>
          <a:stretch>
            <a:fillRect/>
          </a:stretch>
        </p:blipFill>
        <p:spPr>
          <a:xfrm>
            <a:off x="4041504" y="4705535"/>
            <a:ext cx="1060992" cy="1322923"/>
          </a:xfrm>
          <a:prstGeom prst="rect">
            <a:avLst/>
          </a:prstGeom>
        </p:spPr>
      </p:pic>
      <p:pic>
        <p:nvPicPr>
          <p:cNvPr id="9" name="Picture 8" descr="America's SBDC logo&#10;&#10;Description automatically generated">
            <a:extLst>
              <a:ext uri="{FF2B5EF4-FFF2-40B4-BE49-F238E27FC236}">
                <a16:creationId xmlns:a16="http://schemas.microsoft.com/office/drawing/2014/main" id="{02AF55E0-CA7E-4735-B430-4D1CB6B2D60C}"/>
              </a:ext>
            </a:extLst>
          </p:cNvPr>
          <p:cNvPicPr>
            <a:picLocks noChangeAspect="1"/>
          </p:cNvPicPr>
          <p:nvPr/>
        </p:nvPicPr>
        <p:blipFill>
          <a:blip r:embed="rId5"/>
          <a:stretch>
            <a:fillRect/>
          </a:stretch>
        </p:blipFill>
        <p:spPr>
          <a:xfrm>
            <a:off x="6963435" y="5037913"/>
            <a:ext cx="1456127" cy="658169"/>
          </a:xfrm>
          <a:prstGeom prst="rect">
            <a:avLst/>
          </a:prstGeom>
        </p:spPr>
      </p:pic>
      <p:pic>
        <p:nvPicPr>
          <p:cNvPr id="11" name="Picture 10" descr="George Mason University Mason Enterprise Center Logo">
            <a:extLst>
              <a:ext uri="{FF2B5EF4-FFF2-40B4-BE49-F238E27FC236}">
                <a16:creationId xmlns:a16="http://schemas.microsoft.com/office/drawing/2014/main" id="{C12A85C9-D3B5-4896-A742-A90F1B84F9F8}"/>
              </a:ext>
            </a:extLst>
          </p:cNvPr>
          <p:cNvPicPr>
            <a:picLocks noChangeAspect="1"/>
          </p:cNvPicPr>
          <p:nvPr/>
        </p:nvPicPr>
        <p:blipFill>
          <a:blip r:embed="rId6"/>
          <a:stretch>
            <a:fillRect/>
          </a:stretch>
        </p:blipFill>
        <p:spPr>
          <a:xfrm>
            <a:off x="564737" y="4705535"/>
            <a:ext cx="1260483" cy="1322923"/>
          </a:xfrm>
          <a:prstGeom prst="rect">
            <a:avLst/>
          </a:prstGeom>
        </p:spPr>
      </p:pic>
      <p:sp>
        <p:nvSpPr>
          <p:cNvPr id="2" name="Title 1">
            <a:extLst>
              <a:ext uri="{FF2B5EF4-FFF2-40B4-BE49-F238E27FC236}">
                <a16:creationId xmlns:a16="http://schemas.microsoft.com/office/drawing/2014/main" id="{52ADD860-BCCF-4F4D-B7D4-EB78D4BF19A1}"/>
              </a:ext>
            </a:extLst>
          </p:cNvPr>
          <p:cNvSpPr>
            <a:spLocks noGrp="1"/>
          </p:cNvSpPr>
          <p:nvPr>
            <p:ph type="title" idx="4294967295"/>
          </p:nvPr>
        </p:nvSpPr>
        <p:spPr>
          <a:xfrm>
            <a:off x="1752601" y="-862970"/>
            <a:ext cx="6038850" cy="862970"/>
          </a:xfrm>
        </p:spPr>
        <p:txBody>
          <a:bodyPr vert="horz" lIns="91440" tIns="45720" rIns="91440" bIns="45720" rtlCol="0" anchor="b">
            <a:normAutofit/>
          </a:bodyPr>
          <a:lstStyle/>
          <a:p>
            <a:r>
              <a:rPr lang="en-US" dirty="0"/>
              <a:t>Title Slide</a:t>
            </a:r>
          </a:p>
        </p:txBody>
      </p:sp>
      <p:pic>
        <p:nvPicPr>
          <p:cNvPr id="5" name="Picture 4">
            <a:extLst>
              <a:ext uri="{FF2B5EF4-FFF2-40B4-BE49-F238E27FC236}">
                <a16:creationId xmlns:a16="http://schemas.microsoft.com/office/drawing/2014/main" id="{496FF4D2-48C0-4EEB-B6C3-239838AB4E47}"/>
              </a:ext>
            </a:extLst>
          </p:cNvPr>
          <p:cNvPicPr>
            <a:picLocks noChangeAspect="1"/>
          </p:cNvPicPr>
          <p:nvPr/>
        </p:nvPicPr>
        <p:blipFill>
          <a:blip r:embed="rId7"/>
          <a:stretch>
            <a:fillRect/>
          </a:stretch>
        </p:blipFill>
        <p:spPr>
          <a:xfrm>
            <a:off x="6865527" y="69755"/>
            <a:ext cx="1554035" cy="1024250"/>
          </a:xfrm>
          <a:prstGeom prst="rect">
            <a:avLst/>
          </a:prstGeom>
        </p:spPr>
      </p:pic>
      <p:pic>
        <p:nvPicPr>
          <p:cNvPr id="4" name="Picture 3">
            <a:extLst>
              <a:ext uri="{FF2B5EF4-FFF2-40B4-BE49-F238E27FC236}">
                <a16:creationId xmlns:a16="http://schemas.microsoft.com/office/drawing/2014/main" id="{215B0B03-B44C-2A84-6FA9-A1B386BBA1FA}"/>
              </a:ext>
            </a:extLst>
          </p:cNvPr>
          <p:cNvPicPr>
            <a:picLocks noChangeAspect="1"/>
          </p:cNvPicPr>
          <p:nvPr/>
        </p:nvPicPr>
        <p:blipFill>
          <a:blip r:embed="rId8"/>
          <a:stretch>
            <a:fillRect/>
          </a:stretch>
        </p:blipFill>
        <p:spPr>
          <a:xfrm>
            <a:off x="7111317" y="1352436"/>
            <a:ext cx="1360267" cy="132873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1422952" y="1626960"/>
            <a:ext cx="6298095" cy="3604079"/>
          </a:xfrm>
        </p:spPr>
        <p:txBody>
          <a:bodyPr>
            <a:normAutofit fontScale="92500" lnSpcReduction="10000"/>
          </a:bodyPr>
          <a:lstStyle/>
          <a:p>
            <a:pPr algn="ctr">
              <a:buFontTx/>
              <a:buNone/>
            </a:pPr>
            <a:br>
              <a:rPr lang="en-US" altLang="en-US" sz="2400" dirty="0">
                <a:latin typeface="+mn-lt"/>
              </a:rPr>
            </a:br>
            <a:r>
              <a:rPr lang="en-US" altLang="en-US" sz="2400" dirty="0">
                <a:latin typeface="+mn-lt"/>
              </a:rPr>
              <a:t>Mason SBDC</a:t>
            </a:r>
            <a:br>
              <a:rPr lang="en-US" altLang="en-US" sz="2400" dirty="0">
                <a:latin typeface="+mn-lt"/>
              </a:rPr>
            </a:br>
            <a:r>
              <a:rPr lang="fr-FR" altLang="en-US" sz="2400" dirty="0">
                <a:latin typeface="+mn-lt"/>
              </a:rPr>
              <a:t>10306 Eaton Place, Suite 180</a:t>
            </a:r>
            <a:br>
              <a:rPr lang="en-US" altLang="en-US" sz="2400" dirty="0">
                <a:latin typeface="+mn-lt"/>
              </a:rPr>
            </a:br>
            <a:r>
              <a:rPr lang="en-US" altLang="en-US" sz="2400" dirty="0">
                <a:latin typeface="+mn-lt"/>
              </a:rPr>
              <a:t>Fairfax, VA 22030</a:t>
            </a:r>
            <a:br>
              <a:rPr lang="en-US" altLang="en-US" sz="2400" dirty="0">
                <a:latin typeface="+mn-lt"/>
              </a:rPr>
            </a:br>
            <a:endParaRPr lang="en-US" altLang="en-US" sz="2400" dirty="0">
              <a:latin typeface="+mn-lt"/>
            </a:endParaRPr>
          </a:p>
          <a:p>
            <a:pPr algn="ctr">
              <a:buFontTx/>
              <a:buNone/>
            </a:pPr>
            <a:r>
              <a:rPr lang="en-US" altLang="en-US" sz="2400" dirty="0">
                <a:latin typeface="+mn-lt"/>
              </a:rPr>
              <a:t>(703) 261-4105</a:t>
            </a:r>
          </a:p>
          <a:p>
            <a:pPr algn="ctr">
              <a:buFontTx/>
              <a:buNone/>
            </a:pPr>
            <a:br>
              <a:rPr lang="en-US" altLang="en-US" sz="2400" dirty="0">
                <a:latin typeface="+mn-lt"/>
              </a:rPr>
            </a:br>
            <a:r>
              <a:rPr lang="en-US" altLang="en-US" sz="2400" dirty="0">
                <a:latin typeface="+mn-lt"/>
                <a:hlinkClick r:id="rId3"/>
              </a:rPr>
              <a:t>timm@masonsbdc.org</a:t>
            </a:r>
            <a:endParaRPr lang="en-US" altLang="en-US" sz="2400" dirty="0">
              <a:latin typeface="+mn-lt"/>
            </a:endParaRPr>
          </a:p>
          <a:p>
            <a:pPr algn="ctr">
              <a:buFontTx/>
              <a:buNone/>
            </a:pPr>
            <a:r>
              <a:rPr lang="en-US" altLang="en-US" sz="2400" dirty="0">
                <a:latin typeface="+mn-lt"/>
              </a:rPr>
              <a:t>help@masonsbdc.org</a:t>
            </a:r>
          </a:p>
          <a:p>
            <a:pPr marL="0" indent="0" algn="ctr">
              <a:buNone/>
            </a:pPr>
            <a:r>
              <a:rPr lang="en-US" sz="2400" dirty="0">
                <a:latin typeface="+mn-lt"/>
                <a:hlinkClick r:id="rId4"/>
              </a:rPr>
              <a:t>https://www.masonsbdc.org/</a:t>
            </a:r>
            <a:endParaRPr lang="en-US" sz="2400" dirty="0">
              <a:latin typeface="+mn-lt"/>
            </a:endParaRPr>
          </a:p>
          <a:p>
            <a:pPr algn="ctr">
              <a:buFontTx/>
              <a:buNone/>
            </a:pPr>
            <a:endParaRPr lang="en-US" altLang="en-US" sz="2400" dirty="0">
              <a:latin typeface="+mn-lt"/>
            </a:endParaRPr>
          </a:p>
        </p:txBody>
      </p:sp>
      <p:sp>
        <p:nvSpPr>
          <p:cNvPr id="4" name="Title 1">
            <a:extLst>
              <a:ext uri="{FF2B5EF4-FFF2-40B4-BE49-F238E27FC236}">
                <a16:creationId xmlns:a16="http://schemas.microsoft.com/office/drawing/2014/main" id="{B51E2AA0-AEE5-4141-BA8D-BD220EA80EBF}"/>
              </a:ext>
            </a:extLst>
          </p:cNvPr>
          <p:cNvSpPr>
            <a:spLocks noGrp="1"/>
          </p:cNvSpPr>
          <p:nvPr>
            <p:ph type="title"/>
          </p:nvPr>
        </p:nvSpPr>
        <p:spPr>
          <a:xfrm>
            <a:off x="1899642" y="208353"/>
            <a:ext cx="5344715" cy="857250"/>
          </a:xfrm>
        </p:spPr>
        <p:txBody>
          <a:bodyPr/>
          <a:lstStyle/>
          <a:p>
            <a:r>
              <a:rPr lang="en-US" dirty="0">
                <a:latin typeface="+mn-lt"/>
              </a:rPr>
              <a:t>Contact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Virginia PTAC at George Mason University">
            <a:extLst>
              <a:ext uri="{FF2B5EF4-FFF2-40B4-BE49-F238E27FC236}">
                <a16:creationId xmlns:a16="http://schemas.microsoft.com/office/drawing/2014/main" id="{824C816F-84F6-401D-BDB3-72A2F7F0C7F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582" y="3153896"/>
            <a:ext cx="2025650" cy="1127823"/>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6859AF3D-2BD0-4867-83AD-D3AAD240CF0B}"/>
              </a:ext>
            </a:extLst>
          </p:cNvPr>
          <p:cNvSpPr>
            <a:spLocks noGrp="1"/>
          </p:cNvSpPr>
          <p:nvPr>
            <p:ph type="title"/>
          </p:nvPr>
        </p:nvSpPr>
        <p:spPr>
          <a:xfrm>
            <a:off x="1752600" y="217488"/>
            <a:ext cx="6963507" cy="862970"/>
          </a:xfrm>
        </p:spPr>
        <p:txBody>
          <a:bodyPr>
            <a:normAutofit fontScale="90000"/>
          </a:bodyPr>
          <a:lstStyle/>
          <a:p>
            <a:r>
              <a:rPr lang="en-US" dirty="0"/>
              <a:t>George Mason University Business Ecosystem – Mason Enterprise</a:t>
            </a:r>
          </a:p>
        </p:txBody>
      </p:sp>
      <p:pic>
        <p:nvPicPr>
          <p:cNvPr id="6" name="Picture 5">
            <a:extLst>
              <a:ext uri="{FF2B5EF4-FFF2-40B4-BE49-F238E27FC236}">
                <a16:creationId xmlns:a16="http://schemas.microsoft.com/office/drawing/2014/main" id="{7C9F7849-5EA2-4F72-87D1-27247AF11A04}"/>
              </a:ext>
            </a:extLst>
          </p:cNvPr>
          <p:cNvPicPr>
            <a:picLocks noChangeAspect="1"/>
          </p:cNvPicPr>
          <p:nvPr/>
        </p:nvPicPr>
        <p:blipFill>
          <a:blip r:embed="rId4"/>
          <a:stretch>
            <a:fillRect/>
          </a:stretch>
        </p:blipFill>
        <p:spPr>
          <a:xfrm>
            <a:off x="6383615" y="1286608"/>
            <a:ext cx="2708393" cy="4665132"/>
          </a:xfrm>
          <a:prstGeom prst="rect">
            <a:avLst/>
          </a:prstGeom>
        </p:spPr>
      </p:pic>
      <p:pic>
        <p:nvPicPr>
          <p:cNvPr id="7" name="Picture 2">
            <a:extLst>
              <a:ext uri="{FF2B5EF4-FFF2-40B4-BE49-F238E27FC236}">
                <a16:creationId xmlns:a16="http://schemas.microsoft.com/office/drawing/2014/main" id="{51801C38-6310-4FCA-8007-B8509CCD11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828" y="5002975"/>
            <a:ext cx="4392080" cy="65881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937BE657-8BF8-4CD4-B165-8E8CB9A70A3E}"/>
              </a:ext>
            </a:extLst>
          </p:cNvPr>
          <p:cNvPicPr>
            <a:picLocks noChangeAspect="1"/>
          </p:cNvPicPr>
          <p:nvPr/>
        </p:nvPicPr>
        <p:blipFill>
          <a:blip r:embed="rId6"/>
          <a:stretch>
            <a:fillRect/>
          </a:stretch>
        </p:blipFill>
        <p:spPr>
          <a:xfrm>
            <a:off x="407404" y="1525619"/>
            <a:ext cx="1884006" cy="1241731"/>
          </a:xfrm>
          <a:prstGeom prst="rect">
            <a:avLst/>
          </a:prstGeom>
        </p:spPr>
      </p:pic>
      <p:pic>
        <p:nvPicPr>
          <p:cNvPr id="2" name="Picture 1">
            <a:extLst>
              <a:ext uri="{FF2B5EF4-FFF2-40B4-BE49-F238E27FC236}">
                <a16:creationId xmlns:a16="http://schemas.microsoft.com/office/drawing/2014/main" id="{0685D60C-E026-8EB9-D49B-0967387279F9}"/>
              </a:ext>
            </a:extLst>
          </p:cNvPr>
          <p:cNvPicPr>
            <a:picLocks noChangeAspect="1"/>
          </p:cNvPicPr>
          <p:nvPr/>
        </p:nvPicPr>
        <p:blipFill>
          <a:blip r:embed="rId7"/>
          <a:stretch>
            <a:fillRect/>
          </a:stretch>
        </p:blipFill>
        <p:spPr>
          <a:xfrm>
            <a:off x="2661913" y="2320139"/>
            <a:ext cx="3437370" cy="188303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sz="half" idx="1"/>
          </p:nvPr>
        </p:nvSpPr>
        <p:spPr>
          <a:xfrm>
            <a:off x="317499" y="1364193"/>
            <a:ext cx="8212667" cy="4714859"/>
          </a:xfrm>
        </p:spPr>
        <p:txBody>
          <a:bodyPr/>
          <a:lstStyle/>
          <a:p>
            <a:pPr>
              <a:lnSpc>
                <a:spcPct val="90000"/>
              </a:lnSpc>
            </a:pPr>
            <a:r>
              <a:rPr lang="en-US" altLang="en-US" dirty="0">
                <a:latin typeface="+mn-lt"/>
              </a:rPr>
              <a:t>Business Startup Administrative Steps</a:t>
            </a:r>
          </a:p>
          <a:p>
            <a:pPr>
              <a:lnSpc>
                <a:spcPct val="90000"/>
              </a:lnSpc>
            </a:pPr>
            <a:r>
              <a:rPr lang="en-US" altLang="en-US" dirty="0">
                <a:latin typeface="+mn-lt"/>
              </a:rPr>
              <a:t>Financing and Financial Management</a:t>
            </a:r>
          </a:p>
          <a:p>
            <a:pPr>
              <a:lnSpc>
                <a:spcPct val="90000"/>
              </a:lnSpc>
            </a:pPr>
            <a:r>
              <a:rPr lang="en-US" altLang="en-US" dirty="0">
                <a:latin typeface="+mn-lt"/>
              </a:rPr>
              <a:t>Marketing and Sales</a:t>
            </a:r>
          </a:p>
          <a:p>
            <a:pPr lvl="1">
              <a:lnSpc>
                <a:spcPct val="90000"/>
              </a:lnSpc>
            </a:pPr>
            <a:r>
              <a:rPr lang="en-US" altLang="en-US" dirty="0">
                <a:latin typeface="+mn-lt"/>
              </a:rPr>
              <a:t>Digital Marketing Presence</a:t>
            </a:r>
          </a:p>
          <a:p>
            <a:pPr lvl="1">
              <a:lnSpc>
                <a:spcPct val="90000"/>
              </a:lnSpc>
            </a:pPr>
            <a:r>
              <a:rPr lang="en-US" altLang="en-US" dirty="0">
                <a:latin typeface="+mn-lt"/>
              </a:rPr>
              <a:t>Value Proposition Design</a:t>
            </a:r>
          </a:p>
          <a:p>
            <a:pPr lvl="1">
              <a:lnSpc>
                <a:spcPct val="90000"/>
              </a:lnSpc>
            </a:pPr>
            <a:r>
              <a:rPr lang="en-US" altLang="en-US" dirty="0">
                <a:latin typeface="+mn-lt"/>
              </a:rPr>
              <a:t>Automation Tools &amp; eCommerce</a:t>
            </a:r>
          </a:p>
          <a:p>
            <a:pPr lvl="1">
              <a:lnSpc>
                <a:spcPct val="90000"/>
              </a:lnSpc>
            </a:pPr>
            <a:r>
              <a:rPr lang="en-US" altLang="en-US" dirty="0">
                <a:latin typeface="+mn-lt"/>
              </a:rPr>
              <a:t>Lead Generation and Sales Process</a:t>
            </a:r>
          </a:p>
          <a:p>
            <a:pPr>
              <a:lnSpc>
                <a:spcPct val="90000"/>
              </a:lnSpc>
            </a:pPr>
            <a:r>
              <a:rPr lang="en-US" altLang="en-US" dirty="0">
                <a:latin typeface="+mn-lt"/>
              </a:rPr>
              <a:t>Accounting, Human Resources and Back Office IT</a:t>
            </a:r>
          </a:p>
          <a:p>
            <a:pPr>
              <a:lnSpc>
                <a:spcPct val="90000"/>
              </a:lnSpc>
            </a:pPr>
            <a:r>
              <a:rPr lang="en-US" altLang="en-US" dirty="0">
                <a:latin typeface="+mn-lt"/>
              </a:rPr>
              <a:t>Cybersecurity</a:t>
            </a:r>
          </a:p>
          <a:p>
            <a:pPr>
              <a:lnSpc>
                <a:spcPct val="90000"/>
              </a:lnSpc>
            </a:pPr>
            <a:r>
              <a:rPr lang="en-US" altLang="en-US" dirty="0">
                <a:latin typeface="+mn-lt"/>
              </a:rPr>
              <a:t>Franchise, Business Acquisition and M&amp;A</a:t>
            </a:r>
          </a:p>
          <a:p>
            <a:pPr lvl="1">
              <a:lnSpc>
                <a:spcPct val="90000"/>
              </a:lnSpc>
            </a:pPr>
            <a:endParaRPr lang="en-US" altLang="en-US" dirty="0">
              <a:latin typeface="+mn-lt"/>
            </a:endParaRPr>
          </a:p>
        </p:txBody>
      </p:sp>
      <p:sp>
        <p:nvSpPr>
          <p:cNvPr id="3" name="Title 2">
            <a:extLst>
              <a:ext uri="{FF2B5EF4-FFF2-40B4-BE49-F238E27FC236}">
                <a16:creationId xmlns:a16="http://schemas.microsoft.com/office/drawing/2014/main" id="{0CFEFD7E-C16F-4867-9AE2-79E8304AFF86}"/>
              </a:ext>
            </a:extLst>
          </p:cNvPr>
          <p:cNvSpPr>
            <a:spLocks noGrp="1"/>
          </p:cNvSpPr>
          <p:nvPr>
            <p:ph type="title"/>
          </p:nvPr>
        </p:nvSpPr>
        <p:spPr/>
        <p:txBody>
          <a:bodyPr>
            <a:normAutofit/>
          </a:bodyPr>
          <a:lstStyle/>
          <a:p>
            <a:r>
              <a:rPr lang="en-US" dirty="0">
                <a:latin typeface="+mn-lt"/>
              </a:rPr>
              <a:t>Business Expertise</a:t>
            </a:r>
          </a:p>
        </p:txBody>
      </p:sp>
    </p:spTree>
    <p:extLst>
      <p:ext uri="{BB962C8B-B14F-4D97-AF65-F5344CB8AC3E}">
        <p14:creationId xmlns:p14="http://schemas.microsoft.com/office/powerpoint/2010/main" val="3785772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9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9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99">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99">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99">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09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728CA-AAA0-4E5E-9398-CC553E20649C}"/>
              </a:ext>
            </a:extLst>
          </p:cNvPr>
          <p:cNvSpPr>
            <a:spLocks noGrp="1"/>
          </p:cNvSpPr>
          <p:nvPr>
            <p:ph type="title"/>
          </p:nvPr>
        </p:nvSpPr>
        <p:spPr>
          <a:xfrm>
            <a:off x="533399" y="238821"/>
            <a:ext cx="7620000" cy="729781"/>
          </a:xfrm>
        </p:spPr>
        <p:txBody>
          <a:bodyPr/>
          <a:lstStyle/>
          <a:p>
            <a:r>
              <a:rPr lang="en-US" dirty="0">
                <a:latin typeface="+mn-lt"/>
              </a:rPr>
              <a:t>Upcoming Workshops</a:t>
            </a:r>
          </a:p>
        </p:txBody>
      </p:sp>
      <p:sp>
        <p:nvSpPr>
          <p:cNvPr id="3" name="Content Placeholder 2">
            <a:extLst>
              <a:ext uri="{FF2B5EF4-FFF2-40B4-BE49-F238E27FC236}">
                <a16:creationId xmlns:a16="http://schemas.microsoft.com/office/drawing/2014/main" id="{9D734AA5-78E8-4F7A-BA09-49349D35A285}"/>
              </a:ext>
            </a:extLst>
          </p:cNvPr>
          <p:cNvSpPr>
            <a:spLocks noGrp="1"/>
          </p:cNvSpPr>
          <p:nvPr>
            <p:ph idx="1"/>
          </p:nvPr>
        </p:nvSpPr>
        <p:spPr>
          <a:xfrm>
            <a:off x="533398" y="1363726"/>
            <a:ext cx="8192087" cy="3298709"/>
          </a:xfrm>
        </p:spPr>
        <p:txBody>
          <a:bodyPr>
            <a:noAutofit/>
          </a:bodyPr>
          <a:lstStyle/>
          <a:p>
            <a:pPr marL="0" indent="0" algn="ctr">
              <a:buNone/>
            </a:pPr>
            <a:r>
              <a:rPr lang="en-US" sz="2000" b="1" u="sng" dirty="0">
                <a:latin typeface="+mn-lt"/>
              </a:rPr>
              <a:t>Live Webinars</a:t>
            </a:r>
          </a:p>
          <a:p>
            <a:pPr marL="0" indent="0">
              <a:buNone/>
            </a:pPr>
            <a:r>
              <a:rPr lang="en-US" sz="2000" dirty="0">
                <a:latin typeface="+mn-lt"/>
              </a:rPr>
              <a:t>10/20/2022	Start A Business (Legal &amp; Administrative Steps)</a:t>
            </a:r>
          </a:p>
          <a:p>
            <a:pPr marL="0" indent="0">
              <a:buNone/>
            </a:pPr>
            <a:r>
              <a:rPr lang="en-US" sz="2000" dirty="0">
                <a:latin typeface="+mn-lt"/>
              </a:rPr>
              <a:t>10/26/2022	</a:t>
            </a:r>
            <a:r>
              <a:rPr lang="en-US" sz="2000" b="1" dirty="0">
                <a:latin typeface="+mn-lt"/>
              </a:rPr>
              <a:t>Building your Value Proposition Design (VPD)</a:t>
            </a:r>
          </a:p>
          <a:p>
            <a:pPr marL="0" indent="0">
              <a:buNone/>
            </a:pPr>
            <a:r>
              <a:rPr lang="en-US" sz="2000" dirty="0">
                <a:latin typeface="+mn-lt"/>
              </a:rPr>
              <a:t>11/02/2022	</a:t>
            </a:r>
            <a:r>
              <a:rPr lang="en-US" sz="2000" b="1" dirty="0">
                <a:latin typeface="+mn-lt"/>
              </a:rPr>
              <a:t>Financing Your Small Business</a:t>
            </a:r>
          </a:p>
          <a:p>
            <a:pPr marL="0" indent="0">
              <a:buNone/>
            </a:pPr>
            <a:r>
              <a:rPr lang="en-US" sz="2000" dirty="0">
                <a:latin typeface="+mn-lt"/>
              </a:rPr>
              <a:t>11/10/2022	Marketing 101</a:t>
            </a:r>
          </a:p>
          <a:p>
            <a:pPr marL="0" indent="0">
              <a:buNone/>
            </a:pPr>
            <a:r>
              <a:rPr lang="en-US" sz="2000" dirty="0">
                <a:latin typeface="+mn-lt"/>
              </a:rPr>
              <a:t>11/16/2022	</a:t>
            </a:r>
            <a:r>
              <a:rPr lang="en-US" sz="2000" b="1" dirty="0">
                <a:latin typeface="+mn-lt"/>
              </a:rPr>
              <a:t>Building your Performance Dashboard</a:t>
            </a:r>
          </a:p>
          <a:p>
            <a:pPr marL="0" indent="0">
              <a:buNone/>
            </a:pPr>
            <a:r>
              <a:rPr lang="en-US" sz="2000" dirty="0">
                <a:latin typeface="+mn-lt"/>
              </a:rPr>
              <a:t>12/14/2022	SEO And Social Selling</a:t>
            </a:r>
          </a:p>
        </p:txBody>
      </p:sp>
      <p:sp>
        <p:nvSpPr>
          <p:cNvPr id="5" name="TextBox 4">
            <a:extLst>
              <a:ext uri="{FF2B5EF4-FFF2-40B4-BE49-F238E27FC236}">
                <a16:creationId xmlns:a16="http://schemas.microsoft.com/office/drawing/2014/main" id="{EA6B37AD-2A67-4CA9-8D59-BD948E33896E}"/>
              </a:ext>
            </a:extLst>
          </p:cNvPr>
          <p:cNvSpPr txBox="1"/>
          <p:nvPr/>
        </p:nvSpPr>
        <p:spPr>
          <a:xfrm>
            <a:off x="533398" y="4802543"/>
            <a:ext cx="8192087" cy="646331"/>
          </a:xfrm>
          <a:prstGeom prst="rect">
            <a:avLst/>
          </a:prstGeom>
          <a:noFill/>
        </p:spPr>
        <p:txBody>
          <a:bodyPr wrap="square" rtlCol="0">
            <a:spAutoFit/>
          </a:bodyPr>
          <a:lstStyle/>
          <a:p>
            <a:r>
              <a:rPr lang="en-US" dirty="0">
                <a:latin typeface="+mn-lt"/>
              </a:rPr>
              <a:t>Register at Mason SBDC </a:t>
            </a:r>
            <a:r>
              <a:rPr lang="en-US" dirty="0">
                <a:latin typeface="+mn-lt"/>
                <a:hlinkClick r:id="rId3"/>
              </a:rPr>
              <a:t>https://masonsbdc.org/workshop/</a:t>
            </a:r>
            <a:endParaRPr lang="en-US" dirty="0">
              <a:latin typeface="+mn-lt"/>
            </a:endParaRPr>
          </a:p>
          <a:p>
            <a:r>
              <a:rPr lang="en-US" dirty="0">
                <a:latin typeface="+mn-lt"/>
              </a:rPr>
              <a:t>or at the Virginia SBDC Website  https://clients.virginiasbdc.org/events.aspx</a:t>
            </a:r>
          </a:p>
        </p:txBody>
      </p:sp>
    </p:spTree>
    <p:extLst>
      <p:ext uri="{BB962C8B-B14F-4D97-AF65-F5344CB8AC3E}">
        <p14:creationId xmlns:p14="http://schemas.microsoft.com/office/powerpoint/2010/main" val="522704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sz="half" idx="1"/>
          </p:nvPr>
        </p:nvSpPr>
        <p:spPr>
          <a:xfrm>
            <a:off x="317499" y="1364193"/>
            <a:ext cx="8212667" cy="4714859"/>
          </a:xfrm>
        </p:spPr>
        <p:txBody>
          <a:bodyPr>
            <a:normAutofit/>
          </a:bodyPr>
          <a:lstStyle/>
          <a:p>
            <a:pPr>
              <a:lnSpc>
                <a:spcPct val="90000"/>
              </a:lnSpc>
            </a:pPr>
            <a:r>
              <a:rPr lang="en-US" altLang="en-US" dirty="0">
                <a:latin typeface="+mn-lt"/>
              </a:rPr>
              <a:t>Metropolitan Washington Airport Authority</a:t>
            </a:r>
          </a:p>
          <a:p>
            <a:pPr lvl="1">
              <a:lnSpc>
                <a:spcPct val="90000"/>
              </a:lnSpc>
            </a:pPr>
            <a:r>
              <a:rPr lang="en-US" altLang="en-US" dirty="0">
                <a:latin typeface="+mn-lt"/>
              </a:rPr>
              <a:t>9 week Executive Certification Cohort for 40 minority contractors looking to do business with MWAA</a:t>
            </a:r>
          </a:p>
          <a:p>
            <a:pPr>
              <a:lnSpc>
                <a:spcPct val="90000"/>
              </a:lnSpc>
            </a:pPr>
            <a:endParaRPr lang="en-US" altLang="en-US" dirty="0">
              <a:latin typeface="+mn-lt"/>
            </a:endParaRPr>
          </a:p>
          <a:p>
            <a:pPr>
              <a:lnSpc>
                <a:spcPct val="90000"/>
              </a:lnSpc>
            </a:pPr>
            <a:r>
              <a:rPr lang="en-US" altLang="en-US" dirty="0">
                <a:latin typeface="+mn-lt"/>
              </a:rPr>
              <a:t>Department of Energy - 9 Week Business Technical Training Cohort</a:t>
            </a:r>
          </a:p>
          <a:p>
            <a:pPr lvl="1">
              <a:lnSpc>
                <a:spcPct val="90000"/>
              </a:lnSpc>
            </a:pPr>
            <a:r>
              <a:rPr lang="en-US" altLang="en-US" dirty="0">
                <a:latin typeface="+mn-lt"/>
              </a:rPr>
              <a:t>Complete </a:t>
            </a:r>
            <a:r>
              <a:rPr lang="en-US" altLang="en-US" dirty="0" err="1">
                <a:latin typeface="+mn-lt"/>
              </a:rPr>
              <a:t>GovCon</a:t>
            </a:r>
            <a:r>
              <a:rPr lang="en-US" altLang="en-US" dirty="0">
                <a:latin typeface="+mn-lt"/>
              </a:rPr>
              <a:t> business readiness training for contractors nationwide supporting DOE</a:t>
            </a:r>
          </a:p>
          <a:p>
            <a:pPr lvl="1">
              <a:lnSpc>
                <a:spcPct val="90000"/>
              </a:lnSpc>
            </a:pPr>
            <a:endParaRPr lang="en-US" altLang="en-US" dirty="0">
              <a:latin typeface="+mn-lt"/>
            </a:endParaRPr>
          </a:p>
          <a:p>
            <a:pPr lvl="1">
              <a:lnSpc>
                <a:spcPct val="90000"/>
              </a:lnSpc>
            </a:pPr>
            <a:endParaRPr lang="en-US" altLang="en-US" dirty="0">
              <a:latin typeface="+mn-lt"/>
            </a:endParaRPr>
          </a:p>
        </p:txBody>
      </p:sp>
      <p:sp>
        <p:nvSpPr>
          <p:cNvPr id="3" name="Title 2">
            <a:extLst>
              <a:ext uri="{FF2B5EF4-FFF2-40B4-BE49-F238E27FC236}">
                <a16:creationId xmlns:a16="http://schemas.microsoft.com/office/drawing/2014/main" id="{0CFEFD7E-C16F-4867-9AE2-79E8304AFF86}"/>
              </a:ext>
            </a:extLst>
          </p:cNvPr>
          <p:cNvSpPr>
            <a:spLocks noGrp="1"/>
          </p:cNvSpPr>
          <p:nvPr>
            <p:ph type="title"/>
          </p:nvPr>
        </p:nvSpPr>
        <p:spPr/>
        <p:txBody>
          <a:bodyPr>
            <a:normAutofit/>
          </a:bodyPr>
          <a:lstStyle/>
          <a:p>
            <a:r>
              <a:rPr lang="en-US" dirty="0">
                <a:latin typeface="+mn-lt"/>
              </a:rPr>
              <a:t>Cohort Series</a:t>
            </a:r>
          </a:p>
        </p:txBody>
      </p:sp>
    </p:spTree>
    <p:extLst>
      <p:ext uri="{BB962C8B-B14F-4D97-AF65-F5344CB8AC3E}">
        <p14:creationId xmlns:p14="http://schemas.microsoft.com/office/powerpoint/2010/main" val="2309784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9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sz="half" idx="1"/>
          </p:nvPr>
        </p:nvSpPr>
        <p:spPr>
          <a:xfrm>
            <a:off x="317499" y="1364193"/>
            <a:ext cx="8212667" cy="4714859"/>
          </a:xfrm>
        </p:spPr>
        <p:txBody>
          <a:bodyPr>
            <a:normAutofit fontScale="85000" lnSpcReduction="20000"/>
          </a:bodyPr>
          <a:lstStyle/>
          <a:p>
            <a:pPr lvl="0"/>
            <a:r>
              <a:rPr lang="en-US" dirty="0"/>
              <a:t>Recession in the next 6 months</a:t>
            </a:r>
            <a:endParaRPr lang="en-US" sz="2400" dirty="0"/>
          </a:p>
          <a:p>
            <a:pPr lvl="1"/>
            <a:r>
              <a:rPr lang="en-US" dirty="0"/>
              <a:t>62% yes</a:t>
            </a:r>
            <a:endParaRPr lang="en-US" sz="2000" dirty="0"/>
          </a:p>
          <a:p>
            <a:pPr lvl="1"/>
            <a:r>
              <a:rPr lang="en-US" dirty="0"/>
              <a:t>13% no</a:t>
            </a:r>
            <a:endParaRPr lang="en-US" sz="2000" dirty="0"/>
          </a:p>
          <a:p>
            <a:pPr lvl="1"/>
            <a:r>
              <a:rPr lang="en-US" dirty="0"/>
              <a:t>25% don’t know</a:t>
            </a:r>
            <a:endParaRPr lang="en-US" sz="2000" dirty="0"/>
          </a:p>
          <a:p>
            <a:pPr lvl="0"/>
            <a:r>
              <a:rPr lang="en-US" dirty="0"/>
              <a:t>Currently in a recession</a:t>
            </a:r>
            <a:endParaRPr lang="en-US" sz="2400" dirty="0"/>
          </a:p>
          <a:p>
            <a:pPr lvl="1"/>
            <a:r>
              <a:rPr lang="en-US" dirty="0"/>
              <a:t>43% yes</a:t>
            </a:r>
            <a:endParaRPr lang="en-US" sz="2000" dirty="0"/>
          </a:p>
          <a:p>
            <a:pPr lvl="1"/>
            <a:r>
              <a:rPr lang="en-US" dirty="0"/>
              <a:t>38% no</a:t>
            </a:r>
            <a:endParaRPr lang="en-US" sz="2000" dirty="0"/>
          </a:p>
          <a:p>
            <a:pPr lvl="1"/>
            <a:r>
              <a:rPr lang="en-US" dirty="0"/>
              <a:t>19% don’t know</a:t>
            </a:r>
            <a:endParaRPr lang="en-US" sz="2000" dirty="0"/>
          </a:p>
          <a:p>
            <a:pPr lvl="0"/>
            <a:r>
              <a:rPr lang="en-US" dirty="0"/>
              <a:t>Recession indicators experienced by small businesses</a:t>
            </a:r>
            <a:endParaRPr lang="en-US" sz="2400" dirty="0"/>
          </a:p>
          <a:p>
            <a:pPr lvl="1"/>
            <a:r>
              <a:rPr lang="en-US" dirty="0"/>
              <a:t>54% decline in customer demand</a:t>
            </a:r>
            <a:endParaRPr lang="en-US" sz="2000" dirty="0"/>
          </a:p>
          <a:p>
            <a:pPr lvl="1"/>
            <a:r>
              <a:rPr lang="en-US" dirty="0"/>
              <a:t>46% pause expansion</a:t>
            </a:r>
            <a:endParaRPr lang="en-US" sz="2000" dirty="0"/>
          </a:p>
          <a:p>
            <a:pPr lvl="1"/>
            <a:r>
              <a:rPr lang="en-US" dirty="0"/>
              <a:t>29% higher borrower cost or harder to get financing</a:t>
            </a:r>
            <a:endParaRPr lang="en-US" sz="2000" dirty="0"/>
          </a:p>
          <a:p>
            <a:pPr lvl="1"/>
            <a:r>
              <a:rPr lang="en-US" dirty="0"/>
              <a:t>16% hiring freeze </a:t>
            </a:r>
            <a:endParaRPr lang="en-US" altLang="en-US" dirty="0">
              <a:latin typeface="+mn-lt"/>
            </a:endParaRPr>
          </a:p>
          <a:p>
            <a:pPr lvl="1">
              <a:lnSpc>
                <a:spcPct val="90000"/>
              </a:lnSpc>
            </a:pPr>
            <a:endParaRPr lang="en-US" altLang="en-US" dirty="0">
              <a:latin typeface="+mn-lt"/>
            </a:endParaRPr>
          </a:p>
        </p:txBody>
      </p:sp>
      <p:sp>
        <p:nvSpPr>
          <p:cNvPr id="3" name="Title 2">
            <a:extLst>
              <a:ext uri="{FF2B5EF4-FFF2-40B4-BE49-F238E27FC236}">
                <a16:creationId xmlns:a16="http://schemas.microsoft.com/office/drawing/2014/main" id="{0CFEFD7E-C16F-4867-9AE2-79E8304AFF86}"/>
              </a:ext>
            </a:extLst>
          </p:cNvPr>
          <p:cNvSpPr>
            <a:spLocks noGrp="1"/>
          </p:cNvSpPr>
          <p:nvPr>
            <p:ph type="title"/>
          </p:nvPr>
        </p:nvSpPr>
        <p:spPr>
          <a:xfrm>
            <a:off x="1752600" y="217488"/>
            <a:ext cx="6777565" cy="862970"/>
          </a:xfrm>
        </p:spPr>
        <p:txBody>
          <a:bodyPr>
            <a:normAutofit fontScale="90000"/>
          </a:bodyPr>
          <a:lstStyle/>
          <a:p>
            <a:r>
              <a:rPr lang="en-US" dirty="0">
                <a:latin typeface="+mn-lt"/>
              </a:rPr>
              <a:t>Goldman Sachs 10,000 Small Businesses Survey</a:t>
            </a:r>
          </a:p>
        </p:txBody>
      </p:sp>
    </p:spTree>
    <p:extLst>
      <p:ext uri="{BB962C8B-B14F-4D97-AF65-F5344CB8AC3E}">
        <p14:creationId xmlns:p14="http://schemas.microsoft.com/office/powerpoint/2010/main" val="1956936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9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9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9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99">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99">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099">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099">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099">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09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sz="half" idx="1"/>
          </p:nvPr>
        </p:nvSpPr>
        <p:spPr>
          <a:xfrm>
            <a:off x="317499" y="1364193"/>
            <a:ext cx="8375163" cy="4714859"/>
          </a:xfrm>
        </p:spPr>
        <p:txBody>
          <a:bodyPr>
            <a:normAutofit/>
          </a:bodyPr>
          <a:lstStyle/>
          <a:p>
            <a:pPr lvl="0"/>
            <a:r>
              <a:rPr lang="en-US" dirty="0"/>
              <a:t>14% decline in New Housing Permits</a:t>
            </a:r>
          </a:p>
          <a:p>
            <a:pPr lvl="0"/>
            <a:r>
              <a:rPr lang="en-US" sz="2400" dirty="0"/>
              <a:t>Prime Rate up to 6.25% - 3.25% a year ago</a:t>
            </a:r>
          </a:p>
          <a:p>
            <a:pPr lvl="0"/>
            <a:r>
              <a:rPr lang="en-US" sz="2400" dirty="0"/>
              <a:t>Commercial Office Vacancy Rates 12.3% from 9%</a:t>
            </a:r>
          </a:p>
          <a:p>
            <a:pPr lvl="0"/>
            <a:r>
              <a:rPr lang="en-US" sz="2400" dirty="0"/>
              <a:t>Commercial Retail Vacancy 15 year low (6.1%)</a:t>
            </a:r>
          </a:p>
          <a:p>
            <a:pPr lvl="0"/>
            <a:r>
              <a:rPr lang="en-US" sz="2400" dirty="0"/>
              <a:t>Commercial Warehouse Vacancy 4.1%</a:t>
            </a:r>
          </a:p>
          <a:p>
            <a:pPr lvl="0"/>
            <a:r>
              <a:rPr lang="en-US" sz="2400" dirty="0"/>
              <a:t>Infrastructure Bill - $500B in Construction Spending</a:t>
            </a:r>
          </a:p>
          <a:p>
            <a:pPr lvl="0"/>
            <a:r>
              <a:rPr lang="en-US" sz="2400" dirty="0"/>
              <a:t>Inflation Reduction Act – $384B</a:t>
            </a:r>
          </a:p>
          <a:p>
            <a:pPr lvl="0"/>
            <a:r>
              <a:rPr lang="en-US" sz="2400" dirty="0"/>
              <a:t>We are still feeling a tight job market and supply chain issues</a:t>
            </a:r>
          </a:p>
          <a:p>
            <a:pPr lvl="0"/>
            <a:endParaRPr lang="en-US" sz="2400" dirty="0"/>
          </a:p>
          <a:p>
            <a:pPr lvl="0"/>
            <a:endParaRPr lang="en-US" sz="2400" dirty="0"/>
          </a:p>
          <a:p>
            <a:pPr lvl="0"/>
            <a:endParaRPr lang="en-US" sz="2400" dirty="0"/>
          </a:p>
        </p:txBody>
      </p:sp>
      <p:sp>
        <p:nvSpPr>
          <p:cNvPr id="3" name="Title 2">
            <a:extLst>
              <a:ext uri="{FF2B5EF4-FFF2-40B4-BE49-F238E27FC236}">
                <a16:creationId xmlns:a16="http://schemas.microsoft.com/office/drawing/2014/main" id="{0CFEFD7E-C16F-4867-9AE2-79E8304AFF86}"/>
              </a:ext>
            </a:extLst>
          </p:cNvPr>
          <p:cNvSpPr>
            <a:spLocks noGrp="1"/>
          </p:cNvSpPr>
          <p:nvPr>
            <p:ph type="title"/>
          </p:nvPr>
        </p:nvSpPr>
        <p:spPr>
          <a:xfrm>
            <a:off x="1752600" y="217488"/>
            <a:ext cx="6777565" cy="862970"/>
          </a:xfrm>
        </p:spPr>
        <p:txBody>
          <a:bodyPr>
            <a:normAutofit/>
          </a:bodyPr>
          <a:lstStyle/>
          <a:p>
            <a:r>
              <a:rPr lang="en-US" dirty="0">
                <a:latin typeface="+mn-lt"/>
              </a:rPr>
              <a:t>Construction Industry Concerns</a:t>
            </a:r>
          </a:p>
        </p:txBody>
      </p:sp>
    </p:spTree>
    <p:extLst>
      <p:ext uri="{BB962C8B-B14F-4D97-AF65-F5344CB8AC3E}">
        <p14:creationId xmlns:p14="http://schemas.microsoft.com/office/powerpoint/2010/main" val="1140784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9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0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sz="half" idx="1"/>
          </p:nvPr>
        </p:nvSpPr>
        <p:spPr>
          <a:xfrm>
            <a:off x="317499" y="1364193"/>
            <a:ext cx="8212667" cy="4714859"/>
          </a:xfrm>
        </p:spPr>
        <p:txBody>
          <a:bodyPr>
            <a:normAutofit/>
          </a:bodyPr>
          <a:lstStyle/>
          <a:p>
            <a:pPr>
              <a:lnSpc>
                <a:spcPct val="90000"/>
              </a:lnSpc>
            </a:pPr>
            <a:r>
              <a:rPr lang="en-US" altLang="en-US" dirty="0">
                <a:latin typeface="+mn-lt"/>
              </a:rPr>
              <a:t>Financial Forecast</a:t>
            </a:r>
          </a:p>
          <a:p>
            <a:pPr>
              <a:lnSpc>
                <a:spcPct val="90000"/>
              </a:lnSpc>
            </a:pPr>
            <a:r>
              <a:rPr lang="en-US" altLang="en-US" dirty="0">
                <a:latin typeface="+mn-lt"/>
              </a:rPr>
              <a:t>Equipment and Labor Utilization</a:t>
            </a:r>
          </a:p>
          <a:p>
            <a:pPr>
              <a:lnSpc>
                <a:spcPct val="90000"/>
              </a:lnSpc>
            </a:pPr>
            <a:r>
              <a:rPr lang="en-US" altLang="en-US" dirty="0">
                <a:latin typeface="+mn-lt"/>
              </a:rPr>
              <a:t>Labor Costs</a:t>
            </a:r>
          </a:p>
          <a:p>
            <a:pPr>
              <a:lnSpc>
                <a:spcPct val="90000"/>
              </a:lnSpc>
            </a:pPr>
            <a:r>
              <a:rPr lang="en-US" altLang="en-US" dirty="0">
                <a:latin typeface="+mn-lt"/>
              </a:rPr>
              <a:t>Backlog and Pipeline Review</a:t>
            </a:r>
          </a:p>
          <a:p>
            <a:pPr>
              <a:lnSpc>
                <a:spcPct val="90000"/>
              </a:lnSpc>
            </a:pPr>
            <a:r>
              <a:rPr lang="en-US" altLang="en-US" dirty="0">
                <a:latin typeface="+mn-lt"/>
              </a:rPr>
              <a:t>Pricing Review</a:t>
            </a:r>
          </a:p>
          <a:p>
            <a:pPr>
              <a:lnSpc>
                <a:spcPct val="90000"/>
              </a:lnSpc>
            </a:pPr>
            <a:r>
              <a:rPr lang="en-US" altLang="en-US" dirty="0">
                <a:latin typeface="+mn-lt"/>
              </a:rPr>
              <a:t>Supply Chain Review</a:t>
            </a:r>
          </a:p>
          <a:p>
            <a:pPr>
              <a:lnSpc>
                <a:spcPct val="90000"/>
              </a:lnSpc>
            </a:pPr>
            <a:r>
              <a:rPr lang="en-US" altLang="en-US" dirty="0">
                <a:latin typeface="+mn-lt"/>
              </a:rPr>
              <a:t>Overhead Review</a:t>
            </a:r>
          </a:p>
          <a:p>
            <a:pPr>
              <a:lnSpc>
                <a:spcPct val="90000"/>
              </a:lnSpc>
            </a:pPr>
            <a:r>
              <a:rPr lang="en-US" altLang="en-US" dirty="0">
                <a:latin typeface="+mn-lt"/>
              </a:rPr>
              <a:t>Equipment Financing</a:t>
            </a:r>
          </a:p>
          <a:p>
            <a:pPr>
              <a:lnSpc>
                <a:spcPct val="90000"/>
              </a:lnSpc>
            </a:pPr>
            <a:r>
              <a:rPr lang="en-US" altLang="en-US" dirty="0">
                <a:latin typeface="+mn-lt"/>
              </a:rPr>
              <a:t>Line of Credit Status</a:t>
            </a:r>
          </a:p>
        </p:txBody>
      </p:sp>
      <p:sp>
        <p:nvSpPr>
          <p:cNvPr id="3" name="Title 2">
            <a:extLst>
              <a:ext uri="{FF2B5EF4-FFF2-40B4-BE49-F238E27FC236}">
                <a16:creationId xmlns:a16="http://schemas.microsoft.com/office/drawing/2014/main" id="{0CFEFD7E-C16F-4867-9AE2-79E8304AFF86}"/>
              </a:ext>
            </a:extLst>
          </p:cNvPr>
          <p:cNvSpPr>
            <a:spLocks noGrp="1"/>
          </p:cNvSpPr>
          <p:nvPr>
            <p:ph type="title"/>
          </p:nvPr>
        </p:nvSpPr>
        <p:spPr>
          <a:xfrm>
            <a:off x="1752600" y="217488"/>
            <a:ext cx="6777565" cy="862970"/>
          </a:xfrm>
        </p:spPr>
        <p:txBody>
          <a:bodyPr>
            <a:normAutofit/>
          </a:bodyPr>
          <a:lstStyle/>
          <a:p>
            <a:r>
              <a:rPr lang="en-US" dirty="0">
                <a:latin typeface="+mn-lt"/>
              </a:rPr>
              <a:t>Preparing for Slower times</a:t>
            </a:r>
          </a:p>
        </p:txBody>
      </p:sp>
    </p:spTree>
    <p:extLst>
      <p:ext uri="{BB962C8B-B14F-4D97-AF65-F5344CB8AC3E}">
        <p14:creationId xmlns:p14="http://schemas.microsoft.com/office/powerpoint/2010/main" val="2899271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9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09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09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sz="half" idx="1"/>
          </p:nvPr>
        </p:nvSpPr>
        <p:spPr>
          <a:xfrm>
            <a:off x="465666" y="1352470"/>
            <a:ext cx="8212667" cy="4714859"/>
          </a:xfrm>
        </p:spPr>
        <p:txBody>
          <a:bodyPr>
            <a:normAutofit/>
          </a:bodyPr>
          <a:lstStyle/>
          <a:p>
            <a:pPr>
              <a:lnSpc>
                <a:spcPct val="90000"/>
              </a:lnSpc>
            </a:pPr>
            <a:r>
              <a:rPr lang="en-US" altLang="en-US" dirty="0">
                <a:latin typeface="+mn-lt"/>
              </a:rPr>
              <a:t>Marketing Review and Actions</a:t>
            </a:r>
          </a:p>
          <a:p>
            <a:pPr>
              <a:lnSpc>
                <a:spcPct val="90000"/>
              </a:lnSpc>
            </a:pPr>
            <a:r>
              <a:rPr lang="en-US" altLang="en-US" dirty="0">
                <a:latin typeface="+mn-lt"/>
              </a:rPr>
              <a:t>Website Checkup – SEO, Content, Navigation</a:t>
            </a:r>
          </a:p>
          <a:p>
            <a:pPr>
              <a:lnSpc>
                <a:spcPct val="90000"/>
              </a:lnSpc>
            </a:pPr>
            <a:r>
              <a:rPr lang="en-US" altLang="en-US" dirty="0">
                <a:latin typeface="+mn-lt"/>
              </a:rPr>
              <a:t>LinkedIn Profile</a:t>
            </a:r>
          </a:p>
          <a:p>
            <a:pPr>
              <a:lnSpc>
                <a:spcPct val="90000"/>
              </a:lnSpc>
            </a:pPr>
            <a:r>
              <a:rPr lang="en-US" altLang="en-US" dirty="0">
                <a:latin typeface="+mn-lt"/>
              </a:rPr>
              <a:t>SBA Small Business Dynamic Search</a:t>
            </a:r>
          </a:p>
          <a:p>
            <a:pPr>
              <a:lnSpc>
                <a:spcPct val="90000"/>
              </a:lnSpc>
            </a:pPr>
            <a:r>
              <a:rPr lang="en-US" altLang="en-US" dirty="0">
                <a:latin typeface="+mn-lt"/>
              </a:rPr>
              <a:t>Business Profile Backlinks</a:t>
            </a:r>
          </a:p>
          <a:p>
            <a:pPr>
              <a:lnSpc>
                <a:spcPct val="90000"/>
              </a:lnSpc>
            </a:pPr>
            <a:r>
              <a:rPr lang="en-US" altLang="en-US" dirty="0">
                <a:latin typeface="+mn-lt"/>
              </a:rPr>
              <a:t>Networking Calendar</a:t>
            </a:r>
          </a:p>
          <a:p>
            <a:pPr>
              <a:lnSpc>
                <a:spcPct val="90000"/>
              </a:lnSpc>
            </a:pPr>
            <a:r>
              <a:rPr lang="en-US" altLang="en-US" dirty="0">
                <a:latin typeface="+mn-lt"/>
              </a:rPr>
              <a:t>Matchmaking Events</a:t>
            </a:r>
          </a:p>
          <a:p>
            <a:pPr>
              <a:lnSpc>
                <a:spcPct val="90000"/>
              </a:lnSpc>
            </a:pPr>
            <a:r>
              <a:rPr lang="en-US" altLang="en-US" dirty="0">
                <a:latin typeface="+mn-lt"/>
              </a:rPr>
              <a:t>Social Selling (Stalking Buyers)</a:t>
            </a:r>
          </a:p>
          <a:p>
            <a:pPr>
              <a:lnSpc>
                <a:spcPct val="90000"/>
              </a:lnSpc>
            </a:pPr>
            <a:r>
              <a:rPr lang="en-US" altLang="en-US" dirty="0">
                <a:latin typeface="+mn-lt"/>
              </a:rPr>
              <a:t>Diversify – new capabilities, new markets</a:t>
            </a:r>
          </a:p>
        </p:txBody>
      </p:sp>
      <p:sp>
        <p:nvSpPr>
          <p:cNvPr id="3" name="Title 2">
            <a:extLst>
              <a:ext uri="{FF2B5EF4-FFF2-40B4-BE49-F238E27FC236}">
                <a16:creationId xmlns:a16="http://schemas.microsoft.com/office/drawing/2014/main" id="{0CFEFD7E-C16F-4867-9AE2-79E8304AFF86}"/>
              </a:ext>
            </a:extLst>
          </p:cNvPr>
          <p:cNvSpPr>
            <a:spLocks noGrp="1"/>
          </p:cNvSpPr>
          <p:nvPr>
            <p:ph type="title"/>
          </p:nvPr>
        </p:nvSpPr>
        <p:spPr>
          <a:xfrm>
            <a:off x="1752600" y="217488"/>
            <a:ext cx="6777565" cy="862970"/>
          </a:xfrm>
        </p:spPr>
        <p:txBody>
          <a:bodyPr>
            <a:normAutofit/>
          </a:bodyPr>
          <a:lstStyle/>
          <a:p>
            <a:r>
              <a:rPr lang="en-US" dirty="0">
                <a:latin typeface="+mn-lt"/>
              </a:rPr>
              <a:t>Preparing for Slower times</a:t>
            </a:r>
          </a:p>
        </p:txBody>
      </p:sp>
    </p:spTree>
    <p:extLst>
      <p:ext uri="{BB962C8B-B14F-4D97-AF65-F5344CB8AC3E}">
        <p14:creationId xmlns:p14="http://schemas.microsoft.com/office/powerpoint/2010/main" val="199593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9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09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09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theme/theme1.xml><?xml version="1.0" encoding="utf-8"?>
<a:theme xmlns:a="http://schemas.openxmlformats.org/drawingml/2006/main" name="MasonSBDC-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MasonSBDC-2</Template>
  <TotalTime>12028</TotalTime>
  <Words>564</Words>
  <Application>Microsoft Office PowerPoint</Application>
  <PresentationFormat>On-screen Show (4:3)</PresentationFormat>
  <Paragraphs>104</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Times New Roman</vt:lpstr>
      <vt:lpstr>Verdana</vt:lpstr>
      <vt:lpstr>MasonSBDC-2</vt:lpstr>
      <vt:lpstr>Title Slide</vt:lpstr>
      <vt:lpstr>George Mason University Business Ecosystem – Mason Enterprise</vt:lpstr>
      <vt:lpstr>Business Expertise</vt:lpstr>
      <vt:lpstr>Upcoming Workshops</vt:lpstr>
      <vt:lpstr>Cohort Series</vt:lpstr>
      <vt:lpstr>Goldman Sachs 10,000 Small Businesses Survey</vt:lpstr>
      <vt:lpstr>Construction Industry Concerns</vt:lpstr>
      <vt:lpstr>Preparing for Slower times</vt:lpstr>
      <vt:lpstr>Preparing for Slower times</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MasonSBDCAdmin</dc:creator>
  <cp:lastModifiedBy>Timm Johnson</cp:lastModifiedBy>
  <cp:revision>33</cp:revision>
  <cp:lastPrinted>2021-10-14T13:42:17Z</cp:lastPrinted>
  <dcterms:created xsi:type="dcterms:W3CDTF">2021-03-16T11:09:59Z</dcterms:created>
  <dcterms:modified xsi:type="dcterms:W3CDTF">2022-10-19T17:37:33Z</dcterms:modified>
</cp:coreProperties>
</file>