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  <p:sldMasterId id="2147483759" r:id="rId3"/>
  </p:sldMasterIdLst>
  <p:notesMasterIdLst>
    <p:notesMasterId r:id="rId51"/>
  </p:notesMasterIdLst>
  <p:handoutMasterIdLst>
    <p:handoutMasterId r:id="rId52"/>
  </p:handoutMasterIdLst>
  <p:sldIdLst>
    <p:sldId id="5051" r:id="rId4"/>
    <p:sldId id="5053" r:id="rId5"/>
    <p:sldId id="4819" r:id="rId6"/>
    <p:sldId id="5149" r:id="rId7"/>
    <p:sldId id="5150" r:id="rId8"/>
    <p:sldId id="5075" r:id="rId9"/>
    <p:sldId id="5085" r:id="rId10"/>
    <p:sldId id="5076" r:id="rId11"/>
    <p:sldId id="5078" r:id="rId12"/>
    <p:sldId id="5079" r:id="rId13"/>
    <p:sldId id="5080" r:id="rId14"/>
    <p:sldId id="5083" r:id="rId15"/>
    <p:sldId id="5088" r:id="rId16"/>
    <p:sldId id="5087" r:id="rId17"/>
    <p:sldId id="5086" r:id="rId18"/>
    <p:sldId id="5084" r:id="rId19"/>
    <p:sldId id="4745" r:id="rId20"/>
    <p:sldId id="4737" r:id="rId21"/>
    <p:sldId id="5033" r:id="rId22"/>
    <p:sldId id="5034" r:id="rId23"/>
    <p:sldId id="4749" r:id="rId24"/>
    <p:sldId id="5037" r:id="rId25"/>
    <p:sldId id="5042" r:id="rId26"/>
    <p:sldId id="5058" r:id="rId27"/>
    <p:sldId id="5044" r:id="rId28"/>
    <p:sldId id="5095" r:id="rId29"/>
    <p:sldId id="5096" r:id="rId30"/>
    <p:sldId id="5152" r:id="rId31"/>
    <p:sldId id="5153" r:id="rId32"/>
    <p:sldId id="5156" r:id="rId33"/>
    <p:sldId id="5157" r:id="rId34"/>
    <p:sldId id="5158" r:id="rId35"/>
    <p:sldId id="5154" r:id="rId36"/>
    <p:sldId id="5155" r:id="rId37"/>
    <p:sldId id="5102" r:id="rId38"/>
    <p:sldId id="5151" r:id="rId39"/>
    <p:sldId id="5145" r:id="rId40"/>
    <p:sldId id="5097" r:id="rId41"/>
    <p:sldId id="5098" r:id="rId42"/>
    <p:sldId id="5143" r:id="rId43"/>
    <p:sldId id="5144" r:id="rId44"/>
    <p:sldId id="4810" r:id="rId45"/>
    <p:sldId id="5032" r:id="rId46"/>
    <p:sldId id="4818" r:id="rId47"/>
    <p:sldId id="4897" r:id="rId48"/>
    <p:sldId id="5159" r:id="rId49"/>
    <p:sldId id="4734" r:id="rId5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  <p15:guide id="3" pos="5722" userDrawn="1">
          <p15:clr>
            <a:srgbClr val="A4A3A4"/>
          </p15:clr>
        </p15:guide>
        <p15:guide id="4" pos="5813" userDrawn="1">
          <p15:clr>
            <a:srgbClr val="A4A3A4"/>
          </p15:clr>
        </p15:guide>
        <p15:guide id="5" pos="6357" userDrawn="1">
          <p15:clr>
            <a:srgbClr val="A4A3A4"/>
          </p15:clr>
        </p15:guide>
        <p15:guide id="6" pos="6448" userDrawn="1">
          <p15:clr>
            <a:srgbClr val="A4A3A4"/>
          </p15:clr>
        </p15:guide>
        <p15:guide id="7" pos="7083" userDrawn="1">
          <p15:clr>
            <a:srgbClr val="A4A3A4"/>
          </p15:clr>
        </p15:guide>
        <p15:guide id="8" pos="6992" userDrawn="1">
          <p15:clr>
            <a:srgbClr val="A4A3A4"/>
          </p15:clr>
        </p15:guide>
        <p15:guide id="9" pos="4520" userDrawn="1">
          <p15:clr>
            <a:srgbClr val="A4A3A4"/>
          </p15:clr>
        </p15:guide>
        <p15:guide id="10" pos="5065" userDrawn="1">
          <p15:clr>
            <a:srgbClr val="A4A3A4"/>
          </p15:clr>
        </p15:guide>
        <p15:guide id="11" pos="5165" userDrawn="1">
          <p15:clr>
            <a:srgbClr val="A4A3A4"/>
          </p15:clr>
        </p15:guide>
        <p15:guide id="12" pos="4430" userDrawn="1">
          <p15:clr>
            <a:srgbClr val="A4A3A4"/>
          </p15:clr>
        </p15:guide>
        <p15:guide id="13" pos="3885" userDrawn="1">
          <p15:clr>
            <a:srgbClr val="A4A3A4"/>
          </p15:clr>
        </p15:guide>
        <p15:guide id="14" pos="1323" userDrawn="1">
          <p15:clr>
            <a:srgbClr val="A4A3A4"/>
          </p15:clr>
        </p15:guide>
        <p15:guide id="15" pos="3160" userDrawn="1">
          <p15:clr>
            <a:srgbClr val="A4A3A4"/>
          </p15:clr>
        </p15:guide>
        <p15:guide id="16" pos="3250" userDrawn="1">
          <p15:clr>
            <a:srgbClr val="A4A3A4"/>
          </p15:clr>
        </p15:guide>
        <p15:guide id="17" pos="2525" userDrawn="1">
          <p15:clr>
            <a:srgbClr val="A4A3A4"/>
          </p15:clr>
        </p15:guide>
        <p15:guide id="18" pos="2615" userDrawn="1">
          <p15:clr>
            <a:srgbClr val="A4A3A4"/>
          </p15:clr>
        </p15:guide>
        <p15:guide id="19" pos="1867" userDrawn="1">
          <p15:clr>
            <a:srgbClr val="A4A3A4"/>
          </p15:clr>
        </p15:guide>
        <p15:guide id="20" pos="1967" userDrawn="1">
          <p15:clr>
            <a:srgbClr val="A4A3A4"/>
          </p15:clr>
        </p15:guide>
        <p15:guide id="21" pos="1232" userDrawn="1">
          <p15:clr>
            <a:srgbClr val="A4A3A4"/>
          </p15:clr>
        </p15:guide>
        <p15:guide id="22" pos="688" userDrawn="1">
          <p15:clr>
            <a:srgbClr val="A4A3A4"/>
          </p15:clr>
        </p15:guide>
        <p15:guide id="23" pos="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5B5"/>
    <a:srgbClr val="FFC68C"/>
    <a:srgbClr val="AAAAAA"/>
    <a:srgbClr val="FFFFFF"/>
    <a:srgbClr val="FFEBEB"/>
    <a:srgbClr val="7FE9FF"/>
    <a:srgbClr val="360970"/>
    <a:srgbClr val="363753"/>
    <a:srgbClr val="ACF7D1"/>
    <a:srgbClr val="8F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89419" autoAdjust="0"/>
  </p:normalViewPr>
  <p:slideViewPr>
    <p:cSldViewPr snapToGrid="0" snapToObjects="1">
      <p:cViewPr varScale="1">
        <p:scale>
          <a:sx n="103" d="100"/>
          <a:sy n="103" d="100"/>
        </p:scale>
        <p:origin x="780" y="102"/>
      </p:cViewPr>
      <p:guideLst>
        <p:guide orient="horz" pos="2160"/>
        <p:guide pos="3795"/>
        <p:guide pos="5722"/>
        <p:guide pos="5813"/>
        <p:guide pos="6357"/>
        <p:guide pos="6448"/>
        <p:guide pos="7083"/>
        <p:guide pos="6992"/>
        <p:guide pos="4520"/>
        <p:guide pos="5065"/>
        <p:guide pos="5165"/>
        <p:guide pos="4430"/>
        <p:guide pos="3885"/>
        <p:guide pos="1323"/>
        <p:guide pos="3160"/>
        <p:guide pos="3250"/>
        <p:guide pos="2525"/>
        <p:guide pos="2615"/>
        <p:guide pos="1867"/>
        <p:guide pos="1967"/>
        <p:guide pos="1232"/>
        <p:guide pos="688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755EEC-28F2-8741-BCFF-FF535831B2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2183A-7158-8446-8C35-430FDAED1C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10F6F3-C186-E343-B84E-2CCDC352D103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D6625-DB4E-CE4C-9765-5DD7EC3C8B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398A2-5BFF-5740-B4B3-68FFC01F9E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B3A1E7B-DA6D-C644-A323-1B245BC8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0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424A5AC-AC08-A24E-A79A-84A5CE2B1FB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0193A3C-ED72-E644-BF47-638A452A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4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63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Reveals</a:t>
            </a:r>
            <a:r>
              <a:rPr lang="en-US" baseline="0" dirty="0" smtClean="0"/>
              <a:t> risk exposure to higher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93A3C-ED72-E644-BF47-638A452AD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41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93A3C-ED72-E644-BF47-638A452AD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8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93A3C-ED72-E644-BF47-638A452AD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042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Hopefully Delta variant won’t cause further setbacks</a:t>
            </a:r>
          </a:p>
          <a:p>
            <a:r>
              <a:rPr lang="en-US" baseline="0" dirty="0" smtClean="0"/>
              <a:t>Lost only 12% of all jobs</a:t>
            </a:r>
            <a:endParaRPr lang="en-US" dirty="0" smtClean="0"/>
          </a:p>
          <a:p>
            <a:r>
              <a:rPr lang="en-US" dirty="0" smtClean="0"/>
              <a:t>183,000 jobs lost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7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 </a:t>
            </a:r>
            <a:r>
              <a:rPr lang="en-US" dirty="0" err="1" smtClean="0"/>
              <a:t>bounceback</a:t>
            </a:r>
            <a:r>
              <a:rPr lang="en-US" dirty="0" smtClean="0"/>
              <a:t> in apt market</a:t>
            </a:r>
          </a:p>
          <a:p>
            <a:r>
              <a:rPr lang="en-US" baseline="0" dirty="0" smtClean="0"/>
              <a:t>Suburban </a:t>
            </a:r>
            <a:r>
              <a:rPr lang="en-US" baseline="0" dirty="0" err="1" smtClean="0"/>
              <a:t>apts</a:t>
            </a:r>
            <a:r>
              <a:rPr lang="en-US" baseline="0" dirty="0" smtClean="0"/>
              <a:t> generally held steadier</a:t>
            </a:r>
          </a:p>
          <a:p>
            <a:r>
              <a:rPr lang="en-US" baseline="0" dirty="0" smtClean="0"/>
              <a:t>During pandemic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0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was not an “urban exodus” but </a:t>
            </a:r>
          </a:p>
          <a:p>
            <a:r>
              <a:rPr lang="en-US" baseline="0" dirty="0" smtClean="0"/>
              <a:t>housing demand shifted to the suburbs</a:t>
            </a:r>
          </a:p>
          <a:p>
            <a:r>
              <a:rPr lang="en-US" baseline="0" dirty="0" smtClean="0"/>
              <a:t>Signs that some are returning to</a:t>
            </a:r>
          </a:p>
          <a:p>
            <a:r>
              <a:rPr lang="en-US" baseline="0" dirty="0" smtClean="0"/>
              <a:t>Apartments near work centers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02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 smtClean="0"/>
              <a:t>Steady increase in listings</a:t>
            </a:r>
          </a:p>
          <a:p>
            <a:r>
              <a:rPr lang="en-US" u="none" dirty="0" smtClean="0"/>
              <a:t>Mostly seasonal, and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4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Prices are way up from one year ago, </a:t>
            </a:r>
          </a:p>
          <a:p>
            <a:r>
              <a:rPr lang="en-US" dirty="0" smtClean="0"/>
              <a:t>But they are steadying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 expect this trend to continue as demand is</a:t>
            </a:r>
          </a:p>
          <a:p>
            <a:r>
              <a:rPr lang="en-US" baseline="0" dirty="0" smtClean="0"/>
              <a:t>Strong but the “fever” has subsided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4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Prices are way up from one year ago, </a:t>
            </a:r>
          </a:p>
          <a:p>
            <a:r>
              <a:rPr lang="en-US" dirty="0" smtClean="0"/>
              <a:t>But they are steadying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 expect this trend to continue as demand is</a:t>
            </a:r>
          </a:p>
          <a:p>
            <a:r>
              <a:rPr lang="en-US" baseline="0" dirty="0" smtClean="0"/>
              <a:t>Strong but the “fever” has subsided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9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93A3C-ED72-E644-BF47-638A452AD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82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Mentioned earlier that supply in the </a:t>
            </a:r>
          </a:p>
          <a:p>
            <a:r>
              <a:rPr lang="en-US" dirty="0" smtClean="0"/>
              <a:t>Suburbs is lower,</a:t>
            </a:r>
            <a:r>
              <a:rPr lang="en-US" baseline="0" dirty="0" smtClean="0"/>
              <a:t> and this reinforces</a:t>
            </a:r>
          </a:p>
          <a:p>
            <a:r>
              <a:rPr lang="en-US" baseline="0" dirty="0" smtClean="0"/>
              <a:t>That price increases are generally </a:t>
            </a:r>
          </a:p>
          <a:p>
            <a:r>
              <a:rPr lang="en-US" baseline="0" dirty="0" smtClean="0"/>
              <a:t>Highest in the suburbs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52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Haven’t shown this in a while because</a:t>
            </a:r>
          </a:p>
          <a:p>
            <a:r>
              <a:rPr lang="en-US" baseline="0" dirty="0" smtClean="0"/>
              <a:t>Sales were a better indication of demand</a:t>
            </a:r>
          </a:p>
          <a:p>
            <a:r>
              <a:rPr lang="en-US" baseline="0" dirty="0" smtClean="0"/>
              <a:t>You do now see starts increasing</a:t>
            </a:r>
          </a:p>
          <a:p>
            <a:r>
              <a:rPr lang="en-US" baseline="0" dirty="0" smtClean="0"/>
              <a:t>Though not (yet) past 2017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1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this graph … another way to measure supply</a:t>
            </a:r>
          </a:p>
          <a:p>
            <a:r>
              <a:rPr lang="en-US" dirty="0" smtClean="0"/>
              <a:t>Starts are generally steady</a:t>
            </a:r>
          </a:p>
          <a:p>
            <a:r>
              <a:rPr lang="en-US" dirty="0" smtClean="0"/>
              <a:t>But VDL steadily declining since 2017</a:t>
            </a:r>
          </a:p>
          <a:p>
            <a:r>
              <a:rPr lang="en-US" dirty="0" smtClean="0"/>
              <a:t>Months</a:t>
            </a:r>
            <a:r>
              <a:rPr lang="en-US" baseline="0" dirty="0" smtClean="0"/>
              <a:t> of supply much lower in </a:t>
            </a:r>
            <a:r>
              <a:rPr lang="en-US" baseline="0" dirty="0" err="1" smtClean="0"/>
              <a:t>Ffax</a:t>
            </a:r>
            <a:r>
              <a:rPr lang="en-US" baseline="0" dirty="0" smtClean="0"/>
              <a:t>, Loud, PW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15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r>
              <a:rPr lang="en-US" baseline="0" dirty="0" smtClean="0"/>
              <a:t> is not absorption of lots (starts)</a:t>
            </a:r>
          </a:p>
          <a:p>
            <a:r>
              <a:rPr lang="en-US" baseline="0" dirty="0" smtClean="0"/>
              <a:t>It is not enough lot deliveries</a:t>
            </a:r>
          </a:p>
          <a:p>
            <a:r>
              <a:rPr lang="en-US" baseline="0" dirty="0" smtClean="0"/>
              <a:t>Deliveries have picked up recently</a:t>
            </a:r>
          </a:p>
          <a:p>
            <a:r>
              <a:rPr lang="en-US" baseline="0" dirty="0" smtClean="0"/>
              <a:t>But still can’t keep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02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 is there much hope that we will</a:t>
            </a:r>
          </a:p>
          <a:p>
            <a:r>
              <a:rPr lang="en-US" dirty="0" smtClean="0"/>
              <a:t>Catch up with fewer and fewer lots</a:t>
            </a:r>
          </a:p>
          <a:p>
            <a:r>
              <a:rPr lang="en-US" dirty="0" smtClean="0"/>
              <a:t>Coming online (2.5 </a:t>
            </a:r>
            <a:r>
              <a:rPr lang="en-US" dirty="0" err="1" smtClean="0"/>
              <a:t>yrs</a:t>
            </a:r>
            <a:r>
              <a:rPr lang="en-US" dirty="0" smtClean="0"/>
              <a:t> lost</a:t>
            </a:r>
            <a:r>
              <a:rPr lang="en-US" baseline="0" dirty="0" smtClean="0"/>
              <a:t> to “proffer reform”)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0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asked </a:t>
            </a:r>
            <a:r>
              <a:rPr lang="en-US" dirty="0" err="1" smtClean="0"/>
              <a:t>NoVA</a:t>
            </a:r>
            <a:r>
              <a:rPr lang="en-US" dirty="0" smtClean="0"/>
              <a:t> presidents if there was any</a:t>
            </a:r>
          </a:p>
          <a:p>
            <a:r>
              <a:rPr lang="en-US" dirty="0" smtClean="0"/>
              <a:t>Supply relief in sight.  No, was the answer, </a:t>
            </a:r>
          </a:p>
          <a:p>
            <a:r>
              <a:rPr lang="en-US" dirty="0" smtClean="0"/>
              <a:t>And this would back that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Government delays are a big part of the problem</a:t>
            </a:r>
          </a:p>
          <a:p>
            <a:r>
              <a:rPr lang="en-US" dirty="0" smtClean="0"/>
              <a:t>This isn’t helping get supply on</a:t>
            </a:r>
            <a:r>
              <a:rPr lang="en-US" baseline="0" dirty="0" smtClean="0"/>
              <a:t> the 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3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Fairfax is noteworthy (surpassed</a:t>
            </a:r>
            <a:r>
              <a:rPr lang="en-US" baseline="0" dirty="0" smtClean="0"/>
              <a:t> Loudoun)</a:t>
            </a:r>
          </a:p>
          <a:p>
            <a:r>
              <a:rPr lang="en-US" baseline="0" dirty="0" smtClean="0"/>
              <a:t>Fairfax was at a very low point last year (condos)</a:t>
            </a:r>
          </a:p>
          <a:p>
            <a:r>
              <a:rPr lang="en-US" baseline="0" dirty="0" smtClean="0"/>
              <a:t>SF / TH starts are up 18%</a:t>
            </a:r>
          </a:p>
          <a:p>
            <a:r>
              <a:rPr lang="en-US" baseline="0" dirty="0" smtClean="0"/>
              <a:t>Condo starts are highest since mid 2000s (900 </a:t>
            </a:r>
            <a:r>
              <a:rPr lang="en-US" baseline="0" dirty="0" err="1" smtClean="0"/>
              <a:t>ann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Fairfax is noteworthy (surpassed</a:t>
            </a:r>
            <a:r>
              <a:rPr lang="en-US" baseline="0" dirty="0" smtClean="0"/>
              <a:t> Loudoun)</a:t>
            </a:r>
          </a:p>
          <a:p>
            <a:r>
              <a:rPr lang="en-US" baseline="0" dirty="0" smtClean="0"/>
              <a:t>Fairfax was at a very low point last year (condos)</a:t>
            </a:r>
          </a:p>
          <a:p>
            <a:r>
              <a:rPr lang="en-US" baseline="0" dirty="0" smtClean="0"/>
              <a:t>SF / TH starts are up 18%</a:t>
            </a:r>
          </a:p>
          <a:p>
            <a:r>
              <a:rPr lang="en-US" baseline="0" dirty="0" smtClean="0"/>
              <a:t>Condo starts are highest since mid 2000s (900 </a:t>
            </a:r>
            <a:r>
              <a:rPr lang="en-US" baseline="0" dirty="0" err="1" smtClean="0"/>
              <a:t>ann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51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contract sales not all that great</a:t>
            </a:r>
          </a:p>
          <a:p>
            <a:r>
              <a:rPr lang="en-US" dirty="0" smtClean="0"/>
              <a:t>But builders are limiting sales due to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Labor Force has declined 2%</a:t>
            </a:r>
          </a:p>
          <a:p>
            <a:r>
              <a:rPr lang="en-US" dirty="0" smtClean="0"/>
              <a:t>3 million fewer people either</a:t>
            </a:r>
            <a:r>
              <a:rPr lang="en-US" baseline="0" dirty="0" smtClean="0"/>
              <a:t> working</a:t>
            </a:r>
          </a:p>
          <a:p>
            <a:r>
              <a:rPr lang="en-US" baseline="0" dirty="0" smtClean="0"/>
              <a:t>Or looking for work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25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one way to measure supply </a:t>
            </a:r>
            <a:r>
              <a:rPr lang="en-US" dirty="0" err="1" smtClean="0"/>
              <a:t>contraints</a:t>
            </a:r>
            <a:endParaRPr lang="en-US" dirty="0" smtClean="0"/>
          </a:p>
          <a:p>
            <a:r>
              <a:rPr lang="en-US" baseline="0" dirty="0" smtClean="0"/>
              <a:t>Number of actively selling projects is way down</a:t>
            </a:r>
          </a:p>
          <a:p>
            <a:r>
              <a:rPr lang="en-US" baseline="0" dirty="0" smtClean="0"/>
              <a:t>But at least it leveled off in 2Q (says an optimist)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6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asked builders how they are responding</a:t>
            </a:r>
          </a:p>
          <a:p>
            <a:r>
              <a:rPr lang="en-US" baseline="0" dirty="0" smtClean="0"/>
              <a:t>To supply constraints …</a:t>
            </a:r>
          </a:p>
          <a:p>
            <a:r>
              <a:rPr lang="en-US" baseline="0" dirty="0" smtClean="0"/>
              <a:t>So sales aren’t best indicator of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6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Starts would be much higher but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For supply constraints.  Mostly, land</a:t>
            </a:r>
          </a:p>
          <a:p>
            <a:r>
              <a:rPr lang="en-US" baseline="0" dirty="0" smtClean="0"/>
              <a:t>But also building material/appliances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56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you expect to see in Hospitality (but -160k in May)</a:t>
            </a:r>
          </a:p>
          <a:p>
            <a:r>
              <a:rPr lang="en-US" baseline="0" dirty="0" smtClean="0"/>
              <a:t>Retail has improved, now down only 6,600 (from -32k)</a:t>
            </a:r>
            <a:endParaRPr lang="en-US" dirty="0" smtClean="0"/>
          </a:p>
          <a:p>
            <a:r>
              <a:rPr lang="en-US" dirty="0" smtClean="0"/>
              <a:t>Healthcare</a:t>
            </a:r>
            <a:r>
              <a:rPr lang="en-US" baseline="0" dirty="0" smtClean="0"/>
              <a:t> -7% YoY, twice as bad as national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53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though, starts would be stronger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for supply constraints</a:t>
            </a:r>
          </a:p>
          <a:p>
            <a:r>
              <a:rPr lang="en-US" baseline="0" dirty="0" smtClean="0"/>
              <a:t>Labor has been a bigger issue nationally,</a:t>
            </a:r>
          </a:p>
          <a:p>
            <a:r>
              <a:rPr lang="en-US" baseline="0" dirty="0" smtClean="0"/>
              <a:t>Now starting to poke it’s head into the </a:t>
            </a:r>
            <a:r>
              <a:rPr lang="en-US" baseline="0" dirty="0" err="1" smtClean="0"/>
              <a:t>MidAtl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88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you expect to see in Hospitality (but -160k in May)</a:t>
            </a:r>
          </a:p>
          <a:p>
            <a:r>
              <a:rPr lang="en-US" baseline="0" dirty="0" smtClean="0"/>
              <a:t>Retail has improved, now down only 6,600 (from -32k)</a:t>
            </a:r>
            <a:endParaRPr lang="en-US" dirty="0" smtClean="0"/>
          </a:p>
          <a:p>
            <a:r>
              <a:rPr lang="en-US" dirty="0" smtClean="0"/>
              <a:t>Healthcare</a:t>
            </a:r>
            <a:r>
              <a:rPr lang="en-US" baseline="0" dirty="0" smtClean="0"/>
              <a:t> -7% YoY, twice as bad as national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4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Haven’t shown this in a while</a:t>
            </a:r>
          </a:p>
          <a:p>
            <a:r>
              <a:rPr lang="en-US" dirty="0" smtClean="0"/>
              <a:t>A few years ago we were top 4</a:t>
            </a:r>
          </a:p>
          <a:p>
            <a:r>
              <a:rPr lang="en-US" dirty="0" smtClean="0"/>
              <a:t>DC Metro continues to get left in the dust</a:t>
            </a:r>
          </a:p>
          <a:p>
            <a:r>
              <a:rPr lang="en-US" dirty="0" smtClean="0"/>
              <a:t>Not just</a:t>
            </a:r>
            <a:r>
              <a:rPr lang="en-US" baseline="0" dirty="0" smtClean="0"/>
              <a:t> on housing, but economy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update on what is most top of mind</a:t>
            </a:r>
          </a:p>
          <a:p>
            <a:r>
              <a:rPr lang="en-US" dirty="0" smtClean="0"/>
              <a:t>To builders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2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Generally, I’m bullish on housing</a:t>
            </a:r>
            <a:r>
              <a:rPr lang="en-US" baseline="0" dirty="0" smtClean="0"/>
              <a:t> long term</a:t>
            </a:r>
          </a:p>
          <a:p>
            <a:r>
              <a:rPr lang="en-US" baseline="0" dirty="0" smtClean="0"/>
              <a:t>I don’t believe this is a fad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2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93A3C-ED72-E644-BF47-638A452AD3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8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one of the six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0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you expect to see in Hospitality (but -160k in May)</a:t>
            </a:r>
          </a:p>
          <a:p>
            <a:r>
              <a:rPr lang="en-US" baseline="0" dirty="0" smtClean="0"/>
              <a:t>Retail has improved, now down only 6,600 (from -32k)</a:t>
            </a:r>
            <a:endParaRPr lang="en-US" dirty="0" smtClean="0"/>
          </a:p>
          <a:p>
            <a:r>
              <a:rPr lang="en-US" dirty="0" smtClean="0"/>
              <a:t>Healthcare</a:t>
            </a:r>
            <a:r>
              <a:rPr lang="en-US" baseline="0" dirty="0" smtClean="0"/>
              <a:t> -7% YoY, twice as bad as national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6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5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9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Savings, stock</a:t>
            </a:r>
            <a:r>
              <a:rPr lang="en-US" baseline="0" dirty="0" smtClean="0"/>
              <a:t> market, home equity</a:t>
            </a:r>
          </a:p>
          <a:p>
            <a:r>
              <a:rPr lang="en-US" baseline="0" dirty="0" smtClean="0"/>
              <a:t>Record wealth = record wherewithal to buy a home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8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overbuilt like we were in mid 2000s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93A3C-ED72-E644-BF47-638A452AD3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2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0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sv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DD4C1E-ECAB-A344-BE57-60853AF8CC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19365B2-9E0C-DC4E-891A-72ABC26EC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912" r="594" b="15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E45253-1C36-E34B-AF92-75DE8E4E853C}"/>
              </a:ext>
            </a:extLst>
          </p:cNvPr>
          <p:cNvSpPr/>
          <p:nvPr userDrawn="1"/>
        </p:nvSpPr>
        <p:spPr>
          <a:xfrm>
            <a:off x="254000" y="0"/>
            <a:ext cx="11938000" cy="5016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3E024-0F1C-1241-A355-955858D85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499" y="1169581"/>
            <a:ext cx="9638003" cy="2607624"/>
          </a:xfrm>
        </p:spPr>
        <p:txBody>
          <a:bodyPr anchor="b">
            <a:noAutofit/>
          </a:bodyPr>
          <a:lstStyle>
            <a:lvl1pPr marL="0" indent="0">
              <a:buNone/>
              <a:defRPr sz="4000" b="0" i="0">
                <a:solidFill>
                  <a:schemeClr val="accent4"/>
                </a:solidFill>
                <a:latin typeface="GT Walsheim Light" pitchFamily="2" charset="77"/>
              </a:defRPr>
            </a:lvl1pPr>
            <a:lvl2pPr marL="0" indent="0">
              <a:buNone/>
              <a:defRPr sz="4000" b="0" i="0">
                <a:solidFill>
                  <a:schemeClr val="bg1"/>
                </a:solidFill>
                <a:latin typeface="PP Woodland Medium" pitchFamily="2" charset="77"/>
              </a:defRPr>
            </a:lvl2pPr>
            <a:lvl3pPr marL="0" indent="0">
              <a:buNone/>
              <a:defRPr sz="4000" b="0" i="0">
                <a:solidFill>
                  <a:schemeClr val="bg1"/>
                </a:solidFill>
                <a:latin typeface="PP Woodland Medium" pitchFamily="2" charset="77"/>
              </a:defRPr>
            </a:lvl3pPr>
            <a:lvl4pPr>
              <a:defRPr sz="5200" b="0" i="0">
                <a:solidFill>
                  <a:schemeClr val="bg1"/>
                </a:solidFill>
                <a:latin typeface="PP Woodland Medium" pitchFamily="2" charset="77"/>
              </a:defRPr>
            </a:lvl4pPr>
            <a:lvl5pPr>
              <a:defRPr sz="5200" b="0" i="0">
                <a:solidFill>
                  <a:schemeClr val="bg1"/>
                </a:solidFill>
                <a:latin typeface="PP Woodland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68F255-A03F-4541-8EE1-079575BE87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7520" y="378683"/>
            <a:ext cx="883668" cy="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957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15FD586-ABB1-1A46-BE33-DBE4534149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779" y="372025"/>
            <a:ext cx="862985" cy="1461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F2CB-F061-1C4D-85E1-58F83586F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779" y="2050977"/>
            <a:ext cx="10530672" cy="2610148"/>
          </a:xfrm>
        </p:spPr>
        <p:txBody>
          <a:bodyPr anchor="ctr"/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90708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2 column off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9521" y="2014645"/>
            <a:ext cx="7559565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91C3D2-463C-1742-B3E4-0F73D26EF3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58709" y="2014645"/>
            <a:ext cx="3628696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87215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– 2 column offs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1478B2A-C0FA-1748-9A3C-2BC361C84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78" b="74155"/>
          <a:stretch/>
        </p:blipFill>
        <p:spPr>
          <a:xfrm>
            <a:off x="0" y="5486401"/>
            <a:ext cx="9478616" cy="13715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FB3A1-25A7-3343-9172-B62A6CD46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745" y="2189825"/>
            <a:ext cx="6330536" cy="2953366"/>
          </a:xfrm>
        </p:spPr>
        <p:txBody>
          <a:bodyPr>
            <a:noAutofit/>
          </a:bodyPr>
          <a:lstStyle>
            <a:lvl1pPr marL="457200" indent="-457200">
              <a:buFont typeface="+mj-lt"/>
              <a:buAutoNum type="arabicPeriod"/>
              <a:defRPr sz="2800">
                <a:solidFill>
                  <a:schemeClr val="accent3"/>
                </a:solidFill>
                <a:latin typeface="PP Woodland" pitchFamily="2" charset="77"/>
              </a:defRPr>
            </a:lvl1pPr>
            <a:lvl2pPr marL="457200" indent="0">
              <a:buNone/>
              <a:defRPr sz="2400">
                <a:solidFill>
                  <a:schemeClr val="accent3"/>
                </a:solidFill>
                <a:latin typeface="PP Woodland" pitchFamily="2" charset="77"/>
              </a:defRPr>
            </a:lvl2pPr>
            <a:lvl3pPr marL="914400" indent="0">
              <a:buNone/>
              <a:defRPr sz="2400">
                <a:solidFill>
                  <a:schemeClr val="accent3"/>
                </a:solidFill>
                <a:latin typeface="PP Woodland" pitchFamily="2" charset="77"/>
              </a:defRPr>
            </a:lvl3pPr>
            <a:lvl4pPr marL="1371600" indent="0">
              <a:buNone/>
              <a:defRPr sz="2400">
                <a:solidFill>
                  <a:schemeClr val="accent3"/>
                </a:solidFill>
                <a:latin typeface="PP Woodland" pitchFamily="2" charset="77"/>
              </a:defRPr>
            </a:lvl4pPr>
            <a:lvl5pPr marL="1828800" indent="0">
              <a:buNone/>
              <a:defRPr sz="2400">
                <a:solidFill>
                  <a:schemeClr val="accent3"/>
                </a:solidFill>
                <a:latin typeface="PP Woodland" pitchFamily="2" charset="77"/>
              </a:defRPr>
            </a:lvl5pPr>
          </a:lstStyle>
          <a:p>
            <a:pPr lvl="0"/>
            <a:r>
              <a:rPr lang="en-US" dirty="0"/>
              <a:t>Item number one</a:t>
            </a:r>
          </a:p>
          <a:p>
            <a:pPr lvl="0"/>
            <a:r>
              <a:rPr lang="en-US" dirty="0"/>
              <a:t>Item number two</a:t>
            </a:r>
          </a:p>
          <a:p>
            <a:pPr lvl="0"/>
            <a:r>
              <a:rPr lang="en-US" dirty="0"/>
              <a:t>Item number three</a:t>
            </a:r>
          </a:p>
          <a:p>
            <a:pPr lvl="0"/>
            <a:r>
              <a:rPr lang="en-US" dirty="0"/>
              <a:t>Item number four</a:t>
            </a:r>
          </a:p>
          <a:p>
            <a:pPr lvl="0"/>
            <a:r>
              <a:rPr lang="en-US" dirty="0"/>
              <a:t>Item number five</a:t>
            </a:r>
          </a:p>
          <a:p>
            <a:pPr lvl="0"/>
            <a:r>
              <a:rPr lang="en-US" dirty="0"/>
              <a:t>Item number six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9FC378-F7DE-2A46-AD2F-A2B2CBC14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745" y="1025004"/>
            <a:ext cx="6400592" cy="530781"/>
          </a:xfrm>
        </p:spPr>
        <p:txBody>
          <a:bodyPr>
            <a:noAutofit/>
          </a:bodyPr>
          <a:lstStyle>
            <a:lvl1pPr marL="0" indent="0">
              <a:buNone/>
              <a:defRPr sz="3200">
                <a:latin typeface="PP Woodland" pitchFamily="2" charset="77"/>
              </a:defRPr>
            </a:lvl1pPr>
            <a:lvl2pPr marL="457200" indent="0">
              <a:buNone/>
              <a:defRPr sz="3200">
                <a:latin typeface="PP Woodland" pitchFamily="2" charset="77"/>
              </a:defRPr>
            </a:lvl2pPr>
            <a:lvl3pPr marL="914400" indent="0">
              <a:buNone/>
              <a:defRPr sz="3200">
                <a:latin typeface="PP Woodland" pitchFamily="2" charset="77"/>
              </a:defRPr>
            </a:lvl3pPr>
            <a:lvl4pPr marL="1371600" indent="0">
              <a:buNone/>
              <a:defRPr sz="3200">
                <a:latin typeface="PP Woodland" pitchFamily="2" charset="77"/>
              </a:defRPr>
            </a:lvl4pPr>
            <a:lvl5pPr marL="1828800" indent="0">
              <a:buNone/>
              <a:defRPr sz="3200">
                <a:latin typeface="PP Woodland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C6F9E-8BBC-A748-B796-508A50820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745" y="1555785"/>
            <a:ext cx="6400592" cy="36101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PP Woodland Light" pitchFamily="2" charset="77"/>
              </a:defRPr>
            </a:lvl1pPr>
            <a:lvl2pPr marL="457200" indent="0">
              <a:buNone/>
              <a:defRPr sz="3200">
                <a:latin typeface="PP Woodland" pitchFamily="2" charset="77"/>
              </a:defRPr>
            </a:lvl2pPr>
            <a:lvl3pPr marL="914400" indent="0">
              <a:buNone/>
              <a:defRPr sz="3200">
                <a:latin typeface="PP Woodland" pitchFamily="2" charset="77"/>
              </a:defRPr>
            </a:lvl3pPr>
            <a:lvl4pPr marL="1371600" indent="0">
              <a:buNone/>
              <a:defRPr sz="3200">
                <a:latin typeface="PP Woodland" pitchFamily="2" charset="77"/>
              </a:defRPr>
            </a:lvl4pPr>
            <a:lvl5pPr marL="1828800" indent="0">
              <a:buNone/>
              <a:defRPr sz="3200">
                <a:latin typeface="PP Woodland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7643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01D230-F779-5147-BE50-FE0B868CD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244" b="88950"/>
          <a:stretch/>
        </p:blipFill>
        <p:spPr>
          <a:xfrm>
            <a:off x="0" y="6150951"/>
            <a:ext cx="10332278" cy="7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706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- Left Image" userDrawn="1">
  <p:cSld name="Dark - Left Im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62068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873F885-78E9-FF46-9D43-2EE2545F5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932" b="10932"/>
          <a:stretch/>
        </p:blipFill>
        <p:spPr>
          <a:xfrm>
            <a:off x="0" y="934815"/>
            <a:ext cx="617948" cy="5923185"/>
          </a:xfrm>
          <a:prstGeom prst="rect">
            <a:avLst/>
          </a:prstGeom>
        </p:spPr>
      </p:pic>
      <p:sp>
        <p:nvSpPr>
          <p:cNvPr id="10" name="Google Shape;67;p8">
            <a:extLst>
              <a:ext uri="{FF2B5EF4-FFF2-40B4-BE49-F238E27FC236}">
                <a16:creationId xmlns:a16="http://schemas.microsoft.com/office/drawing/2014/main" id="{D335A69E-EECC-9F4B-9AE3-A2068037C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8801" y="550965"/>
            <a:ext cx="5439900" cy="38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000" b="0" i="0">
                <a:solidFill>
                  <a:schemeClr val="tx1"/>
                </a:solidFill>
                <a:latin typeface="PP Woodlan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3E85580-10A2-C14C-9585-56A3AED4B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94932" b="10932"/>
          <a:stretch/>
        </p:blipFill>
        <p:spPr>
          <a:xfrm>
            <a:off x="11526983" y="934815"/>
            <a:ext cx="617948" cy="59231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D20306-EDF1-1748-B473-380AFA482C4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4291" y="5709213"/>
            <a:ext cx="4901939" cy="69814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576672-5D7D-FE47-AB45-8E580D48F1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55772" y="5709213"/>
            <a:ext cx="4901937" cy="69814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82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E38696-D700-1547-9A22-70E01307064D}"/>
              </a:ext>
            </a:extLst>
          </p:cNvPr>
          <p:cNvSpPr/>
          <p:nvPr userDrawn="1"/>
        </p:nvSpPr>
        <p:spPr>
          <a:xfrm>
            <a:off x="6096000" y="0"/>
            <a:ext cx="608472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5415455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521" y="2322759"/>
            <a:ext cx="5441679" cy="377849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13F3D-1857-D14F-AB7C-D0A5C33E0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0963" y="447675"/>
            <a:ext cx="5405437" cy="5653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06EFE3-EDE4-D24E-A1EB-6D711E638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633" b="90429"/>
          <a:stretch/>
        </p:blipFill>
        <p:spPr>
          <a:xfrm>
            <a:off x="11276" y="6221529"/>
            <a:ext cx="7847609" cy="6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26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24BFF7-CBC9-49E0-85F7-B245C9AE05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203" y="899886"/>
            <a:ext cx="3968898" cy="3254104"/>
          </a:xfrm>
          <a:custGeom>
            <a:avLst/>
            <a:gdLst>
              <a:gd name="connsiteX0" fmla="*/ 0 w 3968898"/>
              <a:gd name="connsiteY0" fmla="*/ 0 h 3254104"/>
              <a:gd name="connsiteX1" fmla="*/ 3968898 w 3968898"/>
              <a:gd name="connsiteY1" fmla="*/ 0 h 3254104"/>
              <a:gd name="connsiteX2" fmla="*/ 3968898 w 3968898"/>
              <a:gd name="connsiteY2" fmla="*/ 3254104 h 3254104"/>
              <a:gd name="connsiteX3" fmla="*/ 0 w 3968898"/>
              <a:gd name="connsiteY3" fmla="*/ 3254104 h 32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8898" h="3254104">
                <a:moveTo>
                  <a:pt x="0" y="0"/>
                </a:moveTo>
                <a:lnTo>
                  <a:pt x="3968898" y="0"/>
                </a:lnTo>
                <a:lnTo>
                  <a:pt x="3968898" y="3254104"/>
                </a:lnTo>
                <a:lnTo>
                  <a:pt x="0" y="32541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590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8D0EB7-8478-0B49-B838-8A27EF4BAC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4577" b="55352"/>
          <a:stretch/>
        </p:blipFill>
        <p:spPr>
          <a:xfrm>
            <a:off x="1777164" y="3888879"/>
            <a:ext cx="10414836" cy="2969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9A2745-B893-4B48-BC6E-D158D23F64FC}"/>
              </a:ext>
            </a:extLst>
          </p:cNvPr>
          <p:cNvSpPr/>
          <p:nvPr userDrawn="1"/>
        </p:nvSpPr>
        <p:spPr>
          <a:xfrm>
            <a:off x="1480930" y="3302000"/>
            <a:ext cx="9949070" cy="2701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6915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7B0328-4E29-274C-835D-C6E30A82BB4C}"/>
              </a:ext>
            </a:extLst>
          </p:cNvPr>
          <p:cNvGrpSpPr/>
          <p:nvPr userDrawn="1"/>
        </p:nvGrpSpPr>
        <p:grpSpPr>
          <a:xfrm>
            <a:off x="5993296" y="2484120"/>
            <a:ext cx="6198704" cy="4343400"/>
            <a:chOff x="5993296" y="2514600"/>
            <a:chExt cx="6198704" cy="4343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6F8571-62C3-4F4C-A54E-92216CD361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" r="38418" b="16339"/>
            <a:stretch/>
          </p:blipFill>
          <p:spPr>
            <a:xfrm>
              <a:off x="6612951" y="2693505"/>
              <a:ext cx="5579049" cy="41644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CDED6B-539C-BC4E-81A8-687359D442AC}"/>
                </a:ext>
              </a:extLst>
            </p:cNvPr>
            <p:cNvSpPr/>
            <p:nvPr userDrawn="1"/>
          </p:nvSpPr>
          <p:spPr>
            <a:xfrm>
              <a:off x="5993296" y="2514600"/>
              <a:ext cx="4903304" cy="3777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C95630-BC68-B84F-ADD1-AA550B3B9297}"/>
              </a:ext>
            </a:extLst>
          </p:cNvPr>
          <p:cNvSpPr txBox="1"/>
          <p:nvPr userDrawn="1"/>
        </p:nvSpPr>
        <p:spPr>
          <a:xfrm>
            <a:off x="-73343" y="6683135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COPYRIGHT 2020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B677C2-5834-1F4C-AAC0-866F4F3E84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73343" y="6306898"/>
            <a:ext cx="2743200" cy="37623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Source Notes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95356E7-EC29-4348-9316-8E66B5219F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238" y="1108623"/>
            <a:ext cx="10515600" cy="5111520"/>
          </a:xfrm>
        </p:spPr>
        <p:txBody>
          <a:bodyPr/>
          <a:lstStyle/>
          <a:p>
            <a:pPr lvl="0"/>
            <a:r>
              <a:rPr lang="en-US" dirty="0"/>
              <a:t>Chart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6942F591-5D4B-E44E-A224-05D41FC3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701039"/>
            <a:ext cx="10515600" cy="346623"/>
          </a:xfrm>
        </p:spPr>
        <p:txBody>
          <a:bodyPr>
            <a:noAutofit/>
          </a:bodyPr>
          <a:lstStyle>
            <a:lvl1pPr>
              <a:defRPr sz="28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06309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Mockup">
  <p:cSld name="Laptop Mockup"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6887369" cy="6860196"/>
          </a:xfrm>
          <a:prstGeom prst="rect">
            <a:avLst/>
          </a:prstGeom>
          <a:solidFill>
            <a:srgbClr val="FFEBEB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551657" y="1484618"/>
            <a:ext cx="3338512" cy="104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 i="0">
                <a:solidFill>
                  <a:schemeClr val="tx1"/>
                </a:solidFill>
                <a:latin typeface="PP Woodlan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1"/>
          </p:nvPr>
        </p:nvSpPr>
        <p:spPr>
          <a:xfrm>
            <a:off x="551656" y="1229031"/>
            <a:ext cx="3338513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1200" b="1" i="0" cap="none">
                <a:solidFill>
                  <a:schemeClr val="tx1"/>
                </a:solidFill>
                <a:latin typeface="GT Walsheim Bold" pitchFamily="2" charset="77"/>
              </a:defRPr>
            </a:lvl1pPr>
            <a:lvl2pPr marL="457200" lvl="1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2pPr>
            <a:lvl3pPr marL="685800" lvl="2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3pPr>
            <a:lvl4pPr marL="914400" lvl="3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4pPr>
            <a:lvl5pPr marL="1143000" lvl="4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5pPr>
            <a:lvl6pPr marL="1371600" lvl="5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6pPr>
            <a:lvl7pPr marL="1600200" lvl="6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7pPr>
            <a:lvl8pPr marL="1828800" lvl="7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8pPr>
            <a:lvl9pPr marL="2057400" lvl="8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•"/>
              <a:defRPr sz="1100">
                <a:solidFill>
                  <a:schemeClr val="accent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551656" y="3004344"/>
            <a:ext cx="3338513" cy="165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1400" b="0" i="0">
                <a:solidFill>
                  <a:schemeClr val="tx1"/>
                </a:solidFill>
                <a:latin typeface="GT Walsheim Bold" pitchFamily="2" charset="77"/>
              </a:defRPr>
            </a:lvl1pPr>
            <a:lvl2pPr marL="457200" lvl="1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1300">
                <a:solidFill>
                  <a:schemeClr val="lt1"/>
                </a:solidFill>
              </a:defRPr>
            </a:lvl2pPr>
            <a:lvl3pPr marL="685800" lvl="2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1300">
                <a:solidFill>
                  <a:schemeClr val="lt1"/>
                </a:solidFill>
              </a:defRPr>
            </a:lvl3pPr>
            <a:lvl4pPr marL="914400" lvl="3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1300">
                <a:solidFill>
                  <a:schemeClr val="lt1"/>
                </a:solidFill>
              </a:defRPr>
            </a:lvl4pPr>
            <a:lvl5pPr marL="1143000" lvl="4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1300">
                <a:solidFill>
                  <a:schemeClr val="lt1"/>
                </a:solidFill>
              </a:defRPr>
            </a:lvl5pPr>
            <a:lvl6pPr marL="1371600" lvl="5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 sz="1300">
                <a:solidFill>
                  <a:schemeClr val="lt1"/>
                </a:solidFill>
              </a:defRPr>
            </a:lvl6pPr>
            <a:lvl7pPr marL="1600200" lvl="6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 sz="1300">
                <a:solidFill>
                  <a:schemeClr val="lt1"/>
                </a:solidFill>
              </a:defRPr>
            </a:lvl7pPr>
            <a:lvl8pPr marL="1828800" lvl="7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 sz="1300">
                <a:solidFill>
                  <a:schemeClr val="lt1"/>
                </a:solidFill>
              </a:defRPr>
            </a:lvl8pPr>
            <a:lvl9pPr marL="2057400" lvl="8" indent="-196850" algn="l">
              <a:lnSpc>
                <a:spcPct val="113000"/>
              </a:lnSpc>
              <a:spcBef>
                <a:spcPts val="900"/>
              </a:spcBef>
              <a:spcAft>
                <a:spcPts val="900"/>
              </a:spcAft>
              <a:buClr>
                <a:schemeClr val="lt1"/>
              </a:buClr>
              <a:buSzPts val="2600"/>
              <a:buChar char="•"/>
              <a:defRPr sz="13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878CBF-1A2B-1E4B-82F7-B947FBC51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830" b="66206"/>
          <a:stretch/>
        </p:blipFill>
        <p:spPr>
          <a:xfrm>
            <a:off x="0" y="6132554"/>
            <a:ext cx="5994795" cy="2247367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FEF8AE-04AC-1F4A-A068-EBA9AA6891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95706" y="6540936"/>
            <a:ext cx="887389" cy="1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1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01">
    <p:bg>
      <p:bgPr>
        <a:solidFill>
          <a:srgbClr val="0B0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EA48103-8065-BE4C-954D-9814C03F7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8179" r="51777"/>
          <a:stretch/>
        </p:blipFill>
        <p:spPr>
          <a:xfrm>
            <a:off x="6312718" y="0"/>
            <a:ext cx="5879282" cy="409631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1F1891-7017-A549-A4DF-0EBF27DFC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8994" t="476" b="83423"/>
          <a:stretch/>
        </p:blipFill>
        <p:spPr>
          <a:xfrm>
            <a:off x="0" y="5791200"/>
            <a:ext cx="865698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57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7B0328-4E29-274C-835D-C6E30A82BB4C}"/>
              </a:ext>
            </a:extLst>
          </p:cNvPr>
          <p:cNvGrpSpPr/>
          <p:nvPr userDrawn="1"/>
        </p:nvGrpSpPr>
        <p:grpSpPr>
          <a:xfrm>
            <a:off x="5993296" y="2484120"/>
            <a:ext cx="6198704" cy="4343400"/>
            <a:chOff x="5993296" y="2514600"/>
            <a:chExt cx="6198704" cy="4343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6F8571-62C3-4F4C-A54E-92216CD361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" r="38418" b="16339"/>
            <a:stretch/>
          </p:blipFill>
          <p:spPr>
            <a:xfrm>
              <a:off x="6612951" y="2693505"/>
              <a:ext cx="5579049" cy="41644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CDED6B-539C-BC4E-81A8-687359D442AC}"/>
                </a:ext>
              </a:extLst>
            </p:cNvPr>
            <p:cNvSpPr/>
            <p:nvPr userDrawn="1"/>
          </p:nvSpPr>
          <p:spPr>
            <a:xfrm>
              <a:off x="5993296" y="2514600"/>
              <a:ext cx="4903304" cy="3777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C95630-BC68-B84F-ADD1-AA550B3B9297}"/>
              </a:ext>
            </a:extLst>
          </p:cNvPr>
          <p:cNvSpPr txBox="1"/>
          <p:nvPr userDrawn="1"/>
        </p:nvSpPr>
        <p:spPr>
          <a:xfrm>
            <a:off x="-73343" y="6683135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COPYRIGHT 2020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B677C2-5834-1F4C-AAC0-866F4F3E84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73343" y="6306898"/>
            <a:ext cx="2743200" cy="37623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Source Notes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95356E7-EC29-4348-9316-8E66B5219F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238" y="1108623"/>
            <a:ext cx="10515600" cy="5111520"/>
          </a:xfrm>
        </p:spPr>
        <p:txBody>
          <a:bodyPr/>
          <a:lstStyle/>
          <a:p>
            <a:pPr lvl="0"/>
            <a:r>
              <a:rPr lang="en-US" dirty="0"/>
              <a:t>Chart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6942F591-5D4B-E44E-A224-05D41FC3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701039"/>
            <a:ext cx="10515600" cy="346623"/>
          </a:xfrm>
        </p:spPr>
        <p:txBody>
          <a:bodyPr>
            <a:noAutofit/>
          </a:bodyPr>
          <a:lstStyle>
            <a:lvl1pPr>
              <a:defRPr sz="28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53669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7B0328-4E29-274C-835D-C6E30A82BB4C}"/>
              </a:ext>
            </a:extLst>
          </p:cNvPr>
          <p:cNvGrpSpPr/>
          <p:nvPr userDrawn="1"/>
        </p:nvGrpSpPr>
        <p:grpSpPr>
          <a:xfrm>
            <a:off x="5993296" y="2484120"/>
            <a:ext cx="6198704" cy="4343400"/>
            <a:chOff x="5993296" y="2514600"/>
            <a:chExt cx="6198704" cy="4343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6F8571-62C3-4F4C-A54E-92216CD361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" r="38418" b="16339"/>
            <a:stretch/>
          </p:blipFill>
          <p:spPr>
            <a:xfrm>
              <a:off x="6612951" y="2693505"/>
              <a:ext cx="5579049" cy="41644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CDED6B-539C-BC4E-81A8-687359D442AC}"/>
                </a:ext>
              </a:extLst>
            </p:cNvPr>
            <p:cNvSpPr/>
            <p:nvPr userDrawn="1"/>
          </p:nvSpPr>
          <p:spPr>
            <a:xfrm>
              <a:off x="5993296" y="2514600"/>
              <a:ext cx="4903304" cy="37771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DC95630-BC68-B84F-ADD1-AA550B3B9297}"/>
              </a:ext>
            </a:extLst>
          </p:cNvPr>
          <p:cNvSpPr txBox="1"/>
          <p:nvPr userDrawn="1"/>
        </p:nvSpPr>
        <p:spPr>
          <a:xfrm>
            <a:off x="-73343" y="6683135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COPYRIGHT 2020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BE709C-B770-C34C-8A14-A0B9E1A54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45" y="1092988"/>
            <a:ext cx="7173135" cy="5168287"/>
          </a:xfrm>
          <a:prstGeom prst="rect">
            <a:avLst/>
          </a:prstGeom>
        </p:spPr>
        <p:txBody>
          <a:bodyPr lIns="0" tIns="0" rIns="0" bIns="0" numCol="2"/>
          <a:lstStyle>
            <a:lvl1pPr marL="0" indent="0">
              <a:spcBef>
                <a:spcPts val="1600"/>
              </a:spcBef>
              <a:buFontTx/>
              <a:buNone/>
              <a:defRPr sz="2200" b="0" i="0">
                <a:solidFill>
                  <a:schemeClr val="bg1">
                    <a:lumMod val="50000"/>
                  </a:schemeClr>
                </a:solidFill>
                <a:latin typeface="+mj-lt"/>
                <a:ea typeface="Gotham Book" charset="0"/>
                <a:cs typeface="Gotham Book" charset="0"/>
              </a:defRPr>
            </a:lvl1pPr>
            <a:lvl2pPr marL="457189" indent="0">
              <a:spcBef>
                <a:spcPts val="1600"/>
              </a:spcBef>
              <a:buFontTx/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+mj-lt"/>
                <a:ea typeface="Gotham Book" charset="0"/>
                <a:cs typeface="Gotham Book" charset="0"/>
              </a:defRPr>
            </a:lvl2pPr>
            <a:lvl3pPr marL="1200121" indent="-285744">
              <a:spcBef>
                <a:spcPts val="1600"/>
              </a:spcBef>
              <a:buFont typeface="Courier New" charset="0"/>
              <a:buChar char="o"/>
              <a:defRPr sz="1800" b="0" i="0">
                <a:solidFill>
                  <a:schemeClr val="bg1">
                    <a:lumMod val="50000"/>
                  </a:schemeClr>
                </a:solidFill>
                <a:latin typeface="+mj-lt"/>
                <a:ea typeface="Gotham Book" charset="0"/>
                <a:cs typeface="Gotham Book" charset="0"/>
              </a:defRPr>
            </a:lvl3pPr>
            <a:lvl4pPr marL="1371566" indent="0">
              <a:buFontTx/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4pPr>
            <a:lvl5pPr marL="1828754" indent="0">
              <a:buFontTx/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Gotham Book" charset="0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177557B-32FF-D947-BC6A-65A3525B9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51460" y="2771318"/>
            <a:ext cx="3439885" cy="2053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096748-8FA2-DB45-BAD2-BB48F35D47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73343" y="6306898"/>
            <a:ext cx="2743200" cy="37623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Source Notes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EB1B45-54D8-654E-A1B5-A93C14345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745" y="618971"/>
            <a:ext cx="10515600" cy="45120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9347253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– 2 column off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9521" y="2014645"/>
            <a:ext cx="7559565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91C3D2-463C-1742-B3E4-0F73D26EF3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58709" y="2014645"/>
            <a:ext cx="3628696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6C68D3-AA7C-1E4E-9B32-771C9A42E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0150"/>
          <a:stretch/>
        </p:blipFill>
        <p:spPr>
          <a:xfrm>
            <a:off x="3132313" y="5869884"/>
            <a:ext cx="9059687" cy="9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1541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9522" y="2104588"/>
            <a:ext cx="3628696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6261D-3A45-0646-9C64-468159BB6B8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80391" y="2104588"/>
            <a:ext cx="3628696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91C3D2-463C-1742-B3E4-0F73D26EF3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58709" y="2104588"/>
            <a:ext cx="3628696" cy="377849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01D230-F779-5147-BE50-FE0B868CD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2244" b="88950"/>
          <a:stretch/>
        </p:blipFill>
        <p:spPr>
          <a:xfrm>
            <a:off x="0" y="6150951"/>
            <a:ext cx="10332278" cy="707050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97447476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– 2 column offs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5746" y="2112665"/>
            <a:ext cx="6979211" cy="398859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2C05C3-3E56-6545-9236-66EFAD78CD3C}"/>
              </a:ext>
            </a:extLst>
          </p:cNvPr>
          <p:cNvSpPr/>
          <p:nvPr userDrawn="1"/>
        </p:nvSpPr>
        <p:spPr>
          <a:xfrm>
            <a:off x="7713450" y="2112665"/>
            <a:ext cx="57285" cy="3988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40A507-FE47-3246-A585-19154610E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66677" b="65945"/>
          <a:stretch/>
        </p:blipFill>
        <p:spPr>
          <a:xfrm>
            <a:off x="8129228" y="4586694"/>
            <a:ext cx="4062772" cy="22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70953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– 2 colum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745" y="1936423"/>
            <a:ext cx="4440121" cy="416483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91C3D2-463C-1742-B3E4-0F73D26EF3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48895" y="1936423"/>
            <a:ext cx="4440124" cy="416483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B0153-8EC8-F249-A78F-1DC0437359E3}"/>
              </a:ext>
            </a:extLst>
          </p:cNvPr>
          <p:cNvSpPr/>
          <p:nvPr userDrawn="1"/>
        </p:nvSpPr>
        <p:spPr>
          <a:xfrm>
            <a:off x="5503738" y="1936423"/>
            <a:ext cx="57285" cy="3988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9960F80-488D-304B-B0E1-052E2C39C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9332" b="25724"/>
          <a:stretch/>
        </p:blipFill>
        <p:spPr>
          <a:xfrm>
            <a:off x="10891345" y="1936423"/>
            <a:ext cx="1300655" cy="4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3422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E38696-D700-1547-9A22-70E01307064D}"/>
              </a:ext>
            </a:extLst>
          </p:cNvPr>
          <p:cNvSpPr/>
          <p:nvPr userDrawn="1"/>
        </p:nvSpPr>
        <p:spPr>
          <a:xfrm>
            <a:off x="6096000" y="0"/>
            <a:ext cx="608472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5415455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521" y="2322759"/>
            <a:ext cx="5441679" cy="377849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13F3D-1857-D14F-AB7C-D0A5C33E0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0963" y="447675"/>
            <a:ext cx="5405437" cy="5653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06EFE3-EDE4-D24E-A1EB-6D711E638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5633" b="90429"/>
          <a:stretch/>
        </p:blipFill>
        <p:spPr>
          <a:xfrm>
            <a:off x="11276" y="6221529"/>
            <a:ext cx="7847609" cy="6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6090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–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E38696-D700-1547-9A22-70E01307064D}"/>
              </a:ext>
            </a:extLst>
          </p:cNvPr>
          <p:cNvSpPr/>
          <p:nvPr userDrawn="1"/>
        </p:nvSpPr>
        <p:spPr>
          <a:xfrm>
            <a:off x="6096000" y="0"/>
            <a:ext cx="60847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C60DA-E58E-2441-8D5C-1257116E7C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7278" y="0"/>
            <a:ext cx="6084722" cy="685800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5415455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521" y="2322758"/>
            <a:ext cx="5441679" cy="395877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27B2330-6E39-4247-BDBB-47890AE65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3805" b="89982"/>
          <a:stretch/>
        </p:blipFill>
        <p:spPr>
          <a:xfrm>
            <a:off x="2902226" y="6191711"/>
            <a:ext cx="9289774" cy="6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0078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–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E38696-D700-1547-9A22-70E01307064D}"/>
              </a:ext>
            </a:extLst>
          </p:cNvPr>
          <p:cNvSpPr/>
          <p:nvPr userDrawn="1"/>
        </p:nvSpPr>
        <p:spPr>
          <a:xfrm>
            <a:off x="6107277" y="0"/>
            <a:ext cx="608472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5415455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273972-D257-B341-BFDF-6C2F4396149B}"/>
              </a:ext>
            </a:extLst>
          </p:cNvPr>
          <p:cNvSpPr/>
          <p:nvPr userDrawn="1"/>
        </p:nvSpPr>
        <p:spPr>
          <a:xfrm>
            <a:off x="6107277" y="-7815"/>
            <a:ext cx="3048012" cy="3429000"/>
          </a:xfrm>
          <a:prstGeom prst="rect">
            <a:avLst/>
          </a:prstGeom>
          <a:solidFill>
            <a:srgbClr val="0B0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0BF09E-FBB5-B64B-BC90-2E681AFB361B}"/>
              </a:ext>
            </a:extLst>
          </p:cNvPr>
          <p:cNvSpPr/>
          <p:nvPr userDrawn="1"/>
        </p:nvSpPr>
        <p:spPr>
          <a:xfrm>
            <a:off x="9155289" y="-7815"/>
            <a:ext cx="3048012" cy="3429000"/>
          </a:xfrm>
          <a:prstGeom prst="rect">
            <a:avLst/>
          </a:prstGeom>
          <a:solidFill>
            <a:srgbClr val="001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D412C-A642-3140-9382-879D2830B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238" y="1971675"/>
            <a:ext cx="5414962" cy="3900488"/>
          </a:xfrm>
        </p:spPr>
        <p:txBody>
          <a:bodyPr>
            <a:normAutofit/>
          </a:bodyPr>
          <a:lstStyle>
            <a:lvl1pPr>
              <a:defRPr sz="1400" b="0" i="0">
                <a:latin typeface="GT Walshei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C8A2DC-EAEA-CC43-8F6F-F9815378F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9863"/>
          <a:stretch/>
        </p:blipFill>
        <p:spPr>
          <a:xfrm>
            <a:off x="0" y="6191711"/>
            <a:ext cx="12192000" cy="6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77872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763942"/>
          </a:xfrm>
        </p:spPr>
        <p:txBody>
          <a:bodyPr>
            <a:noAutofit/>
          </a:bodyPr>
          <a:lstStyle>
            <a:lvl1pPr>
              <a:defRPr sz="36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53063" y="1691068"/>
            <a:ext cx="2252289" cy="2725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 cap="all" baseline="0">
                <a:latin typeface="GT Walsheim" pitchFamily="2" charset="77"/>
              </a:defRPr>
            </a:lvl1pPr>
            <a:lvl2pPr marL="0" indent="0">
              <a:buNone/>
              <a:defRPr sz="1200" b="1" i="0">
                <a:latin typeface="GT Walsheim" pitchFamily="2" charset="77"/>
              </a:defRPr>
            </a:lvl2pPr>
            <a:lvl3pPr marL="0" indent="0">
              <a:buNone/>
              <a:defRPr sz="1200"/>
            </a:lvl3pPr>
            <a:lvl4pPr marL="0" indent="0">
              <a:buNone/>
              <a:defRPr sz="1200" b="1" i="0">
                <a:latin typeface="GT Walsheim" pitchFamily="2" charset="77"/>
              </a:defRPr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/>
              <a:t>1. Title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D76ED20-400D-9546-A268-D6F80756D0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598735" y="1691068"/>
            <a:ext cx="2252289" cy="2725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 cap="all" baseline="0">
                <a:latin typeface="GT Walsheim" pitchFamily="2" charset="77"/>
              </a:defRPr>
            </a:lvl1pPr>
            <a:lvl2pPr marL="0" indent="0">
              <a:buNone/>
              <a:defRPr sz="1200" b="1" i="0">
                <a:latin typeface="GT Walsheim" pitchFamily="2" charset="77"/>
              </a:defRPr>
            </a:lvl2pPr>
            <a:lvl3pPr marL="0" indent="0">
              <a:buNone/>
              <a:defRPr sz="1200"/>
            </a:lvl3pPr>
            <a:lvl4pPr marL="0" indent="0">
              <a:buNone/>
              <a:defRPr sz="1200" b="1" i="0">
                <a:latin typeface="GT Walsheim" pitchFamily="2" charset="77"/>
              </a:defRPr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/>
              <a:t>2.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35E8647-308B-184D-93BD-36F6168639D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32295" y="1691068"/>
            <a:ext cx="2252289" cy="2725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 cap="all" baseline="0">
                <a:latin typeface="GT Walsheim" pitchFamily="2" charset="77"/>
              </a:defRPr>
            </a:lvl1pPr>
            <a:lvl2pPr marL="0" indent="0">
              <a:buNone/>
              <a:defRPr sz="1200" b="1" i="0">
                <a:latin typeface="GT Walsheim" pitchFamily="2" charset="77"/>
              </a:defRPr>
            </a:lvl2pPr>
            <a:lvl3pPr marL="0" indent="0">
              <a:buNone/>
              <a:defRPr sz="1200"/>
            </a:lvl3pPr>
            <a:lvl4pPr marL="0" indent="0">
              <a:buNone/>
              <a:defRPr sz="1200" b="1" i="0">
                <a:latin typeface="GT Walsheim" pitchFamily="2" charset="77"/>
              </a:defRPr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/>
              <a:t>3. Title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3FB7DCD-6606-A04E-9531-EDBA8B30832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471911" y="1691068"/>
            <a:ext cx="2252289" cy="2725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 i="0" cap="all" baseline="0">
                <a:latin typeface="GT Walsheim" pitchFamily="2" charset="77"/>
              </a:defRPr>
            </a:lvl1pPr>
            <a:lvl2pPr marL="0" indent="0">
              <a:buNone/>
              <a:defRPr sz="1200" b="1" i="0">
                <a:latin typeface="GT Walsheim" pitchFamily="2" charset="77"/>
              </a:defRPr>
            </a:lvl2pPr>
            <a:lvl3pPr marL="0" indent="0">
              <a:buNone/>
              <a:defRPr sz="1200"/>
            </a:lvl3pPr>
            <a:lvl4pPr marL="0" indent="0">
              <a:buNone/>
              <a:defRPr sz="1200" b="1" i="0">
                <a:latin typeface="GT Walsheim" pitchFamily="2" charset="77"/>
              </a:defRPr>
            </a:lvl4pPr>
            <a:lvl5pPr marL="0" indent="0">
              <a:buNone/>
              <a:defRPr sz="1200"/>
            </a:lvl5pPr>
          </a:lstStyle>
          <a:p>
            <a:pPr lvl="0"/>
            <a:r>
              <a:rPr lang="en-US" dirty="0"/>
              <a:t>4. Title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0673883-793E-2047-9710-28A9713CD8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91502" y="1963578"/>
            <a:ext cx="2443241" cy="306993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4731E7AF-59DD-5344-B631-C2F0F81593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31707" y="1963578"/>
            <a:ext cx="2443241" cy="306993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14C49B53-94EA-D64E-8FAB-D9EBC27F3B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71911" y="1963578"/>
            <a:ext cx="2443241" cy="306993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6865C803-B7D3-034B-87B5-42313A2D7A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1297" y="1963578"/>
            <a:ext cx="2443241" cy="306993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25A13-929B-AB4D-AEF6-AB7A6500F6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25395" y="4788483"/>
            <a:ext cx="2072848" cy="1396186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P Woodland" pitchFamily="2" charset="77"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08F1E53-1455-6141-8882-F86390B876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5154" y="4788483"/>
            <a:ext cx="2072848" cy="1396186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P Woodland" pitchFamily="2" charset="77"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9054AC7-5144-E842-91FC-B16278EBBA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02100" y="4788483"/>
            <a:ext cx="2072848" cy="1396186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P Woodland" pitchFamily="2" charset="77"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DC486E-3D06-F442-8D3E-23C5DB36FD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49046" y="4788483"/>
            <a:ext cx="2072848" cy="1396186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PP Woodland" pitchFamily="2" charset="77"/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50422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517793-63B7-034C-B9A2-4ABE813C31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9AACDD-4D63-A444-BD87-2C4DD2DB1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912" r="594" b="1565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2587F9-C541-5D4E-983E-AF7C0834DF46}"/>
              </a:ext>
            </a:extLst>
          </p:cNvPr>
          <p:cNvSpPr/>
          <p:nvPr userDrawn="1"/>
        </p:nvSpPr>
        <p:spPr>
          <a:xfrm>
            <a:off x="254000" y="0"/>
            <a:ext cx="11938000" cy="5340626"/>
          </a:xfrm>
          <a:prstGeom prst="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387765E-FC76-4346-8DD9-C9772B1F5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673" y="814549"/>
            <a:ext cx="4904259" cy="26076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4000" dirty="0">
                <a:solidFill>
                  <a:schemeClr val="bg2"/>
                </a:solidFill>
                <a:latin typeface="PP Woodland" pitchFamily="2" charset="77"/>
              </a:rPr>
              <a:t>Presentation Title</a:t>
            </a:r>
          </a:p>
          <a:p>
            <a:r>
              <a:rPr lang="en-US" sz="2800" dirty="0">
                <a:solidFill>
                  <a:srgbClr val="09DFBE"/>
                </a:solidFill>
                <a:latin typeface="GT Walsheim" pitchFamily="2" charset="77"/>
              </a:rPr>
              <a:t>Sub header here</a:t>
            </a:r>
          </a:p>
          <a:p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984FB9F-52D2-6F40-B143-F470EA1FF2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9658" y="814549"/>
            <a:ext cx="2111375" cy="27340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90B8AD80-F8F3-BF49-A4FC-55784108C0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18794" y="814549"/>
            <a:ext cx="2111375" cy="27340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BBD1F1-4CD8-514D-9538-2DE3DFB499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7520" y="378683"/>
            <a:ext cx="883668" cy="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66628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- Left Image" preserve="1" userDrawn="1">
  <p:cSld name="1_Dark - Left Im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620683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873F885-78E9-FF46-9D43-2EE2545F5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932" b="10932"/>
          <a:stretch/>
        </p:blipFill>
        <p:spPr>
          <a:xfrm>
            <a:off x="0" y="934815"/>
            <a:ext cx="617948" cy="5923185"/>
          </a:xfrm>
          <a:prstGeom prst="rect">
            <a:avLst/>
          </a:prstGeom>
        </p:spPr>
      </p:pic>
      <p:sp>
        <p:nvSpPr>
          <p:cNvPr id="10" name="Google Shape;67;p8">
            <a:extLst>
              <a:ext uri="{FF2B5EF4-FFF2-40B4-BE49-F238E27FC236}">
                <a16:creationId xmlns:a16="http://schemas.microsoft.com/office/drawing/2014/main" id="{D335A69E-EECC-9F4B-9AE3-A2068037C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8801" y="550965"/>
            <a:ext cx="5439900" cy="38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000" b="0" i="0">
                <a:solidFill>
                  <a:schemeClr val="tx1"/>
                </a:solidFill>
                <a:latin typeface="PP Woodlan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3E85580-10A2-C14C-9585-56A3AED4B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932" b="10932"/>
          <a:stretch/>
        </p:blipFill>
        <p:spPr>
          <a:xfrm>
            <a:off x="11526983" y="934815"/>
            <a:ext cx="617948" cy="5923185"/>
          </a:xfrm>
          <a:prstGeom prst="rect">
            <a:avLst/>
          </a:prstGeom>
        </p:spPr>
      </p:pic>
      <p:sp>
        <p:nvSpPr>
          <p:cNvPr id="12" name="Google Shape;72;p8">
            <a:extLst>
              <a:ext uri="{FF2B5EF4-FFF2-40B4-BE49-F238E27FC236}">
                <a16:creationId xmlns:a16="http://schemas.microsoft.com/office/drawing/2014/main" id="{1081C75F-CB2E-BF4B-B5EA-91EF7EE99C8C}"/>
              </a:ext>
            </a:extLst>
          </p:cNvPr>
          <p:cNvSpPr/>
          <p:nvPr userDrawn="1"/>
        </p:nvSpPr>
        <p:spPr>
          <a:xfrm>
            <a:off x="6455104" y="1911927"/>
            <a:ext cx="5276582" cy="2982578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1428750" dist="371475" dir="540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228600" tIns="45713" rIns="228600" bIns="4571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7F7F7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527114" y="1911926"/>
            <a:ext cx="5276582" cy="2982579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1428750" dist="371475" dir="540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228600" tIns="45713" rIns="228600" bIns="4571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7F7F7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D20306-EDF1-1748-B473-380AFA482C4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4291" y="5709213"/>
            <a:ext cx="4901939" cy="69814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576672-5D7D-FE47-AB45-8E580D48F1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55772" y="5709213"/>
            <a:ext cx="4901937" cy="69814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2000" b="1" i="0">
                <a:latin typeface="GT Walsheim" pitchFamily="2" charset="77"/>
              </a:defRPr>
            </a:lvl2pPr>
            <a:lvl3pPr marL="0" indent="0">
              <a:buNone/>
              <a:defRPr sz="1400"/>
            </a:lvl3pPr>
            <a:lvl4pPr marL="0" indent="0">
              <a:buNone/>
              <a:defRPr sz="1400" b="1" i="0">
                <a:latin typeface="GT Walsheim" pitchFamily="2" charset="77"/>
              </a:defRPr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35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486940"/>
            <a:ext cx="2330517" cy="151125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>
                <a:latin typeface="GT Walsheim" pitchFamily="2" charset="77"/>
              </a:defRPr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>
                <a:latin typeface="GT Walshei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EB4C3-9391-2D4C-8730-D306D1693D7D}"/>
              </a:ext>
            </a:extLst>
          </p:cNvPr>
          <p:cNvSpPr txBox="1"/>
          <p:nvPr userDrawn="1"/>
        </p:nvSpPr>
        <p:spPr>
          <a:xfrm>
            <a:off x="393652" y="2885392"/>
            <a:ext cx="6504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smtClean="0">
                <a:solidFill>
                  <a:schemeClr val="bg1"/>
                </a:solidFill>
                <a:latin typeface="PP Woodland Medium" pitchFamily="2" charset="77"/>
              </a:rPr>
              <a:t>Thank you!</a:t>
            </a:r>
            <a:endParaRPr lang="en-US" sz="4000" b="0" i="0" dirty="0">
              <a:solidFill>
                <a:schemeClr val="bg1"/>
              </a:solidFill>
              <a:latin typeface="PP Woodlan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1165837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64A7B4-93D8-294D-9C4C-C697B62C2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499" y="1189901"/>
            <a:ext cx="10515600" cy="2607624"/>
          </a:xfrm>
        </p:spPr>
        <p:txBody>
          <a:bodyPr anchor="ctr"/>
          <a:lstStyle>
            <a:lvl1pPr>
              <a:defRPr>
                <a:solidFill>
                  <a:schemeClr val="accent5"/>
                </a:solidFill>
                <a:latin typeface="GT Walsheim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931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15FD586-ABB1-1A46-BE33-DBE4534149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779" y="372025"/>
            <a:ext cx="862985" cy="1461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F2CB-F061-1C4D-85E1-58F83586F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779" y="2050977"/>
            <a:ext cx="10530672" cy="2610148"/>
          </a:xfrm>
        </p:spPr>
        <p:txBody>
          <a:bodyPr anchor="ctr"/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162022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ighlight">
  <p:cSld name="Content Highligh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6887369" cy="6860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930245-F046-7F4F-898A-7931276DD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45" b="13944"/>
          <a:stretch/>
        </p:blipFill>
        <p:spPr>
          <a:xfrm>
            <a:off x="-17376" y="1902935"/>
            <a:ext cx="6786597" cy="4955066"/>
          </a:xfrm>
          <a:prstGeom prst="rect">
            <a:avLst/>
          </a:prstGeom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412832" y="1484618"/>
            <a:ext cx="4224338" cy="104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000" b="0" i="0">
                <a:solidFill>
                  <a:schemeClr val="bg1"/>
                </a:solidFill>
                <a:latin typeface="PP Woodlan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412832" y="1229031"/>
            <a:ext cx="4224338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1200" b="1" i="0" cap="none">
                <a:solidFill>
                  <a:schemeClr val="accent2"/>
                </a:solidFill>
                <a:latin typeface="GT Walsheim" pitchFamily="2" charset="77"/>
              </a:defRPr>
            </a:lvl1pPr>
            <a:lvl2pPr marL="457200" lvl="1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2pPr>
            <a:lvl3pPr marL="685800" lvl="2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3pPr>
            <a:lvl4pPr marL="914400" lvl="3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4pPr>
            <a:lvl5pPr marL="1143000" lvl="4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5pPr>
            <a:lvl6pPr marL="1371600" lvl="5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6pPr>
            <a:lvl7pPr marL="1600200" lvl="6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7pPr>
            <a:lvl8pPr marL="1828800" lvl="7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8pPr>
            <a:lvl9pPr marL="2057400" lvl="8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7412832" y="3004344"/>
            <a:ext cx="4224338" cy="28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600"/>
              <a:buNone/>
              <a:defRPr sz="1400" b="0" i="0">
                <a:latin typeface="GT Walsheim" pitchFamily="2" charset="77"/>
              </a:defRPr>
            </a:lvl1pPr>
            <a:lvl2pPr marL="457200" lvl="1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2600"/>
              <a:buNone/>
              <a:defRPr sz="1300"/>
            </a:lvl2pPr>
            <a:lvl3pPr marL="685800" lvl="2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2600"/>
              <a:buNone/>
              <a:defRPr sz="1300"/>
            </a:lvl3pPr>
            <a:lvl4pPr marL="914400" lvl="3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2600"/>
              <a:buNone/>
              <a:defRPr sz="1300"/>
            </a:lvl4pPr>
            <a:lvl5pPr marL="1143000" lvl="4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2600"/>
              <a:buNone/>
              <a:defRPr sz="1300"/>
            </a:lvl5pPr>
            <a:lvl6pPr marL="1371600" lvl="5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1300"/>
            </a:lvl6pPr>
            <a:lvl7pPr marL="1600200" lvl="6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1300"/>
            </a:lvl7pPr>
            <a:lvl8pPr marL="1828800" lvl="7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1300"/>
            </a:lvl8pPr>
            <a:lvl9pPr marL="2057400" lvl="8" indent="-196850" algn="l">
              <a:lnSpc>
                <a:spcPct val="113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2600"/>
              <a:buChar char="•"/>
              <a:defRPr sz="1300"/>
            </a:lvl9pPr>
          </a:lstStyle>
          <a:p>
            <a:endParaRPr dirty="0"/>
          </a:p>
        </p:txBody>
      </p:sp>
      <p:sp>
        <p:nvSpPr>
          <p:cNvPr id="16" name="Google Shape;44;p6">
            <a:extLst>
              <a:ext uri="{FF2B5EF4-FFF2-40B4-BE49-F238E27FC236}">
                <a16:creationId xmlns:a16="http://schemas.microsoft.com/office/drawing/2014/main" id="{C2D7097B-8E4D-BE49-BFCD-66D25BBC0FC4}"/>
              </a:ext>
            </a:extLst>
          </p:cNvPr>
          <p:cNvSpPr/>
          <p:nvPr userDrawn="1"/>
        </p:nvSpPr>
        <p:spPr>
          <a:xfrm>
            <a:off x="508088" y="1726328"/>
            <a:ext cx="6379281" cy="436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871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Feature with Details" userDrawn="1">
  <p:cSld name="Main Feature with Detail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96A600D-AD5B-9E47-BDC6-C2F9A16F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9655" b="25653"/>
          <a:stretch/>
        </p:blipFill>
        <p:spPr>
          <a:xfrm>
            <a:off x="4832555" y="3156870"/>
            <a:ext cx="7359445" cy="3701130"/>
          </a:xfrm>
          <a:prstGeom prst="rect">
            <a:avLst/>
          </a:prstGeom>
        </p:spPr>
      </p:pic>
      <p:sp>
        <p:nvSpPr>
          <p:cNvPr id="175" name="Google Shape;175;p15"/>
          <p:cNvSpPr/>
          <p:nvPr userDrawn="1"/>
        </p:nvSpPr>
        <p:spPr>
          <a:xfrm>
            <a:off x="1" y="0"/>
            <a:ext cx="4216400" cy="68601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ACBC2-CE7B-F14D-86DF-5301823D0C17}"/>
              </a:ext>
            </a:extLst>
          </p:cNvPr>
          <p:cNvSpPr/>
          <p:nvPr userDrawn="1"/>
        </p:nvSpPr>
        <p:spPr>
          <a:xfrm>
            <a:off x="4216400" y="2574388"/>
            <a:ext cx="7108091" cy="338178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6736471" y="1397293"/>
            <a:ext cx="4042569" cy="14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8" name="Google Shape;178;p15"/>
          <p:cNvSpPr txBox="1">
            <a:spLocks noGrp="1"/>
          </p:cNvSpPr>
          <p:nvPr>
            <p:ph type="body" idx="1"/>
          </p:nvPr>
        </p:nvSpPr>
        <p:spPr>
          <a:xfrm>
            <a:off x="6736471" y="1124732"/>
            <a:ext cx="4042569" cy="27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1200" b="1" i="0" cap="none">
                <a:solidFill>
                  <a:schemeClr val="tx1"/>
                </a:solidFill>
                <a:latin typeface="GT Walsheim" pitchFamily="2" charset="77"/>
              </a:defRPr>
            </a:lvl1pPr>
            <a:lvl2pPr marL="457200" lvl="1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2pPr>
            <a:lvl3pPr marL="685800" lvl="2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3pPr>
            <a:lvl4pPr marL="914400" lvl="3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4pPr>
            <a:lvl5pPr marL="1143000" lvl="4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5pPr>
            <a:lvl6pPr marL="1371600" lvl="5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6pPr>
            <a:lvl7pPr marL="1600200" lvl="6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7pPr>
            <a:lvl8pPr marL="1828800" lvl="7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8pPr>
            <a:lvl9pPr marL="2057400" lvl="8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79" name="Google Shape;179;p15"/>
          <p:cNvSpPr txBox="1">
            <a:spLocks noGrp="1"/>
          </p:cNvSpPr>
          <p:nvPr>
            <p:ph type="body" idx="2"/>
          </p:nvPr>
        </p:nvSpPr>
        <p:spPr>
          <a:xfrm>
            <a:off x="6736471" y="3068802"/>
            <a:ext cx="4042569" cy="47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 b="0" i="0">
                <a:latin typeface="GT Walsheim" pitchFamily="2" charset="77"/>
              </a:defRPr>
            </a:lvl1pPr>
            <a:lvl2pPr marL="457200" lvl="1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2pPr>
            <a:lvl3pPr marL="685800" lvl="2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3pPr>
            <a:lvl4pPr marL="914400" lvl="3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4pPr>
            <a:lvl5pPr marL="1143000" lvl="4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5pPr>
            <a:lvl6pPr marL="1371600" lvl="5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6pPr>
            <a:lvl7pPr marL="1600200" lvl="6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7pPr>
            <a:lvl8pPr marL="1828800" lvl="7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8pPr>
            <a:lvl9pPr marL="2057400" lvl="8" indent="-196850" algn="l">
              <a:lnSpc>
                <a:spcPct val="113000"/>
              </a:lnSpc>
              <a:spcBef>
                <a:spcPts val="900"/>
              </a:spcBef>
              <a:spcAft>
                <a:spcPts val="900"/>
              </a:spcAft>
              <a:buSzPts val="2600"/>
              <a:buChar char="•"/>
              <a:defRPr sz="1300"/>
            </a:lvl9pPr>
          </a:lstStyle>
          <a:p>
            <a:endParaRPr dirty="0"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9"/>
          </p:nvPr>
        </p:nvSpPr>
        <p:spPr>
          <a:xfrm>
            <a:off x="6736471" y="3977808"/>
            <a:ext cx="4042569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457200" lvl="1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685800" lvl="2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914400" lvl="3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1143000" lvl="4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1371600" lvl="5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293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Gallery">
  <p:cSld name="Content Galler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5801359" y="0"/>
            <a:ext cx="6390640" cy="6860196"/>
          </a:xfrm>
          <a:prstGeom prst="rect">
            <a:avLst/>
          </a:prstGeom>
          <a:solidFill>
            <a:srgbClr val="E3ECF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551657" y="1484618"/>
            <a:ext cx="2819401" cy="104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000" b="0" i="0">
                <a:latin typeface="PP Woodlan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551657" y="1178231"/>
            <a:ext cx="2819401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1200" b="1" i="0" cap="none">
                <a:solidFill>
                  <a:schemeClr val="accent1"/>
                </a:solidFill>
                <a:latin typeface="GT Walsheim" pitchFamily="2" charset="77"/>
              </a:defRPr>
            </a:lvl1pPr>
            <a:lvl2pPr marL="457200" lvl="1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2pPr>
            <a:lvl3pPr marL="685800" lvl="2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3pPr>
            <a:lvl4pPr marL="914400" lvl="3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4pPr>
            <a:lvl5pPr marL="1143000" lvl="4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5pPr>
            <a:lvl6pPr marL="1371600" lvl="5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6pPr>
            <a:lvl7pPr marL="1600200" lvl="6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7pPr>
            <a:lvl8pPr marL="1828800" lvl="7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8pPr>
            <a:lvl9pPr marL="2057400" lvl="8" indent="-184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•"/>
              <a:defRPr sz="1100">
                <a:solidFill>
                  <a:schemeClr val="accent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551657" y="3081089"/>
            <a:ext cx="2819400" cy="282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lvl="0" indent="-1143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 b="0" i="0">
                <a:latin typeface="GT Walsheim" pitchFamily="2" charset="77"/>
              </a:defRPr>
            </a:lvl1pPr>
            <a:lvl2pPr marL="457200" lvl="1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2pPr>
            <a:lvl3pPr marL="685800" lvl="2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3pPr>
            <a:lvl4pPr marL="914400" lvl="3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4pPr>
            <a:lvl5pPr marL="1143000" lvl="4" indent="-11430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1300"/>
            </a:lvl5pPr>
            <a:lvl6pPr marL="1371600" lvl="5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6pPr>
            <a:lvl7pPr marL="1600200" lvl="6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7pPr>
            <a:lvl8pPr marL="1828800" lvl="7" indent="-196850" algn="l">
              <a:lnSpc>
                <a:spcPct val="113000"/>
              </a:lnSpc>
              <a:spcBef>
                <a:spcPts val="900"/>
              </a:spcBef>
              <a:spcAft>
                <a:spcPts val="0"/>
              </a:spcAft>
              <a:buSzPts val="2600"/>
              <a:buChar char="•"/>
              <a:defRPr sz="1300"/>
            </a:lvl8pPr>
            <a:lvl9pPr marL="2057400" lvl="8" indent="-196850" algn="l">
              <a:lnSpc>
                <a:spcPct val="113000"/>
              </a:lnSpc>
              <a:spcBef>
                <a:spcPts val="900"/>
              </a:spcBef>
              <a:spcAft>
                <a:spcPts val="900"/>
              </a:spcAft>
              <a:buSzPts val="2600"/>
              <a:buChar char="•"/>
              <a:defRPr sz="1300"/>
            </a:lvl9pPr>
          </a:lstStyle>
          <a:p>
            <a:endParaRPr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B57C99-2412-684B-B532-38F883D43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464" r="72538" b="31311"/>
          <a:stretch/>
        </p:blipFill>
        <p:spPr>
          <a:xfrm>
            <a:off x="5801360" y="-1"/>
            <a:ext cx="6390640" cy="685800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E9C44E4-B3C2-4061-93A3-26DBBE1FB975}"/>
              </a:ext>
            </a:extLst>
          </p:cNvPr>
          <p:cNvSpPr txBox="1">
            <a:spLocks/>
          </p:cNvSpPr>
          <p:nvPr userDrawn="1"/>
        </p:nvSpPr>
        <p:spPr>
          <a:xfrm>
            <a:off x="9981344" y="256413"/>
            <a:ext cx="966234" cy="26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2"/>
                </a:solidFill>
                <a:latin typeface="GT Walsheim" pitchFamily="2" charset="77"/>
              </a:rPr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464949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– 2 colum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745" y="1936423"/>
            <a:ext cx="4440121" cy="416483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B0153-8EC8-F249-A78F-1DC0437359E3}"/>
              </a:ext>
            </a:extLst>
          </p:cNvPr>
          <p:cNvSpPr/>
          <p:nvPr userDrawn="1"/>
        </p:nvSpPr>
        <p:spPr>
          <a:xfrm>
            <a:off x="6275263" y="2024544"/>
            <a:ext cx="57285" cy="3988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9960F80-488D-304B-B0E1-052E2C39C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332" b="25724"/>
          <a:stretch/>
        </p:blipFill>
        <p:spPr>
          <a:xfrm>
            <a:off x="10891345" y="1936423"/>
            <a:ext cx="1300655" cy="4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0456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01D230-F779-5147-BE50-FE0B868CD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244" b="88950"/>
          <a:stretch/>
        </p:blipFill>
        <p:spPr>
          <a:xfrm>
            <a:off x="0" y="6150951"/>
            <a:ext cx="10332278" cy="7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9248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3 column offse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2EB8B6-636C-FF40-AB79-15276B39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756745"/>
            <a:ext cx="10515600" cy="902412"/>
          </a:xfrm>
        </p:spPr>
        <p:txBody>
          <a:bodyPr>
            <a:noAutofit/>
          </a:bodyPr>
          <a:lstStyle>
            <a:lvl1pPr>
              <a:defRPr sz="4000" b="0" i="0">
                <a:latin typeface="PP Woodland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0D2E1F-58AA-6B41-BB62-D465A9457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745" y="1931139"/>
            <a:ext cx="3558407" cy="398859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6261D-3A45-0646-9C64-468159BB6B8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05027" y="1931139"/>
            <a:ext cx="3558406" cy="398859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91C3D2-463C-1742-B3E4-0F73D26EF3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4307" y="1931139"/>
            <a:ext cx="3558405" cy="398859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/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BBACEC-C505-6140-B4D0-B90259A12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9981"/>
          <a:stretch/>
        </p:blipFill>
        <p:spPr>
          <a:xfrm>
            <a:off x="0" y="6191711"/>
            <a:ext cx="12192000" cy="6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8790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517793-63B7-034C-B9A2-4ABE813C31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9AACDD-4D63-A444-BD87-2C4DD2DB1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912" r="594" b="15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2587F9-C541-5D4E-983E-AF7C0834DF46}"/>
              </a:ext>
            </a:extLst>
          </p:cNvPr>
          <p:cNvSpPr/>
          <p:nvPr userDrawn="1"/>
        </p:nvSpPr>
        <p:spPr>
          <a:xfrm>
            <a:off x="254000" y="0"/>
            <a:ext cx="11938000" cy="5340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387765E-FC76-4346-8DD9-C9772B1F5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673" y="814549"/>
            <a:ext cx="4904259" cy="26076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4000" dirty="0">
                <a:solidFill>
                  <a:schemeClr val="bg2"/>
                </a:solidFill>
                <a:latin typeface="PP Woodland" pitchFamily="2" charset="77"/>
              </a:rPr>
              <a:t>Presentation Title</a:t>
            </a:r>
          </a:p>
          <a:p>
            <a:r>
              <a:rPr lang="en-US" sz="2800" dirty="0">
                <a:solidFill>
                  <a:srgbClr val="09DFBE"/>
                </a:solidFill>
                <a:latin typeface="GT Walsheim" pitchFamily="2" charset="77"/>
              </a:rPr>
              <a:t>Sub header here</a:t>
            </a:r>
          </a:p>
          <a:p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984FB9F-52D2-6F40-B143-F470EA1FF2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9658" y="814549"/>
            <a:ext cx="2111375" cy="27340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90B8AD80-F8F3-BF49-A4FC-55784108C0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18794" y="814549"/>
            <a:ext cx="2111375" cy="27340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7D6AE3-1A11-A140-9F1D-79F375A8AA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7520" y="378683"/>
            <a:ext cx="883668" cy="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2061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9D505F-B26C-9C49-9CB6-DAAE1BCC5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499" y="3909555"/>
            <a:ext cx="7935694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0" i="0">
                <a:latin typeface="GT Walsheim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A9308C-8947-7247-A8DA-527106A0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652" y="2197191"/>
            <a:ext cx="6096600" cy="1580753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040396"/>
            <a:ext cx="2330517" cy="25266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latin typeface="GT Walsheim Light" pitchFamily="2" charset="77"/>
              </a:defRPr>
            </a:lvl1pPr>
            <a:lvl2pPr marL="0" indent="0">
              <a:buNone/>
              <a:defRPr sz="1400" b="0" i="0">
                <a:latin typeface="GT Walsheim Light" pitchFamily="2" charset="77"/>
              </a:defRPr>
            </a:lvl2pPr>
            <a:lvl3pPr marL="0" indent="0">
              <a:buNone/>
              <a:defRPr sz="1400" b="0" i="0">
                <a:latin typeface="GT Walsheim Light" pitchFamily="2" charset="77"/>
              </a:defRPr>
            </a:lvl3pPr>
            <a:lvl4pPr marL="0" indent="0">
              <a:buNone/>
              <a:defRPr sz="1400" b="0" i="0">
                <a:latin typeface="GT Walsheim Light" pitchFamily="2" charset="77"/>
              </a:defRPr>
            </a:lvl4pPr>
            <a:lvl5pPr marL="0" indent="0">
              <a:buNone/>
              <a:defRPr sz="1400" b="0" i="0">
                <a:latin typeface="GT Walsheim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495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F69519A-699B-4D41-B5B3-E317FFA0E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2219" y="3108959"/>
            <a:ext cx="1826708" cy="45378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9D505F-B26C-9C49-9CB6-DAAE1BCC5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499" y="3909555"/>
            <a:ext cx="7935694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0" i="0">
                <a:latin typeface="GT Walsheim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A9308C-8947-7247-A8DA-527106A0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652" y="2197191"/>
            <a:ext cx="6046905" cy="1580753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040396"/>
            <a:ext cx="2330517" cy="25266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latin typeface="GT Walsheim Light" pitchFamily="2" charset="77"/>
              </a:defRPr>
            </a:lvl1pPr>
            <a:lvl2pPr marL="0" indent="0">
              <a:buNone/>
              <a:defRPr sz="1400" b="0" i="0">
                <a:latin typeface="GT Walsheim Light" pitchFamily="2" charset="77"/>
              </a:defRPr>
            </a:lvl2pPr>
            <a:lvl3pPr marL="0" indent="0">
              <a:buNone/>
              <a:defRPr sz="1400" b="0" i="0">
                <a:latin typeface="GT Walsheim Light" pitchFamily="2" charset="77"/>
              </a:defRPr>
            </a:lvl3pPr>
            <a:lvl4pPr marL="0" indent="0">
              <a:buNone/>
              <a:defRPr sz="1400" b="0" i="0">
                <a:latin typeface="GT Walsheim Light" pitchFamily="2" charset="77"/>
              </a:defRPr>
            </a:lvl4pPr>
            <a:lvl5pPr marL="0" indent="0">
              <a:buNone/>
              <a:defRPr sz="1400" b="0" i="0">
                <a:latin typeface="GT Walsheim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576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F69519A-699B-4D41-B5B3-E317FFA0E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2219" y="3108959"/>
            <a:ext cx="1826708" cy="453781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486940"/>
            <a:ext cx="2330517" cy="151125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 i="0">
                <a:latin typeface="GT Walsheim Light" pitchFamily="2" charset="77"/>
              </a:defRPr>
            </a:lvl1pPr>
            <a:lvl2pPr marL="0" indent="0">
              <a:buNone/>
              <a:defRPr sz="1200" b="0" i="0">
                <a:latin typeface="GT Walsheim Light" pitchFamily="2" charset="77"/>
              </a:defRPr>
            </a:lvl2pPr>
            <a:lvl3pPr marL="0" indent="0">
              <a:buNone/>
              <a:defRPr sz="1200" b="0" i="0">
                <a:latin typeface="GT Walsheim Light" pitchFamily="2" charset="77"/>
              </a:defRPr>
            </a:lvl3pPr>
            <a:lvl4pPr marL="0" indent="0">
              <a:buNone/>
              <a:defRPr sz="1200" b="0" i="0">
                <a:latin typeface="GT Walsheim Light" pitchFamily="2" charset="77"/>
              </a:defRPr>
            </a:lvl4pPr>
            <a:lvl5pPr marL="0" indent="0">
              <a:buNone/>
              <a:defRPr sz="1200" b="0" i="0">
                <a:latin typeface="GT Walsheim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EB4C3-9391-2D4C-8730-D306D1693D7D}"/>
              </a:ext>
            </a:extLst>
          </p:cNvPr>
          <p:cNvSpPr txBox="1"/>
          <p:nvPr userDrawn="1"/>
        </p:nvSpPr>
        <p:spPr>
          <a:xfrm>
            <a:off x="393652" y="2885392"/>
            <a:ext cx="6504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latin typeface="PP Woodland Medium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2224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17E8FFC-9211-364E-B0F2-86D9B803F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452" r="7112" b="41770"/>
          <a:stretch/>
        </p:blipFill>
        <p:spPr>
          <a:xfrm>
            <a:off x="0" y="678376"/>
            <a:ext cx="12192000" cy="6179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E787EB-61A7-3D4E-BE08-841D0FE09502}"/>
              </a:ext>
            </a:extLst>
          </p:cNvPr>
          <p:cNvSpPr/>
          <p:nvPr userDrawn="1"/>
        </p:nvSpPr>
        <p:spPr>
          <a:xfrm>
            <a:off x="0" y="678376"/>
            <a:ext cx="12192000" cy="5052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9CBC54-5825-AC41-A8B5-65DCCC2F1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47514" r="58259" b="-1"/>
          <a:stretch/>
        </p:blipFill>
        <p:spPr>
          <a:xfrm>
            <a:off x="4431255" y="1"/>
            <a:ext cx="7760745" cy="5303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4BCE05-5277-CD41-B7E4-37ACD935770C}"/>
              </a:ext>
            </a:extLst>
          </p:cNvPr>
          <p:cNvSpPr/>
          <p:nvPr userDrawn="1"/>
        </p:nvSpPr>
        <p:spPr>
          <a:xfrm>
            <a:off x="0" y="4621696"/>
            <a:ext cx="1113183" cy="22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97581-BE94-3345-A9F5-721749C0B3DB}"/>
              </a:ext>
            </a:extLst>
          </p:cNvPr>
          <p:cNvSpPr/>
          <p:nvPr userDrawn="1"/>
        </p:nvSpPr>
        <p:spPr>
          <a:xfrm>
            <a:off x="7931426" y="4621696"/>
            <a:ext cx="4260574" cy="22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12198D-590E-0D40-99F0-0A3426B5B0AA}"/>
              </a:ext>
            </a:extLst>
          </p:cNvPr>
          <p:cNvSpPr/>
          <p:nvPr userDrawn="1"/>
        </p:nvSpPr>
        <p:spPr>
          <a:xfrm>
            <a:off x="4013200" y="863600"/>
            <a:ext cx="7382301" cy="444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D505F-B26C-9C49-9CB6-DAAE1BCC5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499" y="3909555"/>
            <a:ext cx="7935694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T Walsheim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A9308C-8947-7247-A8DA-527106A0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652" y="2197191"/>
            <a:ext cx="6046905" cy="1580753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42248" y="4040396"/>
            <a:ext cx="2330517" cy="25266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GT Walsheim" pitchFamily="2" charset="77"/>
              </a:defRPr>
            </a:lvl1pPr>
            <a:lvl2pPr marL="0" indent="0">
              <a:buNone/>
              <a:defRPr sz="1400" b="0" i="0">
                <a:solidFill>
                  <a:schemeClr val="tx1"/>
                </a:solidFill>
                <a:latin typeface="GT Walsheim" pitchFamily="2" charset="77"/>
              </a:defRPr>
            </a:lvl2pPr>
            <a:lvl3pPr marL="0" indent="0">
              <a:buNone/>
              <a:defRPr sz="1400" b="0" i="0">
                <a:solidFill>
                  <a:schemeClr val="tx1"/>
                </a:solidFill>
                <a:latin typeface="GT Walsheim" pitchFamily="2" charset="77"/>
              </a:defRPr>
            </a:lvl3pPr>
            <a:lvl4pPr marL="0" indent="0">
              <a:buNone/>
              <a:defRPr sz="1400" b="0" i="0">
                <a:solidFill>
                  <a:schemeClr val="tx1"/>
                </a:solidFill>
                <a:latin typeface="GT Walsheim" pitchFamily="2" charset="77"/>
              </a:defRPr>
            </a:lvl4pPr>
            <a:lvl5pPr marL="0" indent="0">
              <a:buNone/>
              <a:defRPr sz="1400" b="0" i="0">
                <a:solidFill>
                  <a:schemeClr val="tx1"/>
                </a:solidFill>
                <a:latin typeface="GT Walshei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518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9D505F-B26C-9C49-9CB6-DAAE1BCC5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499" y="3909555"/>
            <a:ext cx="7935694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="0" i="0">
                <a:latin typeface="GT Walsheim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A9308C-8947-7247-A8DA-527106A0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652" y="2197191"/>
            <a:ext cx="6076722" cy="1580753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040396"/>
            <a:ext cx="2330517" cy="25266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>
                <a:latin typeface="GT Walsheim" pitchFamily="2" charset="77"/>
              </a:defRPr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>
                <a:latin typeface="GT Walshei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37859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486940"/>
            <a:ext cx="2330517" cy="151125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400" b="0" i="0">
                <a:latin typeface="GT Walsheim" pitchFamily="2" charset="77"/>
              </a:defRPr>
            </a:lvl1pPr>
            <a:lvl2pPr marL="0" indent="0">
              <a:buNone/>
              <a:defRPr sz="1400" b="0" i="0">
                <a:latin typeface="GT Walsheim" pitchFamily="2" charset="77"/>
              </a:defRPr>
            </a:lvl2pPr>
            <a:lvl3pPr marL="0" indent="0">
              <a:buNone/>
              <a:defRPr sz="1400" b="0" i="0">
                <a:latin typeface="GT Walsheim" pitchFamily="2" charset="77"/>
              </a:defRPr>
            </a:lvl3pPr>
            <a:lvl4pPr marL="0" indent="0">
              <a:buNone/>
              <a:defRPr sz="1400" b="0" i="0">
                <a:latin typeface="GT Walsheim" pitchFamily="2" charset="77"/>
              </a:defRPr>
            </a:lvl4pPr>
            <a:lvl5pPr marL="0" indent="0">
              <a:buNone/>
              <a:defRPr sz="1400" b="0" i="0">
                <a:latin typeface="GT Walshei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EB4C3-9391-2D4C-8730-D306D1693D7D}"/>
              </a:ext>
            </a:extLst>
          </p:cNvPr>
          <p:cNvSpPr txBox="1"/>
          <p:nvPr userDrawn="1"/>
        </p:nvSpPr>
        <p:spPr>
          <a:xfrm>
            <a:off x="393652" y="2885392"/>
            <a:ext cx="6504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latin typeface="PP Woodland Medium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9375615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B4F342-44F7-6544-BF3F-5A0D5B214662}"/>
              </a:ext>
            </a:extLst>
          </p:cNvPr>
          <p:cNvSpPr/>
          <p:nvPr userDrawn="1"/>
        </p:nvSpPr>
        <p:spPr>
          <a:xfrm>
            <a:off x="-1" y="0"/>
            <a:ext cx="12192001" cy="7058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776FE00F-BDF8-3B42-A1DB-4367273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59" t="1741"/>
          <a:stretch/>
        </p:blipFill>
        <p:spPr>
          <a:xfrm>
            <a:off x="-3" y="0"/>
            <a:ext cx="12192000" cy="703879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DC22245-680E-E442-B7A8-C9893650A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6658" y="4360024"/>
            <a:ext cx="2330517" cy="151125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GT Walsheim Light" pitchFamily="2" charset="77"/>
              </a:defRPr>
            </a:lvl1pPr>
            <a:lvl2pPr marL="0" indent="0">
              <a:buNone/>
              <a:defRPr sz="1200" b="0" i="0">
                <a:solidFill>
                  <a:schemeClr val="bg1"/>
                </a:solidFill>
                <a:latin typeface="GT Walsheim Light" pitchFamily="2" charset="77"/>
              </a:defRPr>
            </a:lvl2pPr>
            <a:lvl3pPr marL="0" indent="0">
              <a:buNone/>
              <a:defRPr sz="1200" b="0" i="0">
                <a:solidFill>
                  <a:schemeClr val="bg1"/>
                </a:solidFill>
                <a:latin typeface="GT Walsheim Light" pitchFamily="2" charset="77"/>
              </a:defRPr>
            </a:lvl3pPr>
            <a:lvl4pPr marL="0" indent="0">
              <a:buNone/>
              <a:defRPr sz="1200" b="0" i="0">
                <a:solidFill>
                  <a:schemeClr val="bg1"/>
                </a:solidFill>
                <a:latin typeface="GT Walsheim Light" pitchFamily="2" charset="77"/>
              </a:defRPr>
            </a:lvl4pPr>
            <a:lvl5pPr marL="0" indent="0">
              <a:buNone/>
              <a:defRPr sz="1200" b="0" i="0">
                <a:solidFill>
                  <a:schemeClr val="bg1"/>
                </a:solidFill>
                <a:latin typeface="GT Walsheim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EB4C3-9391-2D4C-8730-D306D1693D7D}"/>
              </a:ext>
            </a:extLst>
          </p:cNvPr>
          <p:cNvSpPr txBox="1"/>
          <p:nvPr userDrawn="1"/>
        </p:nvSpPr>
        <p:spPr>
          <a:xfrm>
            <a:off x="937348" y="2139629"/>
            <a:ext cx="65046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0" i="0" spc="600" dirty="0">
                <a:solidFill>
                  <a:schemeClr val="bg1"/>
                </a:solidFill>
                <a:latin typeface="PP Woodland Medium" pitchFamily="2" charset="77"/>
              </a:rPr>
              <a:t>Q</a:t>
            </a:r>
            <a:r>
              <a:rPr lang="en-US" sz="11500" b="0" i="0" spc="-300" dirty="0">
                <a:solidFill>
                  <a:schemeClr val="bg1"/>
                </a:solidFill>
                <a:latin typeface="PP Woodland Medium" pitchFamily="2" charset="77"/>
              </a:rPr>
              <a:t>&amp;A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8F40920-5BB4-7B48-9000-95AE7A47D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8960" b="72713"/>
          <a:stretch/>
        </p:blipFill>
        <p:spPr>
          <a:xfrm>
            <a:off x="-2" y="5230809"/>
            <a:ext cx="7442020" cy="1807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F64A8D-0360-6E49-A5A2-10F1A0BD0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59037" r="75104"/>
          <a:stretch/>
        </p:blipFill>
        <p:spPr>
          <a:xfrm>
            <a:off x="9156658" y="0"/>
            <a:ext cx="3035342" cy="27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9414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0195A25-426A-7D4A-B3A7-87C1A31260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779" y="372025"/>
            <a:ext cx="862985" cy="14613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0FB47C-A4EE-7449-9377-446E1C60F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779" y="2050977"/>
            <a:ext cx="10530672" cy="2610148"/>
          </a:xfrm>
        </p:spPr>
        <p:txBody>
          <a:bodyPr anchor="ctr"/>
          <a:lstStyle>
            <a:lvl1pPr algn="l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90098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B0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7B02A-F32D-8A43-8F1E-A76BD6B4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61756-E65D-9346-B1F7-95FAE5CD4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28279"/>
            <a:ext cx="10515600" cy="374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517CE1-07B1-3148-9843-E76229236DC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77520" y="378683"/>
            <a:ext cx="883668" cy="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5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28" r:id="rId2"/>
    <p:sldLayoutId id="2147483724" r:id="rId3"/>
    <p:sldLayoutId id="2147483766" r:id="rId4"/>
    <p:sldLayoutId id="2147483661" r:id="rId5"/>
    <p:sldLayoutId id="2147483672" r:id="rId6"/>
    <p:sldLayoutId id="2147483705" r:id="rId7"/>
    <p:sldLayoutId id="2147483725" r:id="rId8"/>
    <p:sldLayoutId id="2147483774" r:id="rId9"/>
    <p:sldLayoutId id="2147483773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7" r:id="rId18"/>
    <p:sldLayoutId id="2147483799" r:id="rId19"/>
  </p:sldLayoutIdLst>
  <p:transition spd="med">
    <p:pull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PP Woodland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GT Walshei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EB359-F1E6-6341-9FA4-7B7B0DD0B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745" y="1867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ADCD7706-BEA0-7E47-9D5F-86663C6A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5" y="830316"/>
            <a:ext cx="10515600" cy="9024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51D6AF7-18D0-2D4B-8E5C-71767116442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69779" y="361865"/>
            <a:ext cx="862985" cy="1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75" r:id="rId2"/>
    <p:sldLayoutId id="2147483772" r:id="rId3"/>
    <p:sldLayoutId id="2147483673" r:id="rId4"/>
    <p:sldLayoutId id="2147483678" r:id="rId5"/>
    <p:sldLayoutId id="2147483677" r:id="rId6"/>
    <p:sldLayoutId id="2147483683" r:id="rId7"/>
    <p:sldLayoutId id="2147483682" r:id="rId8"/>
    <p:sldLayoutId id="2147483650" r:id="rId9"/>
    <p:sldLayoutId id="2147483681" r:id="rId10"/>
    <p:sldLayoutId id="2147483770" r:id="rId11"/>
    <p:sldLayoutId id="2147483777" r:id="rId12"/>
    <p:sldLayoutId id="2147483778" r:id="rId13"/>
    <p:sldLayoutId id="2147483779" r:id="rId14"/>
    <p:sldLayoutId id="2147483782" r:id="rId15"/>
    <p:sldLayoutId id="2147483785" r:id="rId16"/>
    <p:sldLayoutId id="2147483804" r:id="rId17"/>
    <p:sldLayoutId id="2147483806" r:id="rId18"/>
    <p:sldLayoutId id="2147483807" r:id="rId19"/>
    <p:sldLayoutId id="2147483808" r:id="rId20"/>
  </p:sldLayoutIdLst>
  <p:transition spd="med">
    <p:pull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PP Woodl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T Walsheim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T Walsheim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T Walsheim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T Walsheim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T Walsheim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7B02A-F32D-8A43-8F1E-A76BD6B4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61756-E65D-9346-B1F7-95FAE5CD4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FCA1EC-34E5-FD41-93BD-4DFA54727E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6366" y="215488"/>
            <a:ext cx="883668" cy="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PP Woodland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GT Walsheim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sage@zondahom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emf"/><Relationship Id="rId4" Type="http://schemas.openxmlformats.org/officeDocument/2006/relationships/oleObject" Target="file:///C:\Users\bsage\1-Research\National\NAHB.xls!SF+MF%20Permits%20Char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6.emf"/><Relationship Id="rId4" Type="http://schemas.openxmlformats.org/officeDocument/2006/relationships/oleObject" Target="file:///C:\Users\bsage\1-Research\Employment\VA%20MD%20Employment%20Tables.xls!NoVA%20Tot%20Em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7.emf"/><Relationship Id="rId4" Type="http://schemas.openxmlformats.org/officeDocument/2006/relationships/oleObject" Target="file:///C:\Users\bsage\1-Research\Apartments\2021\3Q21%20WADC%20apts.xlsx!NoVA%20Abs-Compl%20char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8.emf"/><Relationship Id="rId4" Type="http://schemas.openxmlformats.org/officeDocument/2006/relationships/oleObject" Target="file:///C:\Users\bsage\1-Research\Apartments\2021\3Q21%20WADC%20apts.xlsx!NoVA%20Occ%20Rent%20Char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5.emf"/><Relationship Id="rId4" Type="http://schemas.openxmlformats.org/officeDocument/2006/relationships/oleObject" Target="file:///C:\Users\bsage\1-Research\MLS\MLS%20and%20new%20home%20closings%20MSA%20(bak).xls!VA%20$%20by%20County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7.emf"/><Relationship Id="rId4" Type="http://schemas.openxmlformats.org/officeDocument/2006/relationships/oleObject" Target="file:///C:\Users\bsage\1-Briefing\2021\3Q21\Northern%20Virginia%20Observed%20Survey%203Q21.xlsx!AnnualStartsClosings!%5bNorthern%20Virginia%20Observed%20Survey%203Q21.xlsx%5dAnnualStartsClosings%20Chart%20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8.emf"/><Relationship Id="rId4" Type="http://schemas.openxmlformats.org/officeDocument/2006/relationships/oleObject" Target="file:///C:\Users\bsage\1-Briefing\2021\3Q21\Northern%20Virginia%20Observed%20Survey%203Q21.xlsx!VDLAnnualStartsMoS!%5bNorthern%20Virginia%20Observed%20Survey%203Q21.xlsx%5dVDLAnnualStartsMoS%20Chart%20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9.emf"/><Relationship Id="rId4" Type="http://schemas.openxmlformats.org/officeDocument/2006/relationships/oleObject" Target="file:///C:\Users\bsage\1-Research\New%20single%20family\Virginia\Virginia%20all.xls!Ann%20Deliv-Starts%20Char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0.emf"/><Relationship Id="rId4" Type="http://schemas.openxmlformats.org/officeDocument/2006/relationships/oleObject" Target="file:///C:\Users\bsage\1-Research\New%20single%20family\Virginia\VA%20Market%20Area%20Charts.xls!Under%20Dev%20Chr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1.emf"/><Relationship Id="rId4" Type="http://schemas.openxmlformats.org/officeDocument/2006/relationships/oleObject" Target="file:///C:\Users\bsage\1-Research\New%20single%20family\Virginia\VA%20Market%20Area%20Charts.xls!Recorded%20Lots%20Char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2.emf"/><Relationship Id="rId4" Type="http://schemas.openxmlformats.org/officeDocument/2006/relationships/oleObject" Target="file:///C:\Users\bsage\1-Metrostudy\Presidents%20Council\2020\Presidents%20survey%20-%20COVID19.xlsx!Govt%20Distrup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3.emf"/><Relationship Id="rId4" Type="http://schemas.openxmlformats.org/officeDocument/2006/relationships/oleObject" Target="file:///C:\Users\bsage\1-Research\New%20single%20family\Virginia\VA%20Market%20Area%20Charts.xls!2%20yr%20Starts%20x%20MKA%20Char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5.emf"/><Relationship Id="rId4" Type="http://schemas.openxmlformats.org/officeDocument/2006/relationships/oleObject" Target="file:///C:\Users\bsage\1-Research\New%20single%20family\misc\Virginia%20Monthly%20sales%20-%20Zonda.xlsx!Mo%20Sales%20Char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6.emf"/><Relationship Id="rId4" Type="http://schemas.openxmlformats.org/officeDocument/2006/relationships/oleObject" Target="file:///C:\Users\bsage\1-Research\New%20single%20family\Virginia\VA%20Community%20Count.xls!Chart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7.emf"/><Relationship Id="rId4" Type="http://schemas.openxmlformats.org/officeDocument/2006/relationships/oleObject" Target="file:///C:\Users\bsage\1-Metrostudy\Presidents%20Council\2020\Presidents%20survey%20-%20COVID19.xlsx!Sales%20Strate%20His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8.emf"/><Relationship Id="rId4" Type="http://schemas.openxmlformats.org/officeDocument/2006/relationships/oleObject" Target="file:///C:\Users\bsage\1-Metrostudy\Presidents%20Council\2020\Presidents%20survey%20-%20COVID19.xlsx!Supply%20Distrup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oleObject" Target="file:///C:\Users\bsage\1-Metrostudy\Presidents%20Council\2020\Presidents%20survey%20-%20COVID19.xlsx!Natl%20Shortages%20Chr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2.emf"/><Relationship Id="rId4" Type="http://schemas.openxmlformats.org/officeDocument/2006/relationships/oleObject" Target="file:///C:\Users\bsage\1-Metrostudy\Presidents%20Council\2020\Presidents%20survey%20-%20COVID19.xlsx!Labor%20Char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3.emf"/><Relationship Id="rId5" Type="http://schemas.openxmlformats.org/officeDocument/2006/relationships/oleObject" Target="file:///C:\Users\bsage\1-Metrostudy\Presidents%20Council\2020\Presidents%20survey%20-%20COVID19.xlsx!Labor%20by%20market" TargetMode="Externa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7.emf"/><Relationship Id="rId4" Type="http://schemas.openxmlformats.org/officeDocument/2006/relationships/oleObject" Target="file:///C:\Users\bsage\1-Metrostudy\Presidents%20Council\2020\Presidents%20survey%20-%20COVID19.xlsx!Greatest%20Concer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file:///C:\Users\bsage\1-Research\National\Fannie%20Mae%20Survey.xlsx!Good%20Time%20to%20Bu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file:///C:\Users\bsage\1-Research\National\INT_HIST.XLS!bw%2030-yr%20chart%20(2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emf"/><Relationship Id="rId4" Type="http://schemas.openxmlformats.org/officeDocument/2006/relationships/oleObject" Target="file:///C:\Users\bsage\1-Research\National\Personal%20Savings.xls!Chart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5.emf"/><Relationship Id="rId4" Type="http://schemas.openxmlformats.org/officeDocument/2006/relationships/oleObject" Target="file:///C:\Users\bsage\1-Research\National\s&amp;p500index.xls!2yr%20cha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EDD7E5C-ECDD-F446-AF4F-F9DA481D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56" y="1484618"/>
            <a:ext cx="4860099" cy="1048239"/>
          </a:xfrm>
        </p:spPr>
        <p:txBody>
          <a:bodyPr/>
          <a:lstStyle/>
          <a:p>
            <a:r>
              <a:rPr lang="en-US" sz="4400" b="1" dirty="0" smtClean="0"/>
              <a:t>NVBIA Outlook – Dinner Meeting</a:t>
            </a:r>
            <a:endParaRPr lang="en-US" sz="3600" i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3E9660-80C3-4E48-B3AC-D50FA40C128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08850" y="2295324"/>
            <a:ext cx="3603315" cy="18136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11/12/2021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Ben Sage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 smtClean="0"/>
              <a:t>Senior Regional Director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 smtClean="0">
                <a:hlinkClick r:id="rId3"/>
              </a:rPr>
              <a:t>bsage@zondahome.com</a:t>
            </a:r>
            <a:r>
              <a:rPr lang="en-US" sz="1600" dirty="0" smtClean="0"/>
              <a:t> </a:t>
            </a:r>
          </a:p>
          <a:p>
            <a:pPr marL="457200" lvl="1" indent="0">
              <a:buNone/>
            </a:pPr>
            <a:r>
              <a:rPr lang="en-US" sz="1600" dirty="0" smtClean="0"/>
              <a:t>571.306.0136</a:t>
            </a:r>
          </a:p>
          <a:p>
            <a:pPr lvl="1"/>
            <a:endParaRPr lang="en-US" dirty="0"/>
          </a:p>
        </p:txBody>
      </p:sp>
      <p:pic>
        <p:nvPicPr>
          <p:cNvPr id="230402" name="Picture 2" descr="HC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42" y="3187551"/>
            <a:ext cx="1869168" cy="18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9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Homeowner One-Year Equity Increase</a:t>
            </a:r>
            <a:endParaRPr sz="2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2D7599-4E0F-45C3-8F5F-46D7985FCC8F}"/>
              </a:ext>
            </a:extLst>
          </p:cNvPr>
          <p:cNvGrpSpPr/>
          <p:nvPr/>
        </p:nvGrpSpPr>
        <p:grpSpPr>
          <a:xfrm>
            <a:off x="376238" y="1140643"/>
            <a:ext cx="9206325" cy="5289724"/>
            <a:chOff x="5570983" y="1849290"/>
            <a:chExt cx="6540646" cy="42853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89CE47-6CD3-4A54-A253-C592ED296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0983" y="1849290"/>
              <a:ext cx="6540646" cy="41514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3A5279-A0B8-4BAF-A20E-4BBE14AF6033}"/>
                </a:ext>
              </a:extLst>
            </p:cNvPr>
            <p:cNvSpPr txBox="1"/>
            <p:nvPr/>
          </p:nvSpPr>
          <p:spPr>
            <a:xfrm>
              <a:off x="6343650" y="5873002"/>
              <a:ext cx="40338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AAAAA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CoreLogic; Zonda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01302" y="458851"/>
            <a:ext cx="3604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Mortgage rates, savings, </a:t>
            </a:r>
          </a:p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stock market, home equity …</a:t>
            </a:r>
            <a:endParaRPr lang="en-US" sz="2000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1147" y="1536101"/>
            <a:ext cx="2598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Record wherewithal</a:t>
            </a:r>
          </a:p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to buy homes</a:t>
            </a:r>
            <a:endParaRPr lang="en-US" sz="2400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United States Annual Residential Permits</a:t>
            </a:r>
            <a:endParaRPr sz="2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341563" y="1109663"/>
          <a:ext cx="7681912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7" name="Worksheet" r:id="rId4" imgW="8677375" imgH="5924452" progId="Excel.Sheet.8">
                  <p:link/>
                </p:oleObj>
              </mc:Choice>
              <mc:Fallback>
                <p:oleObj name="Worksheet" r:id="rId4" imgW="8677375" imgH="5924452" progId="Excel.Sheet.8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1563" y="1109663"/>
                        <a:ext cx="7681912" cy="524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06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5546" y="2295323"/>
            <a:ext cx="3303906" cy="1048239"/>
          </a:xfrm>
        </p:spPr>
        <p:txBody>
          <a:bodyPr/>
          <a:lstStyle/>
          <a:p>
            <a:r>
              <a:rPr lang="en-US" sz="4800" b="1" dirty="0" smtClean="0"/>
              <a:t>Are we in a housing bubble?</a:t>
            </a:r>
            <a:endParaRPr lang="en-US" sz="4800" b="1" dirty="0"/>
          </a:p>
        </p:txBody>
      </p:sp>
      <p:pic>
        <p:nvPicPr>
          <p:cNvPr id="108548" name="Picture 4" descr="Jury still out on Canada&amp;#39;s housing &amp;#39;bubble&amp;#39;, but a national fix would do  more harm than good | Financial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66" y="1710966"/>
            <a:ext cx="4591204" cy="34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756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695B-5F54-6C47-B801-4D5A4183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4" y="756745"/>
            <a:ext cx="11380201" cy="902412"/>
          </a:xfrm>
        </p:spPr>
        <p:txBody>
          <a:bodyPr/>
          <a:lstStyle/>
          <a:p>
            <a:r>
              <a:rPr lang="en-US" sz="3200" dirty="0" smtClean="0"/>
              <a:t>Home </a:t>
            </a:r>
            <a:r>
              <a:rPr lang="en-US" sz="3200" dirty="0"/>
              <a:t>price to income levels are </a:t>
            </a:r>
            <a:r>
              <a:rPr lang="en-US" sz="3200" dirty="0" smtClean="0"/>
              <a:t>noteworthy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29AD4-B24A-40B3-BEF3-EFFFED224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7" y="281013"/>
            <a:ext cx="1189587" cy="274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B4F15-F7E9-4AC4-8428-8AB76B4FE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452" y="1582142"/>
            <a:ext cx="7907095" cy="4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58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695B-5F54-6C47-B801-4D5A4183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4" y="756745"/>
            <a:ext cx="11380201" cy="902412"/>
          </a:xfrm>
        </p:spPr>
        <p:txBody>
          <a:bodyPr/>
          <a:lstStyle/>
          <a:p>
            <a:r>
              <a:rPr lang="en-US" sz="3200" dirty="0" smtClean="0"/>
              <a:t>Impact of Low Mortgage Rates …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29AD4-B24A-40B3-BEF3-EFFFED224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7" y="281013"/>
            <a:ext cx="1189587" cy="274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C7C7BE-6759-4BFD-A58A-B33BF0274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295" y="1484768"/>
            <a:ext cx="7743159" cy="44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2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2C28B-323D-4977-A5AF-04433640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6" y="756745"/>
            <a:ext cx="5290764" cy="902412"/>
          </a:xfrm>
        </p:spPr>
        <p:txBody>
          <a:bodyPr/>
          <a:lstStyle/>
          <a:p>
            <a:r>
              <a:rPr lang="en-US" sz="3200" dirty="0"/>
              <a:t>Safeguards following the GR 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CFB23B-0AEE-9C44-8FCC-09A901CD7C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A904C-3829-4C21-BC74-5E981096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7" y="281013"/>
            <a:ext cx="1189587" cy="274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88C9-EEC3-4594-A1B7-F2783A830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71" y="1934843"/>
            <a:ext cx="5558329" cy="3994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8DA43-8181-42E5-A3C1-796136D33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123" y="2290763"/>
            <a:ext cx="6069877" cy="33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67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A496-A42C-9E49-9C21-8CEF453A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44" y="756745"/>
            <a:ext cx="11849593" cy="902412"/>
          </a:xfrm>
        </p:spPr>
        <p:txBody>
          <a:bodyPr/>
          <a:lstStyle/>
          <a:p>
            <a:pPr lvl="0">
              <a:defRPr/>
            </a:pPr>
            <a:r>
              <a:rPr lang="en-US" sz="2300" dirty="0" smtClean="0">
                <a:solidFill>
                  <a:srgbClr val="0F1233"/>
                </a:solidFill>
                <a:latin typeface="PP Woodland Medium"/>
              </a:rPr>
              <a:t>Some of the Appreciation is Justified, but It’s Not Sustainable</a:t>
            </a:r>
            <a:endParaRPr lang="en-US" sz="2300" dirty="0">
              <a:solidFill>
                <a:srgbClr val="0F12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D4090-FE09-6E40-B23B-64182414C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5318" y="2045655"/>
            <a:ext cx="6049210" cy="48663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Return of Investors</a:t>
            </a:r>
          </a:p>
          <a:p>
            <a:r>
              <a:rPr lang="en-US" sz="2000" dirty="0" smtClean="0"/>
              <a:t>Bidding wars</a:t>
            </a:r>
          </a:p>
          <a:p>
            <a:r>
              <a:rPr lang="en-US" sz="2000" dirty="0" smtClean="0"/>
              <a:t>FOMO </a:t>
            </a:r>
            <a:r>
              <a:rPr lang="en-US" sz="2000" dirty="0"/>
              <a:t>(starting to wane)</a:t>
            </a:r>
          </a:p>
          <a:p>
            <a:r>
              <a:rPr lang="en-US" sz="2000" dirty="0" smtClean="0"/>
              <a:t>Easy monetary policy (ending soon?) </a:t>
            </a:r>
            <a:endParaRPr lang="en-US" sz="2000" dirty="0"/>
          </a:p>
          <a:p>
            <a:r>
              <a:rPr lang="en-US" sz="2000" dirty="0" smtClean="0"/>
              <a:t>Extreme </a:t>
            </a:r>
            <a:r>
              <a:rPr lang="en-US" sz="2000" dirty="0"/>
              <a:t>supply and demand </a:t>
            </a:r>
            <a:r>
              <a:rPr lang="en-US" sz="2000" dirty="0" smtClean="0"/>
              <a:t>mismatch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When do buyers get priced out?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Are some pandemic trends temporary?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Will households continue to relocate?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Have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 pulled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demand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forward? </a:t>
            </a:r>
          </a:p>
          <a:p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graphic">
            <a:extLst>
              <a:ext uri="{FF2B5EF4-FFF2-40B4-BE49-F238E27FC236}">
                <a16:creationId xmlns:a16="http://schemas.microsoft.com/office/drawing/2014/main" id="{A2F53EE0-AAEB-D349-932B-11C52B59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63" y="2506663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FD860-8BEC-406A-A86C-9FC3619D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1"/>
          <a:stretch/>
        </p:blipFill>
        <p:spPr>
          <a:xfrm>
            <a:off x="451684" y="1207951"/>
            <a:ext cx="5477776" cy="5473678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206829" y="6357257"/>
            <a:ext cx="190687" cy="1850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04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779" y="1626771"/>
            <a:ext cx="6402361" cy="2610148"/>
          </a:xfrm>
        </p:spPr>
        <p:txBody>
          <a:bodyPr/>
          <a:lstStyle/>
          <a:p>
            <a:r>
              <a:rPr lang="en-US" dirty="0" smtClean="0"/>
              <a:t>Employment</a:t>
            </a:r>
          </a:p>
          <a:p>
            <a:r>
              <a:rPr lang="en-US" dirty="0" smtClean="0"/>
              <a:t>and Apartments</a:t>
            </a:r>
            <a:endParaRPr dirty="0"/>
          </a:p>
        </p:txBody>
      </p:sp>
      <p:pic>
        <p:nvPicPr>
          <p:cNvPr id="65538" name="Picture 2" descr="Amazon Submits Plans for New 350-Foot Centerpiece of HQ2 in Arlington  County – NBC4 Wash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18" y="650450"/>
            <a:ext cx="5900625" cy="33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4988" y="4052253"/>
            <a:ext cx="2788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accent5">
                    <a:lumMod val="50000"/>
                  </a:schemeClr>
                </a:solidFill>
              </a:rPr>
              <a:t>Planned Amazon HQ2 in National Landing</a:t>
            </a:r>
            <a:endParaRPr lang="en-US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978593"/>
              </p:ext>
            </p:extLst>
          </p:nvPr>
        </p:nvGraphicFramePr>
        <p:xfrm>
          <a:off x="1463535" y="1104425"/>
          <a:ext cx="7551176" cy="5137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3" name="Worksheet" r:id="rId4" imgW="8581665" imgH="5838559" progId="Excel.Sheet.8">
                  <p:link/>
                </p:oleObj>
              </mc:Choice>
              <mc:Fallback>
                <p:oleObj name="Worksheet" r:id="rId4" imgW="8581665" imgH="5838559" progId="Excel.Sheet.8">
                  <p:link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3535" y="1104425"/>
                        <a:ext cx="7551176" cy="5137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Northern VA Total Employment </a:t>
            </a:r>
            <a:r>
              <a:rPr lang="en-US" sz="2200" b="1" dirty="0" smtClean="0"/>
              <a:t>(Seas </a:t>
            </a:r>
            <a:r>
              <a:rPr lang="en-US" sz="2200" b="1" dirty="0" err="1" smtClean="0"/>
              <a:t>Adj</a:t>
            </a:r>
            <a:r>
              <a:rPr lang="en-US" sz="2200" b="1" dirty="0" smtClean="0"/>
              <a:t>)</a:t>
            </a:r>
            <a:endParaRPr sz="22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8489302" y="2569284"/>
            <a:ext cx="2406706" cy="461665"/>
            <a:chOff x="9039746" y="3328107"/>
            <a:chExt cx="2406706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9503163" y="3328107"/>
              <a:ext cx="19432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+136,000 jobs</a:t>
              </a:r>
              <a:endPara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" name="Straight Arrow Connector 11"/>
            <p:cNvCxnSpPr>
              <a:endCxn id="11" idx="1"/>
            </p:cNvCxnSpPr>
            <p:nvPr/>
          </p:nvCxnSpPr>
          <p:spPr>
            <a:xfrm flipV="1">
              <a:off x="9039746" y="3558940"/>
              <a:ext cx="463417" cy="158012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197860" y="364410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8</a:t>
            </a:r>
            <a:r>
              <a:rPr lang="en-US" b="1" i="1" dirty="0" smtClean="0">
                <a:solidFill>
                  <a:srgbClr val="FF0000"/>
                </a:solidFill>
              </a:rPr>
              <a:t> years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5057" y="453028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B050"/>
                </a:solidFill>
              </a:rPr>
              <a:t>Recovered 74%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Northern Virginia Apartment </a:t>
            </a:r>
            <a:r>
              <a:rPr lang="en-US" b="1" dirty="0" smtClean="0"/>
              <a:t>Market – Ann Absorption/Deliveries</a:t>
            </a:r>
            <a:endParaRPr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201852"/>
              </p:ext>
            </p:extLst>
          </p:nvPr>
        </p:nvGraphicFramePr>
        <p:xfrm>
          <a:off x="2277224" y="1124778"/>
          <a:ext cx="6997405" cy="507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60" name="Worksheet" r:id="rId4" imgW="8677741" imgH="6288122" progId="Excel.Sheet.12">
                  <p:link updateAutomatic="1"/>
                </p:oleObj>
              </mc:Choice>
              <mc:Fallback>
                <p:oleObj name="Worksheet" r:id="rId4" imgW="8677741" imgH="62881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7224" y="1124778"/>
                        <a:ext cx="6997405" cy="507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4814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8106477-6E1C-504A-B46A-925B085EEF5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3526" r="3526"/>
          <a:stretch>
            <a:fillRect/>
          </a:stretch>
        </p:blipFill>
        <p:spPr>
          <a:xfrm>
            <a:off x="7191362" y="814549"/>
            <a:ext cx="2111375" cy="2734056"/>
          </a:xfr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09EA78F-5864-DE4A-BF70-6119E0A8F7EC}"/>
              </a:ext>
            </a:extLst>
          </p:cNvPr>
          <p:cNvSpPr txBox="1">
            <a:spLocks/>
          </p:cNvSpPr>
          <p:nvPr/>
        </p:nvSpPr>
        <p:spPr>
          <a:xfrm>
            <a:off x="9559658" y="3613023"/>
            <a:ext cx="2114946" cy="99317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PP Woodland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Woodland" pitchFamily="2" charset="77"/>
                <a:ea typeface="+mn-ea"/>
                <a:cs typeface="+mn-cs"/>
              </a:rPr>
              <a:t>Dan</a:t>
            </a: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Woodland" pitchFamily="2" charset="77"/>
                <a:ea typeface="+mn-ea"/>
                <a:cs typeface="+mn-cs"/>
              </a:rPr>
              <a:t>Fulton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P Woodland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Senior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VP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EBEB"/>
              </a:solidFill>
              <a:effectLst/>
              <a:uLnTx/>
              <a:uFillTx/>
              <a:latin typeface="GT Walsheim Bold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Zonda Advisory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EBEB"/>
              </a:solidFill>
              <a:effectLst/>
              <a:uLnTx/>
              <a:uFillTx/>
              <a:latin typeface="GT Walsheim Bold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EBEB"/>
              </a:solidFill>
              <a:effectLst/>
              <a:uLnTx/>
              <a:uFillTx/>
              <a:latin typeface="PP Woodland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P Woodland" pitchFamily="2" charset="77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AD38599-26C1-AB4C-9AB1-DB0FF5143FA3}"/>
              </a:ext>
            </a:extLst>
          </p:cNvPr>
          <p:cNvSpPr txBox="1">
            <a:spLocks/>
          </p:cNvSpPr>
          <p:nvPr/>
        </p:nvSpPr>
        <p:spPr>
          <a:xfrm>
            <a:off x="7187791" y="3613023"/>
            <a:ext cx="2114946" cy="99317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PP Woodland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GT Walsheim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Woodland" pitchFamily="2" charset="77"/>
                <a:ea typeface="+mn-ea"/>
                <a:cs typeface="+mn-cs"/>
              </a:rPr>
              <a:t>Ali</a:t>
            </a: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Woodland" pitchFamily="2" charset="77"/>
                <a:ea typeface="+mn-ea"/>
                <a:cs typeface="+mn-cs"/>
              </a:rPr>
              <a:t>Wolf</a:t>
            </a: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Chief Economist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Zonda Economics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EBEB"/>
                </a:solidFill>
                <a:effectLst/>
                <a:uLnTx/>
                <a:uFillTx/>
                <a:latin typeface="GT Walsheim Bold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P Woodland" pitchFamily="2" charset="77"/>
              <a:ea typeface="+mn-ea"/>
              <a:cs typeface="+mn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7ECC967-9A83-364C-B105-EF75E9A15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967" y="896005"/>
            <a:ext cx="5649327" cy="128557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sz="4000" dirty="0">
                <a:solidFill>
                  <a:srgbClr val="FFEBEB"/>
                </a:solidFill>
                <a:latin typeface="PP Woodland" pitchFamily="2" charset="77"/>
              </a:rPr>
              <a:t>Here to help</a:t>
            </a:r>
          </a:p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EAAA965-6556-7C4B-BB62-E140811422FF}"/>
              </a:ext>
            </a:extLst>
          </p:cNvPr>
          <p:cNvSpPr txBox="1">
            <a:spLocks/>
          </p:cNvSpPr>
          <p:nvPr/>
        </p:nvSpPr>
        <p:spPr>
          <a:xfrm>
            <a:off x="446673" y="3070778"/>
            <a:ext cx="5723621" cy="22969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T Walsheim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60 advisors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500 researchers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50 technologists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Award winning Builder editorial team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8FA899-7119-CB48-BCB2-4221BA4564E0}"/>
              </a:ext>
            </a:extLst>
          </p:cNvPr>
          <p:cNvSpPr/>
          <p:nvPr/>
        </p:nvSpPr>
        <p:spPr>
          <a:xfrm>
            <a:off x="520967" y="2181577"/>
            <a:ext cx="3999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Our teams cover the entire spectrum of real estate, to help you grow your business and realize your goals.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52003-9E0A-4C43-BB57-1F3E4611C067}"/>
              </a:ext>
            </a:extLst>
          </p:cNvPr>
          <p:cNvSpPr txBox="1">
            <a:spLocks/>
          </p:cNvSpPr>
          <p:nvPr/>
        </p:nvSpPr>
        <p:spPr>
          <a:xfrm>
            <a:off x="531433" y="1503137"/>
            <a:ext cx="6857107" cy="292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GT Walsheim 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GT Walsheim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</a:rPr>
              <a:t>INSIGHTS AND ADVICE, ALL UNDER ONE ROOF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7" name="Picture 4" descr="https://southcentralus1-mediap.svc.ms/transform/thumbnail?provider=spo&amp;inputFormat=jpg&amp;cs=fFNQTw&amp;docid=https%3A%2F%2Fmeyersresearchllc-my.sharepoint.com%3A443%2F_api%2Fv2.0%2Fdrives%2Fb!eXShWrMfbkG-Rwb7KdgprCVAtm7fhs1FnKq4LnHvEukjAE7bk9YXRLWvfLdxjzjP%2Fitems%2F01MMFWOG52P2BU4CRKPRHL4HEC37TWWEVP%3Fversion%3DPublished&amp;access_token=eyJ0eXAiOiJKV1QiLCJhbGciOiJub25lIn0.eyJhdWQiOiIwMDAwMDAwMy0wMDAwLTBmZjEtY2UwMC0wMDAwMDAwMDAwMDAvbWV5ZXJzcmVzZWFyY2hsbGMtbXkuc2hhcmVwb2ludC5jb21ANmQ1YTQwNWEtMmQxMy00ZWUzLThjODAtY2YxMDUwM2VmNjNjIiwiaXNzIjoiMDAwMDAwMDMtMDAwMC0wZmYxLWNlMDAtMDAwMDAwMDAwMDAwIiwibmJmIjoiMTYyNDM2MzIwMCIsImV4cCI6IjE2MjQzODQ4MDAiLCJlbmRwb2ludHVybCI6InFxLzlHN1VwSUFQSTl3NmdkWElFSjkrR3JRL3E5UUtwQWJwWGNDdGFVVDQ9IiwiZW5kcG9pbnR1cmxMZW5ndGgiOiIxMjciLCJpc2xvb3BiYWNrIjoiVHJ1ZSIsInZlciI6Imhhc2hlZHByb29mdG9rZW4iLCJzaXRlaWQiOiJOV0ZoTVRjME56a3RNV1ppTXkwME1UWmxMV0psTkRjdE1EWm1Zakk1WkRneU9XRmoiLCJzaWduaW5fc3RhdGUiOiJbXCJrbXNpXCJdIiwibmFtZWlkIjoiMCMuZnxtZW1iZXJzaGlwfGJzYWdlQHpvbmRhaG9tZS5jb20iLCJuaWkiOiJtaWNyb3NvZnQuc2hhcmVwb2ludCIsImlzdXNlciI6InRydWUiLCJjYWNoZWtleSI6IjBoLmZ8bWVtYmVyc2hpcHwxMDAzMjAwMGUxYWU3ZTgzQGxpdmUuY29tIiwidHQiOiIwIiwidXNlUGVyc2lzdGVudENvb2tpZSI6IjMifQ.MjRlWUhBaEF2eFdEdWhvQUhoL0ZoSzZrdHpZdzcyT0xEVDZrcXF6Vi9ZWT0&amp;encodeFailures=1&amp;width=669&amp;height=836&amp;srcWidth=2000&amp;srcHeight=2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58" y="814549"/>
            <a:ext cx="2195145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7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Northern </a:t>
            </a:r>
            <a:r>
              <a:rPr lang="en-US" b="1" dirty="0" smtClean="0"/>
              <a:t>Virginia </a:t>
            </a:r>
            <a:r>
              <a:rPr lang="en-US" b="1" dirty="0" smtClean="0"/>
              <a:t>Apartment </a:t>
            </a:r>
            <a:r>
              <a:rPr lang="en-US" b="1" dirty="0" smtClean="0"/>
              <a:t>Market – Occupancy and Rent/</a:t>
            </a:r>
            <a:r>
              <a:rPr lang="en-US" b="1" dirty="0" err="1" smtClean="0"/>
              <a:t>Sq</a:t>
            </a:r>
            <a:r>
              <a:rPr lang="en-US" b="1" dirty="0"/>
              <a:t> </a:t>
            </a:r>
            <a:r>
              <a:rPr lang="en-US" b="1" dirty="0" smtClean="0"/>
              <a:t>Ft</a:t>
            </a:r>
            <a:endParaRPr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525399"/>
              </p:ext>
            </p:extLst>
          </p:nvPr>
        </p:nvGraphicFramePr>
        <p:xfrm>
          <a:off x="2219325" y="1123950"/>
          <a:ext cx="7037388" cy="512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85" name="Worksheet" r:id="rId4" imgW="8772618" imgH="6391171" progId="Excel.Sheet.12">
                  <p:link updateAutomatic="1"/>
                </p:oleObj>
              </mc:Choice>
              <mc:Fallback>
                <p:oleObj name="Worksheet" r:id="rId4" imgW="8772618" imgH="63911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9325" y="1123950"/>
                        <a:ext cx="7037388" cy="512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344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>
          <a:xfrm>
            <a:off x="388499" y="1189901"/>
            <a:ext cx="10515600" cy="2607624"/>
          </a:xfrm>
        </p:spPr>
        <p:txBody>
          <a:bodyPr/>
          <a:lstStyle/>
          <a:p>
            <a:r>
              <a:rPr lang="en-US" dirty="0" smtClean="0"/>
              <a:t>Local Resale Market</a:t>
            </a:r>
            <a:endParaRPr dirty="0"/>
          </a:p>
        </p:txBody>
      </p:sp>
      <p:pic>
        <p:nvPicPr>
          <p:cNvPr id="3" name="Picture 32" descr="What's the Best Time of Year for Home Buyers? - Zillow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43" y="748515"/>
            <a:ext cx="4573513" cy="30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7850" r="19094" b="49677"/>
          <a:stretch/>
        </p:blipFill>
        <p:spPr>
          <a:xfrm>
            <a:off x="735786" y="1171006"/>
            <a:ext cx="10060809" cy="4079420"/>
          </a:xfrm>
          <a:prstGeom prst="rect">
            <a:avLst/>
          </a:prstGeom>
        </p:spPr>
      </p:pic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Washington DC Metro Total Resale Listings</a:t>
            </a:r>
            <a:endParaRPr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7" r="22982"/>
          <a:stretch/>
        </p:blipFill>
        <p:spPr>
          <a:xfrm>
            <a:off x="735787" y="5102351"/>
            <a:ext cx="9660941" cy="563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3851" y="5789314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Gill Sans MT" panose="020B0502020104020203" pitchFamily="34" charset="0"/>
              </a:rPr>
              <a:t>Source: </a:t>
            </a:r>
            <a:r>
              <a:rPr lang="en-US" i="1" dirty="0" err="1" smtClean="0">
                <a:latin typeface="Gill Sans MT" panose="020B0502020104020203" pitchFamily="34" charset="0"/>
              </a:rPr>
              <a:t>Redfin</a:t>
            </a:r>
            <a:endParaRPr lang="en-US" i="1" dirty="0" smtClean="0">
              <a:latin typeface="Gill Sans MT" panose="020B05020201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7" t="42877" r="11275" b="46394"/>
          <a:stretch/>
        </p:blipFill>
        <p:spPr>
          <a:xfrm>
            <a:off x="7735078" y="3961918"/>
            <a:ext cx="1029477" cy="9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7742" r="19395" b="48172"/>
          <a:stretch/>
        </p:blipFill>
        <p:spPr>
          <a:xfrm>
            <a:off x="825913" y="1141467"/>
            <a:ext cx="9918445" cy="4138455"/>
          </a:xfrm>
          <a:prstGeom prst="rect">
            <a:avLst/>
          </a:prstGeom>
        </p:spPr>
      </p:pic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Washington DC Metro Median Resale Price/</a:t>
            </a:r>
            <a:r>
              <a:rPr lang="en-US" b="1" dirty="0" err="1" smtClean="0"/>
              <a:t>SqFt</a:t>
            </a:r>
            <a:r>
              <a:rPr lang="en-US" b="1" dirty="0" smtClean="0"/>
              <a:t>* of Homes Sold</a:t>
            </a:r>
            <a:endParaRPr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7" r="22982"/>
          <a:stretch/>
        </p:blipFill>
        <p:spPr>
          <a:xfrm>
            <a:off x="740755" y="5159570"/>
            <a:ext cx="9784080" cy="570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3851" y="5789314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Gill Sans MT" panose="020B0502020104020203" pitchFamily="34" charset="0"/>
              </a:rPr>
              <a:t>Source: </a:t>
            </a:r>
            <a:r>
              <a:rPr lang="en-US" i="1" dirty="0" err="1" smtClean="0">
                <a:latin typeface="Gill Sans MT" panose="020B0502020104020203" pitchFamily="34" charset="0"/>
              </a:rPr>
              <a:t>Redfin</a:t>
            </a:r>
            <a:endParaRPr lang="en-US" i="1" dirty="0" smtClean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0204704" y="1191264"/>
            <a:ext cx="182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4-week running total</a:t>
            </a:r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7" t="42877" r="11275" b="46394"/>
          <a:stretch/>
        </p:blipFill>
        <p:spPr>
          <a:xfrm>
            <a:off x="5029201" y="2117634"/>
            <a:ext cx="1029477" cy="9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8172" r="19547" b="47741"/>
          <a:stretch/>
        </p:blipFill>
        <p:spPr>
          <a:xfrm>
            <a:off x="899651" y="1224713"/>
            <a:ext cx="9881420" cy="4069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7" r="22982"/>
          <a:stretch/>
        </p:blipFill>
        <p:spPr>
          <a:xfrm>
            <a:off x="740755" y="5159570"/>
            <a:ext cx="9784080" cy="570803"/>
          </a:xfrm>
          <a:prstGeom prst="rect">
            <a:avLst/>
          </a:prstGeom>
        </p:spPr>
      </p:pic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Washington DC Metro Percent of Active Listings with Price Drop</a:t>
            </a:r>
            <a:endParaRPr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83851" y="5789314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Gill Sans MT" panose="020B0502020104020203" pitchFamily="34" charset="0"/>
              </a:rPr>
              <a:t>Source: </a:t>
            </a:r>
            <a:r>
              <a:rPr lang="en-US" i="1" dirty="0" err="1" smtClean="0">
                <a:latin typeface="Gill Sans MT" panose="020B0502020104020203" pitchFamily="34" charset="0"/>
              </a:rPr>
              <a:t>Redfin</a:t>
            </a:r>
            <a:endParaRPr lang="en-US" i="1" dirty="0" smtClean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0204704" y="1191264"/>
            <a:ext cx="182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* 4-week running total</a:t>
            </a:r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7" t="42877" r="11275" b="46394"/>
          <a:stretch/>
        </p:blipFill>
        <p:spPr>
          <a:xfrm>
            <a:off x="8185356" y="3339944"/>
            <a:ext cx="1029477" cy="9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Virginia Median Resale Price* Trend by County</a:t>
            </a:r>
            <a:endParaRPr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736556"/>
              </p:ext>
            </p:extLst>
          </p:nvPr>
        </p:nvGraphicFramePr>
        <p:xfrm>
          <a:off x="2108200" y="1112838"/>
          <a:ext cx="7081838" cy="515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3" name="Worksheet" r:id="rId4" imgW="8762922" imgH="6381701" progId="Excel.Sheet.8">
                  <p:link/>
                </p:oleObj>
              </mc:Choice>
              <mc:Fallback>
                <p:oleObj name="Worksheet" r:id="rId4" imgW="8762922" imgH="6381701" progId="Excel.Sheet.8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8200" y="1112838"/>
                        <a:ext cx="7081838" cy="515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 rot="595141">
            <a:off x="2662028" y="3270576"/>
            <a:ext cx="2013544" cy="1641185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03876" y="1527142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Gill Sans MT" panose="020B0502020104020203" pitchFamily="34" charset="0"/>
              </a:rPr>
              <a:t>* 3-month average</a:t>
            </a:r>
            <a:endParaRPr lang="en-US" i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845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>
          <a:xfrm>
            <a:off x="388499" y="1189901"/>
            <a:ext cx="10515600" cy="2607624"/>
          </a:xfrm>
        </p:spPr>
        <p:txBody>
          <a:bodyPr/>
          <a:lstStyle/>
          <a:p>
            <a:r>
              <a:rPr lang="en-US" dirty="0" smtClean="0"/>
              <a:t>Local New-Home Market</a:t>
            </a:r>
            <a:br>
              <a:rPr lang="en-US" dirty="0" smtClean="0"/>
            </a:br>
            <a:r>
              <a:rPr lang="en-US" dirty="0" smtClean="0"/>
              <a:t>  Northern Virginia</a:t>
            </a:r>
            <a:endParaRPr dirty="0"/>
          </a:p>
        </p:txBody>
      </p:sp>
      <p:pic>
        <p:nvPicPr>
          <p:cNvPr id="3" name="Picture 7" descr="Sultan mulls growing pains with 600 new homes in pipeline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20" y="620877"/>
            <a:ext cx="4766135" cy="31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Annual Starts and Closings</a:t>
            </a:r>
            <a:endParaRPr sz="20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-73343" y="6306898"/>
            <a:ext cx="2743200" cy="376237"/>
          </a:xfrm>
        </p:spPr>
        <p:txBody>
          <a:bodyPr/>
          <a:lstStyle/>
          <a:p>
            <a:r>
              <a:rPr lang="en-US" dirty="0" smtClean="0"/>
              <a:t>Source: Zonda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5574" y="1092200"/>
          <a:ext cx="9394251" cy="500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6" name="Worksheet" r:id="rId4" imgW="9486941" imgH="5048238" progId="Excel.Sheet.12">
                  <p:link/>
                </p:oleObj>
              </mc:Choice>
              <mc:Fallback>
                <p:oleObj name="Worksheet" r:id="rId4" imgW="9486941" imgH="5048238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574" y="1092200"/>
                        <a:ext cx="9394251" cy="5000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7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74052" y="1153948"/>
          <a:ext cx="9486900" cy="504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2" name="Worksheet" r:id="rId4" imgW="9487006" imgH="5046144" progId="Excel.Sheet.12">
                  <p:link/>
                </p:oleObj>
              </mc:Choice>
              <mc:Fallback>
                <p:oleObj name="Worksheet" r:id="rId4" imgW="9487006" imgH="5046144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052" y="1153948"/>
                        <a:ext cx="9486900" cy="504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NoVA Vacant Developed Lots &amp; Months of Supply</a:t>
            </a:r>
            <a:endParaRPr b="1" dirty="0"/>
          </a:p>
        </p:txBody>
      </p:sp>
      <p:sp>
        <p:nvSpPr>
          <p:cNvPr id="4" name="Rectangle 3"/>
          <p:cNvSpPr/>
          <p:nvPr/>
        </p:nvSpPr>
        <p:spPr>
          <a:xfrm>
            <a:off x="1729176" y="2911156"/>
            <a:ext cx="7809723" cy="485192"/>
          </a:xfrm>
          <a:prstGeom prst="rect">
            <a:avLst/>
          </a:prstGeom>
          <a:solidFill>
            <a:srgbClr val="FFB5B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012950" y="1138238"/>
          <a:ext cx="700087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6" name="Worksheet" r:id="rId4" imgW="8763028" imgH="6391171" progId="Excel.Sheet.8">
                  <p:link/>
                </p:oleObj>
              </mc:Choice>
              <mc:Fallback>
                <p:oleObj name="Worksheet" r:id="rId4" imgW="8763028" imgH="6391171" progId="Excel.Sheet.8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2950" y="1138238"/>
                        <a:ext cx="7000875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376238" y="701039"/>
            <a:ext cx="10515600" cy="346623"/>
          </a:xfrm>
        </p:spPr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Annual </a:t>
            </a:r>
            <a:r>
              <a:rPr b="1" dirty="0" smtClean="0"/>
              <a:t>Starts </a:t>
            </a:r>
            <a:r>
              <a:rPr lang="en-US" b="1" dirty="0" smtClean="0"/>
              <a:t>and</a:t>
            </a:r>
            <a:r>
              <a:rPr b="1" dirty="0" smtClean="0"/>
              <a:t> </a:t>
            </a:r>
            <a:r>
              <a:rPr b="1" dirty="0"/>
              <a:t>Lot Deliveries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-73343" y="6306898"/>
            <a:ext cx="2743200" cy="376237"/>
          </a:xfrm>
        </p:spPr>
        <p:txBody>
          <a:bodyPr/>
          <a:lstStyle/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900" b="0" i="1" u="none" cap="none">
                <a:solidFill>
                  <a:srgbClr val="BFBFBF">
                    <a:alpha val="100000"/>
                  </a:srgbClr>
                </a:solidFill>
                <a:latin typeface="Walsheim"/>
                <a:cs typeface="Walsheim"/>
              </a:rPr>
              <a:t>Market: NoVa</a:t>
            </a: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900" b="0" i="1" u="none" cap="none">
                <a:solidFill>
                  <a:srgbClr val="BFBFBF">
                    <a:alpha val="100000"/>
                  </a:srgbClr>
                </a:solidFill>
                <a:latin typeface="Walsheim"/>
                <a:cs typeface="Walsheim"/>
              </a:rPr>
              <a:t>Source:  Zonda</a:t>
            </a:r>
          </a:p>
        </p:txBody>
      </p:sp>
      <p:sp>
        <p:nvSpPr>
          <p:cNvPr id="6" name="Oval 5"/>
          <p:cNvSpPr/>
          <p:nvPr/>
        </p:nvSpPr>
        <p:spPr>
          <a:xfrm rot="20947854">
            <a:off x="5386166" y="2776203"/>
            <a:ext cx="829055" cy="97536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997461">
            <a:off x="6760898" y="2486721"/>
            <a:ext cx="2173411" cy="70172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779" y="2050977"/>
            <a:ext cx="10530672" cy="2610148"/>
          </a:xfrm>
        </p:spPr>
        <p:txBody>
          <a:bodyPr/>
          <a:lstStyle/>
          <a:p>
            <a:r>
              <a:rPr lang="en-US" dirty="0" smtClean="0"/>
              <a:t>National </a:t>
            </a:r>
            <a:r>
              <a:rPr lang="en-US" dirty="0" smtClean="0"/>
              <a:t>Headwinds/Tailwinds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91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NoVA Future Lots That Are Under Development</a:t>
            </a:r>
            <a:endParaRPr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635250" y="1157288"/>
          <a:ext cx="7129463" cy="517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8" name="Worksheet" r:id="rId4" imgW="8763028" imgH="6362725" progId="Excel.Sheet.8">
                  <p:link/>
                </p:oleObj>
              </mc:Choice>
              <mc:Fallback>
                <p:oleObj name="Worksheet" r:id="rId4" imgW="8763028" imgH="6362725" progId="Excel.Sheet.8">
                  <p:link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5250" y="1157288"/>
                        <a:ext cx="7129463" cy="5176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9255967" y="2892490"/>
            <a:ext cx="93306" cy="4105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14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Recorded (but Undeveloped) Future Lots</a:t>
            </a:r>
            <a:endParaRPr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162175" y="1155700"/>
          <a:ext cx="6943725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2" name="Worksheet" r:id="rId4" imgW="8763028" imgH="6362725" progId="Excel.Sheet.8">
                  <p:link/>
                </p:oleObj>
              </mc:Choice>
              <mc:Fallback>
                <p:oleObj name="Worksheet" r:id="rId4" imgW="8763028" imgH="6362725" progId="Excel.Sheet.8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175" y="1155700"/>
                        <a:ext cx="6943725" cy="504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5486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Percent of Mid-</a:t>
            </a:r>
            <a:r>
              <a:rPr lang="en-US" b="1" dirty="0" err="1"/>
              <a:t>Atl</a:t>
            </a:r>
            <a:r>
              <a:rPr lang="en-US" b="1" dirty="0"/>
              <a:t> Builders Experiencing </a:t>
            </a:r>
            <a:r>
              <a:rPr lang="en-US" b="1" dirty="0" smtClean="0"/>
              <a:t>Gov’t </a:t>
            </a:r>
            <a:r>
              <a:rPr lang="en-US" b="1" dirty="0"/>
              <a:t>Disruptions</a:t>
            </a:r>
            <a:endParaRPr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11388" y="1209675"/>
          <a:ext cx="6927850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6" name="Worksheet" r:id="rId4" imgW="8772618" imgH="6391171" progId="Excel.Sheet.12">
                  <p:link/>
                </p:oleObj>
              </mc:Choice>
              <mc:Fallback>
                <p:oleObj name="Worksheet" r:id="rId4" imgW="8772618" imgH="6391171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1388" y="1209675"/>
                        <a:ext cx="6927850" cy="504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3726430"/>
            <a:ext cx="120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Gill Sans MT" panose="020B0502020104020203" pitchFamily="34" charset="0"/>
              </a:rPr>
              <a:t>Survey of local builders</a:t>
            </a:r>
            <a:endParaRPr lang="en-US" sz="1600" i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Annual Starts by County </a:t>
            </a:r>
            <a:r>
              <a:rPr lang="en-US" b="1" dirty="0" err="1" smtClean="0"/>
              <a:t>Yr-Ovr-Yr</a:t>
            </a:r>
            <a:endParaRPr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963738" y="1166619"/>
          <a:ext cx="7667625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4" name="Worksheet" r:id="rId4" imgW="8667773" imgH="5915076" progId="Excel.Sheet.8">
                  <p:link/>
                </p:oleObj>
              </mc:Choice>
              <mc:Fallback>
                <p:oleObj name="Worksheet" r:id="rId4" imgW="8667773" imgH="5915076" progId="Excel.Sheet.8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3738" y="1166619"/>
                        <a:ext cx="7667625" cy="523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46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Communities Ranked by Annual Starts</a:t>
            </a:r>
            <a:endParaRPr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12" y="1491300"/>
            <a:ext cx="8910058" cy="38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1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NoVA Total Contract Sales per Month</a:t>
            </a:r>
            <a:endParaRPr sz="20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25675" y="1125538"/>
          <a:ext cx="7031038" cy="512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6" name="Worksheet" r:id="rId4" imgW="8772618" imgH="6391171" progId="Excel.Sheet.12">
                  <p:link/>
                </p:oleObj>
              </mc:Choice>
              <mc:Fallback>
                <p:oleObj name="Worksheet" r:id="rId4" imgW="8772618" imgH="6391171" progId="Excel.Sheet.12">
                  <p:link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5675" y="1125538"/>
                        <a:ext cx="7031038" cy="512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11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NoVA Production Builder Community Count</a:t>
            </a:r>
            <a:endParaRPr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82825" y="1100138"/>
          <a:ext cx="7013575" cy="510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28" name="Worksheet" r:id="rId4" imgW="8772412" imgH="6381701" progId="Excel.Sheet.8">
                  <p:link/>
                </p:oleObj>
              </mc:Choice>
              <mc:Fallback>
                <p:oleObj name="Worksheet" r:id="rId4" imgW="8772412" imgH="6381701" progId="Excel.Sheet.8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2825" y="1100138"/>
                        <a:ext cx="7013575" cy="5100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57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4" y="667756"/>
            <a:ext cx="10811660" cy="425232"/>
          </a:xfrm>
        </p:spPr>
        <p:txBody>
          <a:bodyPr/>
          <a:lstStyle/>
          <a:p>
            <a:r>
              <a:rPr lang="en-US" b="1" dirty="0" smtClean="0"/>
              <a:t>What sales strategy do you use in light of </a:t>
            </a:r>
            <a:r>
              <a:rPr lang="en-US" b="1" dirty="0" smtClean="0"/>
              <a:t>capacity </a:t>
            </a:r>
            <a:r>
              <a:rPr lang="en-US" b="1" dirty="0" smtClean="0"/>
              <a:t>constraints?</a:t>
            </a:r>
            <a:endParaRPr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726430"/>
            <a:ext cx="121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Gill Sans MT" panose="020B0502020104020203" pitchFamily="34" charset="0"/>
              </a:rPr>
              <a:t>Survey of local builders</a:t>
            </a:r>
            <a:endParaRPr lang="en-US" sz="1600" i="1" dirty="0">
              <a:latin typeface="Gill Sans MT" panose="020B0502020104020203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443163" y="1155700"/>
          <a:ext cx="6935787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5" name="Worksheet" r:id="rId4" imgW="8772412" imgH="6391188" progId="Excel.Sheet.12">
                  <p:link/>
                </p:oleObj>
              </mc:Choice>
              <mc:Fallback>
                <p:oleObj name="Worksheet" r:id="rId4" imgW="8772412" imgH="6391188" progId="Excel.Sheet.12">
                  <p:link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3163" y="1155700"/>
                        <a:ext cx="6935787" cy="505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0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smtClean="0"/>
              <a:t>Mid-</a:t>
            </a:r>
            <a:r>
              <a:rPr lang="en-US" b="1" dirty="0" err="1" smtClean="0"/>
              <a:t>Atl</a:t>
            </a:r>
            <a:r>
              <a:rPr lang="en-US" b="1" dirty="0" smtClean="0"/>
              <a:t> </a:t>
            </a:r>
            <a:r>
              <a:rPr lang="en-US" b="1" dirty="0"/>
              <a:t>Builders Experiencing </a:t>
            </a:r>
            <a:r>
              <a:rPr lang="en-US" b="1" dirty="0" smtClean="0"/>
              <a:t>Supply/Supplier </a:t>
            </a:r>
            <a:r>
              <a:rPr lang="en-US" b="1" dirty="0"/>
              <a:t>Disruptions</a:t>
            </a:r>
            <a:endParaRPr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76475" y="1123950"/>
          <a:ext cx="6981825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0" name="Worksheet" r:id="rId4" imgW="8772412" imgH="6391188" progId="Excel.Sheet.12">
                  <p:link/>
                </p:oleObj>
              </mc:Choice>
              <mc:Fallback>
                <p:oleObj name="Worksheet" r:id="rId4" imgW="8772412" imgH="6391188" progId="Excel.Sheet.12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6475" y="1123950"/>
                        <a:ext cx="6981825" cy="508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1" y="3726430"/>
            <a:ext cx="12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Gill Sans MT" panose="020B0502020104020203" pitchFamily="34" charset="0"/>
              </a:rPr>
              <a:t>Survey of local builders</a:t>
            </a:r>
            <a:endParaRPr lang="en-US" sz="1600" i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6237" y="701039"/>
            <a:ext cx="11096183" cy="34662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“Products for which there is a shortage (Sept)”</a:t>
            </a:r>
            <a:endParaRPr sz="22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76237" y="1158273"/>
          <a:ext cx="7469891" cy="5412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4" name="Worksheet" r:id="rId4" imgW="8674862" imgH="6285238" progId="Excel.Sheet.12">
                  <p:link/>
                </p:oleObj>
              </mc:Choice>
              <mc:Fallback>
                <p:oleObj name="Worksheet" r:id="rId4" imgW="8674862" imgH="6285238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237" y="1158273"/>
                        <a:ext cx="7469891" cy="5412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745" y="874350"/>
            <a:ext cx="2780911" cy="2553997"/>
          </a:xfrm>
          <a:prstGeom prst="rect">
            <a:avLst/>
          </a:prstGeom>
        </p:spPr>
      </p:pic>
      <p:pic>
        <p:nvPicPr>
          <p:cNvPr id="123906" name="Picture 2" descr="Doors/Windows – McBride Building Suppl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65" y="3648149"/>
            <a:ext cx="2778191" cy="20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United States Labor Force (seas </a:t>
            </a:r>
            <a:r>
              <a:rPr lang="en-US" b="1" dirty="0" err="1" smtClean="0"/>
              <a:t>adj</a:t>
            </a:r>
            <a:r>
              <a:rPr lang="en-US" b="1" dirty="0" smtClean="0"/>
              <a:t>)</a:t>
            </a:r>
            <a:endParaRPr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87" y="1171248"/>
            <a:ext cx="6881567" cy="4989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932131" y="2950590"/>
            <a:ext cx="66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000’s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58280" y="3679539"/>
            <a:ext cx="2230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Labor force down</a:t>
            </a:r>
          </a:p>
          <a:p>
            <a:pPr algn="ctr"/>
            <a:r>
              <a:rPr lang="en-US" sz="2400" i="1" dirty="0">
                <a:solidFill>
                  <a:schemeClr val="accent6"/>
                </a:solidFill>
                <a:latin typeface="Gill Sans MT" panose="020B0502020104020203" pitchFamily="34" charset="0"/>
              </a:rPr>
              <a:t>b</a:t>
            </a:r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y 3 million (-2%)</a:t>
            </a:r>
            <a:endParaRPr lang="en-US" sz="2400" i="1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pic>
        <p:nvPicPr>
          <p:cNvPr id="98308" name="Picture 4" descr="What We Can Learn By Looking At The Labor Force Participation Rate |  POWERS™ Management Consul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454" y="256849"/>
            <a:ext cx="3750642" cy="21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smtClean="0"/>
              <a:t>Mid-</a:t>
            </a:r>
            <a:r>
              <a:rPr lang="en-US" b="1" dirty="0" err="1" smtClean="0"/>
              <a:t>Atl</a:t>
            </a:r>
            <a:r>
              <a:rPr lang="en-US" b="1" dirty="0" smtClean="0"/>
              <a:t> </a:t>
            </a:r>
            <a:r>
              <a:rPr lang="en-US" b="1" dirty="0"/>
              <a:t>Builders Experiencing </a:t>
            </a:r>
            <a:r>
              <a:rPr lang="en-US" b="1" dirty="0" smtClean="0"/>
              <a:t>Labor Disruptions</a:t>
            </a:r>
            <a:endParaRPr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3726430"/>
            <a:ext cx="12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Gill Sans MT" panose="020B0502020104020203" pitchFamily="34" charset="0"/>
              </a:rPr>
              <a:t>Survey of builders</a:t>
            </a:r>
            <a:endParaRPr lang="en-US" sz="1600" i="1" dirty="0">
              <a:latin typeface="Gill Sans MT" panose="020B0502020104020203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52663" y="1136650"/>
          <a:ext cx="6988175" cy="509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7" name="Worksheet" r:id="rId4" imgW="8772618" imgH="6391171" progId="Excel.Sheet.12">
                  <p:link/>
                </p:oleObj>
              </mc:Choice>
              <mc:Fallback>
                <p:oleObj name="Worksheet" r:id="rId4" imgW="8772618" imgH="6391171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2663" y="1136650"/>
                        <a:ext cx="6988175" cy="5091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12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Builders Reporting Labor Disruptions by Geography</a:t>
            </a:r>
            <a:endParaRPr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780" y="202474"/>
            <a:ext cx="2896975" cy="221411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5850" y="1098550"/>
          <a:ext cx="7134225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1" name="Worksheet" r:id="rId5" imgW="8772618" imgH="6391171" progId="Excel.Sheet.12">
                  <p:link/>
                </p:oleObj>
              </mc:Choice>
              <mc:Fallback>
                <p:oleObj name="Worksheet" r:id="rId5" imgW="8772618" imgH="6391171" progId="Excel.Sheet.12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5850" y="1098550"/>
                        <a:ext cx="7134225" cy="519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212979" y="3004457"/>
            <a:ext cx="6438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4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779" y="2050977"/>
            <a:ext cx="10530672" cy="26101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Conclusions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1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err="1" smtClean="0"/>
              <a:t>NoVA</a:t>
            </a:r>
            <a:r>
              <a:rPr lang="en-US" b="1" dirty="0" smtClean="0"/>
              <a:t> Builder Ranking – 3Q21 Annual Starts</a:t>
            </a:r>
            <a:endParaRPr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79" y="1200457"/>
            <a:ext cx="3712907" cy="5418254"/>
          </a:xfrm>
          <a:prstGeom prst="rect">
            <a:avLst/>
          </a:prstGeom>
        </p:spPr>
      </p:pic>
      <p:pic>
        <p:nvPicPr>
          <p:cNvPr id="224258" name="Picture 2" descr="Poets&amp;amp;Quants - Ranking B-Schools By Special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2335779"/>
            <a:ext cx="4024540" cy="20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smtClean="0"/>
              <a:t>“What are your biggest worries?”</a:t>
            </a:r>
            <a:endParaRPr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0330" y="3193058"/>
            <a:ext cx="140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Gill Sans MT" panose="020B0502020104020203" pitchFamily="34" charset="0"/>
              </a:rPr>
              <a:t>October Survey of builders</a:t>
            </a:r>
            <a:endParaRPr lang="en-US" i="1" dirty="0">
              <a:latin typeface="Gill Sans MT" panose="020B0502020104020203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105487"/>
              </p:ext>
            </p:extLst>
          </p:nvPr>
        </p:nvGraphicFramePr>
        <p:xfrm>
          <a:off x="2085975" y="1177925"/>
          <a:ext cx="7099300" cy="517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7" name="Worksheet" r:id="rId4" imgW="8772618" imgH="6391171" progId="Excel.Sheet.12">
                  <p:link/>
                </p:oleObj>
              </mc:Choice>
              <mc:Fallback>
                <p:oleObj name="Worksheet" r:id="rId4" imgW="8772618" imgH="6391171" progId="Excel.Sheet.12">
                  <p:link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975" y="1177925"/>
                        <a:ext cx="7099300" cy="517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437801" y="1508328"/>
            <a:ext cx="1830280" cy="1595718"/>
            <a:chOff x="2579203" y="1564715"/>
            <a:chExt cx="1830280" cy="1595718"/>
          </a:xfrm>
        </p:grpSpPr>
        <p:sp>
          <p:nvSpPr>
            <p:cNvPr id="3" name="Rounded Rectangle 2"/>
            <p:cNvSpPr/>
            <p:nvPr/>
          </p:nvSpPr>
          <p:spPr>
            <a:xfrm>
              <a:off x="2579203" y="1564715"/>
              <a:ext cx="1830280" cy="631557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79204" y="2896483"/>
              <a:ext cx="1830279" cy="263950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005648" y="3156611"/>
            <a:ext cx="2262433" cy="595257"/>
          </a:xfrm>
          <a:prstGeom prst="round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588539" y="2189596"/>
            <a:ext cx="1679542" cy="2241003"/>
            <a:chOff x="2588539" y="2189596"/>
            <a:chExt cx="1679542" cy="2241003"/>
          </a:xfrm>
        </p:grpSpPr>
        <p:sp>
          <p:nvSpPr>
            <p:cNvPr id="13" name="Rounded Rectangle 12"/>
            <p:cNvSpPr/>
            <p:nvPr/>
          </p:nvSpPr>
          <p:spPr>
            <a:xfrm>
              <a:off x="2588539" y="2189596"/>
              <a:ext cx="1679542" cy="583343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88539" y="4166649"/>
              <a:ext cx="1679541" cy="263950"/>
            </a:xfrm>
            <a:prstGeom prst="round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0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375745" y="667756"/>
            <a:ext cx="10515600" cy="425232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5745" y="1298514"/>
            <a:ext cx="8193386" cy="470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Local economic recovery is lagging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Resale market remains under-supplied, but it is less feverish and prices are steadying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Supply-chain problems are chronic, and they are expected to challenge homebuilders through 2022</a:t>
            </a:r>
            <a:endParaRPr lang="en-US" sz="2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New-home demand is normalizing, returning to seasonal patterns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Estimate 2021 – Starts +10% in </a:t>
            </a:r>
            <a:r>
              <a:rPr lang="en-US" sz="2800" dirty="0" err="1" smtClean="0"/>
              <a:t>NoVA</a:t>
            </a:r>
            <a:endParaRPr lang="en-US" sz="2800" dirty="0" smtClean="0"/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Forecast 2022 - Starts down 5% (supply driven)</a:t>
            </a:r>
          </a:p>
        </p:txBody>
      </p:sp>
      <p:pic>
        <p:nvPicPr>
          <p:cNvPr id="84994" name="Picture 2" descr="Image result for economic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64" y="758011"/>
            <a:ext cx="2785601" cy="138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7ECC967-9A83-364C-B105-EF75E9A15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967" y="896005"/>
            <a:ext cx="5649327" cy="128557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sz="4000" dirty="0" smtClean="0">
                <a:solidFill>
                  <a:srgbClr val="FFEBEB"/>
                </a:solidFill>
                <a:latin typeface="PP Woodland" pitchFamily="2" charset="77"/>
              </a:rPr>
              <a:t>Panel</a:t>
            </a:r>
            <a:endParaRPr lang="en-US" sz="4000" dirty="0">
              <a:solidFill>
                <a:srgbClr val="FFEBEB"/>
              </a:solidFill>
              <a:latin typeface="PP Woodland" pitchFamily="2" charset="77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87" t="26380" r="5795" b="19830"/>
          <a:stretch/>
        </p:blipFill>
        <p:spPr>
          <a:xfrm>
            <a:off x="973118" y="1604866"/>
            <a:ext cx="9890449" cy="34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3E9660-80C3-4E48-B3AC-D50FA40C12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7061" y="3706288"/>
            <a:ext cx="2330517" cy="252665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Ben Sage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Senior Regional Director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Mid-Atlantic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bsage@zondahome.com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571.306.0136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28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DB2E-56F1-1C41-BDE6-7491704D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dirty="0" smtClean="0"/>
              <a:t>Perspectives on Inflation</a:t>
            </a:r>
            <a:endParaRPr lang="en-US" sz="25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00CE0-C5D0-49E6-A868-9278AA4A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7" y="281013"/>
            <a:ext cx="1189587" cy="27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929" t="21323" r="7857" b="17725"/>
          <a:stretch/>
        </p:blipFill>
        <p:spPr>
          <a:xfrm>
            <a:off x="1639024" y="1240971"/>
            <a:ext cx="8710614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61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Fannie Mae Housing Survey – “Good Time to Buy a Home”</a:t>
            </a:r>
            <a:endParaRPr sz="22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21090" y="1108007"/>
          <a:ext cx="7073739" cy="513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5" name="Worksheet" r:id="rId4" imgW="8677741" imgH="6295693" progId="Excel.Sheet.12">
                  <p:link/>
                </p:oleObj>
              </mc:Choice>
              <mc:Fallback>
                <p:oleObj name="Worksheet" r:id="rId4" imgW="8677741" imgH="6295693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1090" y="1108007"/>
                        <a:ext cx="7073739" cy="513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838553" y="1213288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One of the 6</a:t>
            </a:r>
          </a:p>
          <a:p>
            <a:r>
              <a:rPr lang="en-US" sz="2400" i="1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components</a:t>
            </a:r>
            <a:endParaRPr lang="en-US" sz="2000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30-Year Fixed Mortgage Rates</a:t>
            </a:r>
            <a:endParaRPr sz="2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40724" y="1065360"/>
          <a:ext cx="7636909" cy="518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9" name="Worksheet" r:id="rId4" imgW="8572669" imgH="5820172" progId="Excel.Sheet.8">
                  <p:link/>
                </p:oleObj>
              </mc:Choice>
              <mc:Fallback>
                <p:oleObj name="Worksheet" r:id="rId4" imgW="8572669" imgH="5820172" progId="Excel.Sheet.8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40724" y="1065360"/>
                        <a:ext cx="7636909" cy="5184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62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United States Personal Savings Rate</a:t>
            </a:r>
            <a:endParaRPr sz="22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73058" y="1162726"/>
          <a:ext cx="6946356" cy="5040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9" name="Worksheet" r:id="rId4" imgW="8677741" imgH="6295693" progId="Excel.Sheet.8">
                  <p:link/>
                </p:oleObj>
              </mc:Choice>
              <mc:Fallback>
                <p:oleObj name="Worksheet" r:id="rId4" imgW="8677741" imgH="6295693" progId="Excel.Sheet.8">
                  <p:link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3058" y="1162726"/>
                        <a:ext cx="6946356" cy="5040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8590085" y="1424354"/>
            <a:ext cx="629329" cy="38686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870623" y="1424354"/>
            <a:ext cx="348791" cy="124343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19414" y="1182486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Stimulus checks</a:t>
            </a:r>
            <a:endParaRPr lang="en-US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S&amp;P 500 Index</a:t>
            </a:r>
            <a:endParaRPr sz="22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304122"/>
              </p:ext>
            </p:extLst>
          </p:nvPr>
        </p:nvGraphicFramePr>
        <p:xfrm>
          <a:off x="1906588" y="1090613"/>
          <a:ext cx="7608887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4" name="Worksheet" r:id="rId4" imgW="8667784" imgH="5924452" progId="Excel.Sheet.8">
                  <p:link/>
                </p:oleObj>
              </mc:Choice>
              <mc:Fallback>
                <p:oleObj name="Worksheet" r:id="rId4" imgW="8667784" imgH="5924452" progId="Excel.Sheet.8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6588" y="1090613"/>
                        <a:ext cx="7608887" cy="520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65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ends">
  <a:themeElements>
    <a:clrScheme name="Builder - Template Theme">
      <a:dk1>
        <a:srgbClr val="0F1233"/>
      </a:dk1>
      <a:lt1>
        <a:srgbClr val="F0E6FD"/>
      </a:lt1>
      <a:dk2>
        <a:srgbClr val="1C1500"/>
      </a:dk2>
      <a:lt2>
        <a:srgbClr val="FFFFFF"/>
      </a:lt2>
      <a:accent1>
        <a:srgbClr val="00D6FF"/>
      </a:accent1>
      <a:accent2>
        <a:srgbClr val="09DFBE"/>
      </a:accent2>
      <a:accent3>
        <a:srgbClr val="001FFF"/>
      </a:accent3>
      <a:accent4>
        <a:srgbClr val="742BF5"/>
      </a:accent4>
      <a:accent5>
        <a:srgbClr val="FF8D19"/>
      </a:accent5>
      <a:accent6>
        <a:srgbClr val="FFB5B5"/>
      </a:accent6>
      <a:hlink>
        <a:srgbClr val="00D6FF"/>
      </a:hlink>
      <a:folHlink>
        <a:srgbClr val="0082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Custom 1">
      <a:dk1>
        <a:srgbClr val="2C2826"/>
      </a:dk1>
      <a:lt1>
        <a:srgbClr val="FFFFFF"/>
      </a:lt1>
      <a:dk2>
        <a:srgbClr val="FFFFFF"/>
      </a:dk2>
      <a:lt2>
        <a:srgbClr val="A8A8A8"/>
      </a:lt2>
      <a:accent1>
        <a:srgbClr val="F6A21D"/>
      </a:accent1>
      <a:accent2>
        <a:srgbClr val="8CC8BD"/>
      </a:accent2>
      <a:accent3>
        <a:srgbClr val="636569"/>
      </a:accent3>
      <a:accent4>
        <a:srgbClr val="1C75BC"/>
      </a:accent4>
      <a:accent5>
        <a:srgbClr val="EC9B2E"/>
      </a:accent5>
      <a:accent6>
        <a:srgbClr val="89262C"/>
      </a:accent6>
      <a:hlink>
        <a:srgbClr val="2C2826"/>
      </a:hlink>
      <a:folHlink>
        <a:srgbClr val="6365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ookends">
  <a:themeElements>
    <a:clrScheme name="Builder">
      <a:dk1>
        <a:srgbClr val="0B0B2C"/>
      </a:dk1>
      <a:lt1>
        <a:srgbClr val="FFFFFF"/>
      </a:lt1>
      <a:dk2>
        <a:srgbClr val="001FFF"/>
      </a:dk2>
      <a:lt2>
        <a:srgbClr val="F3F1EA"/>
      </a:lt2>
      <a:accent1>
        <a:srgbClr val="FF8D19"/>
      </a:accent1>
      <a:accent2>
        <a:srgbClr val="8100FF"/>
      </a:accent2>
      <a:accent3>
        <a:srgbClr val="11E77D"/>
      </a:accent3>
      <a:accent4>
        <a:srgbClr val="83EFDE"/>
      </a:accent4>
      <a:accent5>
        <a:srgbClr val="FF775C"/>
      </a:accent5>
      <a:accent6>
        <a:srgbClr val="FF080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53634</TotalTime>
  <Words>1307</Words>
  <Application>Microsoft Office PowerPoint</Application>
  <PresentationFormat>Widescreen</PresentationFormat>
  <Paragraphs>248</Paragraphs>
  <Slides>47</Slides>
  <Notes>39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Links</vt:lpstr>
      </vt:variant>
      <vt:variant>
        <vt:i4>24</vt:i4>
      </vt:variant>
      <vt:variant>
        <vt:lpstr>Slide Titles</vt:lpstr>
      </vt:variant>
      <vt:variant>
        <vt:i4>47</vt:i4>
      </vt:variant>
    </vt:vector>
  </HeadingPairs>
  <TitlesOfParts>
    <vt:vector size="88" baseType="lpstr">
      <vt:lpstr>Arial</vt:lpstr>
      <vt:lpstr>Calibri</vt:lpstr>
      <vt:lpstr>Calibri Light</vt:lpstr>
      <vt:lpstr>Courier New</vt:lpstr>
      <vt:lpstr>Gill Sans MT</vt:lpstr>
      <vt:lpstr>Gotham Book</vt:lpstr>
      <vt:lpstr>GT Walsheim</vt:lpstr>
      <vt:lpstr>GT Walsheim Bold</vt:lpstr>
      <vt:lpstr>GT Walsheim Light</vt:lpstr>
      <vt:lpstr>Muli</vt:lpstr>
      <vt:lpstr>PP Woodland</vt:lpstr>
      <vt:lpstr>PP Woodland Light</vt:lpstr>
      <vt:lpstr>PP Woodland Medium</vt:lpstr>
      <vt:lpstr>Walsheim</vt:lpstr>
      <vt:lpstr>Bookends</vt:lpstr>
      <vt:lpstr>Default</vt:lpstr>
      <vt:lpstr>3_Bookends</vt:lpstr>
      <vt:lpstr>file:///C:\Users\bsage\1-Research\National\Fannie%20Mae%20Survey.xlsx!Good%20Time%20to%20Buy</vt:lpstr>
      <vt:lpstr>file:///C:\Users\bsage\1-Research\National\INT_HIST.XLS!bw%2030-yr%20chart%20(2)</vt:lpstr>
      <vt:lpstr>file:///C:\Users\bsage\1-Research\National\Personal%20Savings.xls!Chart1</vt:lpstr>
      <vt:lpstr>file:///C:\Users\bsage\1-Research\National\s&amp;p500index.xls!2yr%20chart</vt:lpstr>
      <vt:lpstr>file:///C:\Users\bsage\1-Research\National\NAHB.xls!SF+MF%20Permits%20Chart</vt:lpstr>
      <vt:lpstr>file:///C:\Users\bsage\1-Research\Employment\VA%20MD%20Employment%20Tables.xls!NoVA%20Tot%20Emp</vt:lpstr>
      <vt:lpstr>file:///C:\Users\bsage\1-Research\MLS\MLS%20and%20new%20home%20closings%20MSA%20(bak).xls!VA%20$%20by%20County</vt:lpstr>
      <vt:lpstr>file:///C:\Users\bsage\1-Briefing\2021\3Q21\Northern%20Virginia%20Observed%20Survey%203Q21.xlsx!AnnualStartsClosings!%5bNorthern%20Virginia%20Observed%20Survey%203Q21.xlsx%5dAnnualStartsClosings%20Chart%201</vt:lpstr>
      <vt:lpstr>file:///C:\Users\bsage\1-Metrostudy\Presidents%20Council\2020\Presidents%20survey%20-%20COVID19.xlsx!Supply%20Distrupt</vt:lpstr>
      <vt:lpstr>file:///C:\Users\bsage\1-Metrostudy\Presidents%20Council\2020\Presidents%20survey%20-%20COVID19.xlsx!Natl%20Shortages%20Chrt</vt:lpstr>
      <vt:lpstr>file:///C:\Users\bsage\1-Metrostudy\Presidents%20Council\2020\Presidents%20survey%20-%20COVID19.xlsx!Labor%20Chart</vt:lpstr>
      <vt:lpstr>file:///C:\Users\bsage\1-Metrostudy\Presidents%20Council\2020\Presidents%20survey%20-%20COVID19.xlsx!Labor%20by%20market</vt:lpstr>
      <vt:lpstr>file:///C:\Users\bsage\1-Research\New%20single%20family\misc\Virginia%20Monthly%20sales%20-%20Zonda.xlsx!Mo%20Sales%20Chart</vt:lpstr>
      <vt:lpstr>file:///C:\Users\bsage\1-Metrostudy\Presidents%20Council\2020\Presidents%20survey%20-%20COVID19.xlsx!Sales%20Strate%20Hist</vt:lpstr>
      <vt:lpstr>file:///C:\Users\bsage\1-Metrostudy\Presidents%20Council\2020\Presidents%20survey%20-%20COVID19.xlsx!Greatest%20Concern</vt:lpstr>
      <vt:lpstr>C:\Users\bsage\1-Research\Apartments\2021\3Q21 WADC apts.xlsx!NoVA Abs-Compl chart</vt:lpstr>
      <vt:lpstr>C:\Users\bsage\1-Research\Apartments\2021\3Q21 WADC apts.xlsx!NoVA Occ Rent Chart</vt:lpstr>
      <vt:lpstr>file:///C:\Users\bsage\1-Research\New%20single%20family\Virginia\VA%20Community%20Count.xls!Chart1</vt:lpstr>
      <vt:lpstr>file:///C:\Users\bsage\1-Briefing\2021\3Q21\Northern%20Virginia%20Observed%20Survey%203Q21.xlsx!VDLAnnualStartsMoS!%5bNorthern%20Virginia%20Observed%20Survey%203Q21.xlsx%5dVDLAnnualStartsMoS%20Chart%201</vt:lpstr>
      <vt:lpstr>file:///C:\Users\bsage\1-Research\New%20single%20family\Virginia\Virginia%20all.xls!Ann%20Deliv-Starts%20Chart</vt:lpstr>
      <vt:lpstr>file:///C:\Users\bsage\1-Research\New%20single%20family\Virginia\VA%20Market%20Area%20Charts.xls!2%20yr%20Starts%20x%20MKA%20Chart</vt:lpstr>
      <vt:lpstr>file:///C:\Users\bsage\1-Research\New%20single%20family\Virginia\VA%20Market%20Area%20Charts.xls!Under%20Dev%20Chrt</vt:lpstr>
      <vt:lpstr>file:///C:\Users\bsage\1-Research\New%20single%20family\Virginia\VA%20Market%20Area%20Charts.xls!Recorded%20Lots%20Chart</vt:lpstr>
      <vt:lpstr>file:///C:\Users\bsage\1-Metrostudy\Presidents%20Council\2020\Presidents%20survey%20-%20COVID19.xlsx!Govt%20Distrupt</vt:lpstr>
      <vt:lpstr>NVBIA Outlook – Dinner Meeting</vt:lpstr>
      <vt:lpstr>PowerPoint Presentation</vt:lpstr>
      <vt:lpstr>PowerPoint Presentation</vt:lpstr>
      <vt:lpstr>United States Labor Force (seas adj)</vt:lpstr>
      <vt:lpstr>Perspectives on Inflation</vt:lpstr>
      <vt:lpstr>Fannie Mae Housing Survey – “Good Time to Buy a Home”</vt:lpstr>
      <vt:lpstr>30-Year Fixed Mortgage Rates</vt:lpstr>
      <vt:lpstr>United States Personal Savings Rate</vt:lpstr>
      <vt:lpstr>S&amp;P 500 Index</vt:lpstr>
      <vt:lpstr>Homeowner One-Year Equity Increase</vt:lpstr>
      <vt:lpstr>United States Annual Residential Permits</vt:lpstr>
      <vt:lpstr>Are we in a housing bubble?</vt:lpstr>
      <vt:lpstr>Home price to income levels are noteworthy </vt:lpstr>
      <vt:lpstr>Impact of Low Mortgage Rates …</vt:lpstr>
      <vt:lpstr>Safeguards following the GR </vt:lpstr>
      <vt:lpstr>Some of the Appreciation is Justified, but It’s Not Sustainable</vt:lpstr>
      <vt:lpstr>PowerPoint Presentation</vt:lpstr>
      <vt:lpstr>Northern VA Total Employment (Seas Adj)</vt:lpstr>
      <vt:lpstr>Northern Virginia Apartment Market – Ann Absorption/Deliveries</vt:lpstr>
      <vt:lpstr>Northern Virginia Apartment Market – Occupancy and Rent/Sq Ft</vt:lpstr>
      <vt:lpstr>Local Resale Market</vt:lpstr>
      <vt:lpstr>Washington DC Metro Total Resale Listings</vt:lpstr>
      <vt:lpstr>Washington DC Metro Median Resale Price/SqFt* of Homes Sold</vt:lpstr>
      <vt:lpstr>Washington DC Metro Percent of Active Listings with Price Drop</vt:lpstr>
      <vt:lpstr>Virginia Median Resale Price* Trend by County</vt:lpstr>
      <vt:lpstr>Local New-Home Market   Northern Virginia</vt:lpstr>
      <vt:lpstr>NoVA Annual Starts and Closings</vt:lpstr>
      <vt:lpstr>NoVA Vacant Developed Lots &amp; Months of Supply</vt:lpstr>
      <vt:lpstr>NoVA Annual Starts and Lot Deliveries</vt:lpstr>
      <vt:lpstr>NoVA Future Lots That Are Under Development</vt:lpstr>
      <vt:lpstr>NoVA Recorded (but Undeveloped) Future Lots</vt:lpstr>
      <vt:lpstr>Percent of Mid-Atl Builders Experiencing Gov’t Disruptions</vt:lpstr>
      <vt:lpstr>NoVA Annual Starts by County Yr-Ovr-Yr</vt:lpstr>
      <vt:lpstr>NoVA Communities Ranked by Annual Starts</vt:lpstr>
      <vt:lpstr>NoVA Total Contract Sales per Month</vt:lpstr>
      <vt:lpstr>NoVA Production Builder Community Count</vt:lpstr>
      <vt:lpstr>What sales strategy do you use in light of capacity constraints?</vt:lpstr>
      <vt:lpstr>Mid-Atl Builders Experiencing Supply/Supplier Disruptions</vt:lpstr>
      <vt:lpstr>“Products for which there is a shortage (Sept)”</vt:lpstr>
      <vt:lpstr>Mid-Atl Builders Experiencing Labor Disruptions</vt:lpstr>
      <vt:lpstr>Builders Reporting Labor Disruptions by Geography</vt:lpstr>
      <vt:lpstr>PowerPoint Presentation</vt:lpstr>
      <vt:lpstr>NoVA Builder Ranking – 3Q21 Annual Starts</vt:lpstr>
      <vt:lpstr>“What are your biggest worries?”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Kirby</dc:creator>
  <cp:lastModifiedBy>Sage, Ben</cp:lastModifiedBy>
  <cp:revision>918</cp:revision>
  <cp:lastPrinted>2021-11-08T14:09:45Z</cp:lastPrinted>
  <dcterms:created xsi:type="dcterms:W3CDTF">2020-01-10T16:19:34Z</dcterms:created>
  <dcterms:modified xsi:type="dcterms:W3CDTF">2021-11-17T21:15:37Z</dcterms:modified>
</cp:coreProperties>
</file>