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8" r:id="rId1"/>
    <p:sldMasterId id="2147483703" r:id="rId2"/>
    <p:sldMasterId id="2147483680" r:id="rId3"/>
    <p:sldMasterId id="2147483693" r:id="rId4"/>
    <p:sldMasterId id="2147483695" r:id="rId5"/>
    <p:sldMasterId id="2147483697" r:id="rId6"/>
    <p:sldMasterId id="2147483699" r:id="rId7"/>
    <p:sldMasterId id="2147483701" r:id="rId8"/>
  </p:sldMasterIdLst>
  <p:notesMasterIdLst>
    <p:notesMasterId r:id="rId41"/>
  </p:notesMasterIdLst>
  <p:handoutMasterIdLst>
    <p:handoutMasterId r:id="rId42"/>
  </p:handoutMasterIdLst>
  <p:sldIdLst>
    <p:sldId id="760" r:id="rId9"/>
    <p:sldId id="714" r:id="rId10"/>
    <p:sldId id="666" r:id="rId11"/>
    <p:sldId id="670" r:id="rId12"/>
    <p:sldId id="668" r:id="rId13"/>
    <p:sldId id="671" r:id="rId14"/>
    <p:sldId id="691" r:id="rId15"/>
    <p:sldId id="739" r:id="rId16"/>
    <p:sldId id="740" r:id="rId17"/>
    <p:sldId id="741" r:id="rId18"/>
    <p:sldId id="742" r:id="rId19"/>
    <p:sldId id="686" r:id="rId20"/>
    <p:sldId id="688" r:id="rId21"/>
    <p:sldId id="746" r:id="rId22"/>
    <p:sldId id="747" r:id="rId23"/>
    <p:sldId id="695" r:id="rId24"/>
    <p:sldId id="738" r:id="rId25"/>
    <p:sldId id="765" r:id="rId26"/>
    <p:sldId id="766" r:id="rId27"/>
    <p:sldId id="761" r:id="rId28"/>
    <p:sldId id="762" r:id="rId29"/>
    <p:sldId id="763" r:id="rId30"/>
    <p:sldId id="764" r:id="rId31"/>
    <p:sldId id="744" r:id="rId32"/>
    <p:sldId id="750" r:id="rId33"/>
    <p:sldId id="717" r:id="rId34"/>
    <p:sldId id="748" r:id="rId35"/>
    <p:sldId id="767" r:id="rId36"/>
    <p:sldId id="718" r:id="rId37"/>
    <p:sldId id="723" r:id="rId38"/>
    <p:sldId id="756" r:id="rId39"/>
    <p:sldId id="733" r:id="rId40"/>
  </p:sldIdLst>
  <p:sldSz cx="9144000" cy="6858000" type="screen4x3"/>
  <p:notesSz cx="7023100" cy="9309100"/>
  <p:defaultTextStyle>
    <a:defPPr>
      <a:defRPr lang="en-US"/>
    </a:defPPr>
    <a:lvl1pPr algn="l" rtl="0" fontAlgn="base">
      <a:spcBef>
        <a:spcPct val="0"/>
      </a:spcBef>
      <a:spcAft>
        <a:spcPct val="0"/>
      </a:spcAft>
      <a:defRPr sz="4200" kern="1200">
        <a:solidFill>
          <a:srgbClr val="000000"/>
        </a:solidFill>
        <a:latin typeface="Gill Sans"/>
        <a:ea typeface="ヒラギノ角ゴ ProN W3"/>
        <a:cs typeface="ヒラギノ角ゴ ProN W3"/>
        <a:sym typeface="Gill Sans"/>
      </a:defRPr>
    </a:lvl1pPr>
    <a:lvl2pPr marL="457011" algn="l" rtl="0" fontAlgn="base">
      <a:spcBef>
        <a:spcPct val="0"/>
      </a:spcBef>
      <a:spcAft>
        <a:spcPct val="0"/>
      </a:spcAft>
      <a:defRPr sz="4200" kern="1200">
        <a:solidFill>
          <a:srgbClr val="000000"/>
        </a:solidFill>
        <a:latin typeface="Gill Sans"/>
        <a:ea typeface="ヒラギノ角ゴ ProN W3"/>
        <a:cs typeface="ヒラギノ角ゴ ProN W3"/>
        <a:sym typeface="Gill Sans"/>
      </a:defRPr>
    </a:lvl2pPr>
    <a:lvl3pPr marL="914024" algn="l" rtl="0" fontAlgn="base">
      <a:spcBef>
        <a:spcPct val="0"/>
      </a:spcBef>
      <a:spcAft>
        <a:spcPct val="0"/>
      </a:spcAft>
      <a:defRPr sz="4200" kern="1200">
        <a:solidFill>
          <a:srgbClr val="000000"/>
        </a:solidFill>
        <a:latin typeface="Gill Sans"/>
        <a:ea typeface="ヒラギノ角ゴ ProN W3"/>
        <a:cs typeface="ヒラギノ角ゴ ProN W3"/>
        <a:sym typeface="Gill Sans"/>
      </a:defRPr>
    </a:lvl3pPr>
    <a:lvl4pPr marL="1371040" algn="l" rtl="0" fontAlgn="base">
      <a:spcBef>
        <a:spcPct val="0"/>
      </a:spcBef>
      <a:spcAft>
        <a:spcPct val="0"/>
      </a:spcAft>
      <a:defRPr sz="4200" kern="1200">
        <a:solidFill>
          <a:srgbClr val="000000"/>
        </a:solidFill>
        <a:latin typeface="Gill Sans"/>
        <a:ea typeface="ヒラギノ角ゴ ProN W3"/>
        <a:cs typeface="ヒラギノ角ゴ ProN W3"/>
        <a:sym typeface="Gill Sans"/>
      </a:defRPr>
    </a:lvl4pPr>
    <a:lvl5pPr marL="1828052" algn="l" rtl="0" fontAlgn="base">
      <a:spcBef>
        <a:spcPct val="0"/>
      </a:spcBef>
      <a:spcAft>
        <a:spcPct val="0"/>
      </a:spcAft>
      <a:defRPr sz="4200" kern="1200">
        <a:solidFill>
          <a:srgbClr val="000000"/>
        </a:solidFill>
        <a:latin typeface="Gill Sans"/>
        <a:ea typeface="ヒラギノ角ゴ ProN W3"/>
        <a:cs typeface="ヒラギノ角ゴ ProN W3"/>
        <a:sym typeface="Gill Sans"/>
      </a:defRPr>
    </a:lvl5pPr>
    <a:lvl6pPr marL="2285064" algn="l" defTabSz="914024" rtl="0" eaLnBrk="1" latinLnBrk="0" hangingPunct="1">
      <a:defRPr sz="4200" kern="1200">
        <a:solidFill>
          <a:srgbClr val="000000"/>
        </a:solidFill>
        <a:latin typeface="Gill Sans"/>
        <a:ea typeface="ヒラギノ角ゴ ProN W3"/>
        <a:cs typeface="ヒラギノ角ゴ ProN W3"/>
        <a:sym typeface="Gill Sans"/>
      </a:defRPr>
    </a:lvl6pPr>
    <a:lvl7pPr marL="2742079" algn="l" defTabSz="914024" rtl="0" eaLnBrk="1" latinLnBrk="0" hangingPunct="1">
      <a:defRPr sz="4200" kern="1200">
        <a:solidFill>
          <a:srgbClr val="000000"/>
        </a:solidFill>
        <a:latin typeface="Gill Sans"/>
        <a:ea typeface="ヒラギノ角ゴ ProN W3"/>
        <a:cs typeface="ヒラギノ角ゴ ProN W3"/>
        <a:sym typeface="Gill Sans"/>
      </a:defRPr>
    </a:lvl7pPr>
    <a:lvl8pPr marL="3199088" algn="l" defTabSz="914024" rtl="0" eaLnBrk="1" latinLnBrk="0" hangingPunct="1">
      <a:defRPr sz="4200" kern="1200">
        <a:solidFill>
          <a:srgbClr val="000000"/>
        </a:solidFill>
        <a:latin typeface="Gill Sans"/>
        <a:ea typeface="ヒラギノ角ゴ ProN W3"/>
        <a:cs typeface="ヒラギノ角ゴ ProN W3"/>
        <a:sym typeface="Gill Sans"/>
      </a:defRPr>
    </a:lvl8pPr>
    <a:lvl9pPr marL="3656104" algn="l" defTabSz="914024" rtl="0" eaLnBrk="1" latinLnBrk="0" hangingPunct="1">
      <a:defRPr sz="4200" kern="1200">
        <a:solidFill>
          <a:srgbClr val="000000"/>
        </a:solidFill>
        <a:latin typeface="Gill Sans"/>
        <a:ea typeface="ヒラギノ角ゴ ProN W3"/>
        <a:cs typeface="ヒラギノ角ゴ ProN W3"/>
        <a:sym typeface="Gill San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00"/>
    <a:srgbClr val="FFFF99"/>
    <a:srgbClr val="003300"/>
    <a:srgbClr val="008000"/>
    <a:srgbClr val="808000"/>
    <a:srgbClr val="003399"/>
    <a:srgbClr val="080808"/>
    <a:srgbClr val="969696"/>
    <a:srgbClr val="9900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31" autoAdjust="0"/>
    <p:restoredTop sz="86726" autoAdjust="0"/>
  </p:normalViewPr>
  <p:slideViewPr>
    <p:cSldViewPr>
      <p:cViewPr varScale="1">
        <p:scale>
          <a:sx n="84" d="100"/>
          <a:sy n="84" d="100"/>
        </p:scale>
        <p:origin x="1048"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20"/>
    </p:cViewPr>
  </p:sorterViewPr>
  <p:notesViewPr>
    <p:cSldViewPr>
      <p:cViewPr varScale="1">
        <p:scale>
          <a:sx n="48" d="100"/>
          <a:sy n="48" d="100"/>
        </p:scale>
        <p:origin x="-2650" y="-8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4" y="4"/>
            <a:ext cx="3043649" cy="46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842" tIns="45922" rIns="91842" bIns="45922" numCol="1" anchor="t" anchorCtr="0" compatLnSpc="1">
            <a:prstTxWarp prst="textNoShape">
              <a:avLst/>
            </a:prstTxWarp>
          </a:bodyPr>
          <a:lstStyle>
            <a:lvl1pPr defTabSz="917521" eaLnBrk="0" hangingPunct="0">
              <a:defRPr sz="1200"/>
            </a:lvl1pPr>
          </a:lstStyle>
          <a:p>
            <a:endParaRPr lang="en-US"/>
          </a:p>
        </p:txBody>
      </p:sp>
      <p:sp>
        <p:nvSpPr>
          <p:cNvPr id="60419" name="Rectangle 3"/>
          <p:cNvSpPr>
            <a:spLocks noGrp="1" noChangeArrowheads="1"/>
          </p:cNvSpPr>
          <p:nvPr>
            <p:ph type="dt" sz="quarter" idx="1"/>
          </p:nvPr>
        </p:nvSpPr>
        <p:spPr bwMode="auto">
          <a:xfrm>
            <a:off x="3977929" y="4"/>
            <a:ext cx="3043649" cy="46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842" tIns="45922" rIns="91842" bIns="45922" numCol="1" anchor="t" anchorCtr="0" compatLnSpc="1">
            <a:prstTxWarp prst="textNoShape">
              <a:avLst/>
            </a:prstTxWarp>
          </a:bodyPr>
          <a:lstStyle>
            <a:lvl1pPr algn="r" defTabSz="917521" eaLnBrk="0" hangingPunct="0">
              <a:defRPr sz="1200"/>
            </a:lvl1pPr>
          </a:lstStyle>
          <a:p>
            <a:fld id="{11543860-46A9-4727-8AD7-201E1CF31C7D}" type="datetime1">
              <a:rPr lang="en-US"/>
              <a:pPr/>
              <a:t>5/29/2018</a:t>
            </a:fld>
            <a:endParaRPr lang="en-US"/>
          </a:p>
        </p:txBody>
      </p:sp>
      <p:sp>
        <p:nvSpPr>
          <p:cNvPr id="60420" name="Rectangle 4"/>
          <p:cNvSpPr>
            <a:spLocks noGrp="1" noChangeArrowheads="1"/>
          </p:cNvSpPr>
          <p:nvPr>
            <p:ph type="ftr" sz="quarter" idx="2"/>
          </p:nvPr>
        </p:nvSpPr>
        <p:spPr bwMode="auto">
          <a:xfrm>
            <a:off x="4" y="8842726"/>
            <a:ext cx="3043649" cy="46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842" tIns="45922" rIns="91842" bIns="45922" numCol="1" anchor="b" anchorCtr="0" compatLnSpc="1">
            <a:prstTxWarp prst="textNoShape">
              <a:avLst/>
            </a:prstTxWarp>
          </a:bodyPr>
          <a:lstStyle>
            <a:lvl1pPr defTabSz="917521" eaLnBrk="0" hangingPunct="0">
              <a:defRPr sz="1200"/>
            </a:lvl1pPr>
          </a:lstStyle>
          <a:p>
            <a:endParaRPr lang="en-US"/>
          </a:p>
        </p:txBody>
      </p:sp>
      <p:sp>
        <p:nvSpPr>
          <p:cNvPr id="60421" name="Rectangle 5"/>
          <p:cNvSpPr>
            <a:spLocks noGrp="1" noChangeArrowheads="1"/>
          </p:cNvSpPr>
          <p:nvPr>
            <p:ph type="sldNum" sz="quarter" idx="3"/>
          </p:nvPr>
        </p:nvSpPr>
        <p:spPr bwMode="auto">
          <a:xfrm>
            <a:off x="3977929" y="8842726"/>
            <a:ext cx="3043649" cy="46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842" tIns="45922" rIns="91842" bIns="45922" numCol="1" anchor="b" anchorCtr="0" compatLnSpc="1">
            <a:prstTxWarp prst="textNoShape">
              <a:avLst/>
            </a:prstTxWarp>
          </a:bodyPr>
          <a:lstStyle>
            <a:lvl1pPr algn="r" defTabSz="917521" eaLnBrk="0" hangingPunct="0">
              <a:defRPr sz="1200"/>
            </a:lvl1pPr>
          </a:lstStyle>
          <a:p>
            <a:fld id="{94EE55C2-6682-49D2-BA2C-81891B3FAD2D}" type="slidenum">
              <a:rPr lang="en-US"/>
              <a:pPr/>
              <a:t>‹#›</a:t>
            </a:fld>
            <a:endParaRPr lang="en-US"/>
          </a:p>
        </p:txBody>
      </p:sp>
    </p:spTree>
    <p:extLst>
      <p:ext uri="{BB962C8B-B14F-4D97-AF65-F5344CB8AC3E}">
        <p14:creationId xmlns:p14="http://schemas.microsoft.com/office/powerpoint/2010/main" val="15329416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4" y="4"/>
            <a:ext cx="3043649" cy="46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29" tIns="46264" rIns="92529" bIns="46264" numCol="1" anchor="t" anchorCtr="0" compatLnSpc="1">
            <a:prstTxWarp prst="textNoShape">
              <a:avLst/>
            </a:prstTxWarp>
          </a:bodyPr>
          <a:lstStyle>
            <a:lvl1pPr defTabSz="917521">
              <a:defRPr sz="1200"/>
            </a:lvl1pPr>
          </a:lstStyle>
          <a:p>
            <a:endParaRPr lang="en-US"/>
          </a:p>
        </p:txBody>
      </p:sp>
      <p:sp>
        <p:nvSpPr>
          <p:cNvPr id="3" name="Date Placeholder 2"/>
          <p:cNvSpPr>
            <a:spLocks noGrp="1"/>
          </p:cNvSpPr>
          <p:nvPr>
            <p:ph type="dt" idx="1"/>
          </p:nvPr>
        </p:nvSpPr>
        <p:spPr bwMode="auto">
          <a:xfrm>
            <a:off x="3977929" y="4"/>
            <a:ext cx="3043649" cy="46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29" tIns="46264" rIns="92529" bIns="46264" numCol="1" anchor="t" anchorCtr="0" compatLnSpc="1">
            <a:prstTxWarp prst="textNoShape">
              <a:avLst/>
            </a:prstTxWarp>
          </a:bodyPr>
          <a:lstStyle>
            <a:lvl1pPr algn="r" defTabSz="917521">
              <a:defRPr sz="1200"/>
            </a:lvl1pPr>
          </a:lstStyle>
          <a:p>
            <a:fld id="{DEBA335D-308F-4218-A8DF-0CC6D1DC4F48}" type="datetime1">
              <a:rPr lang="en-US"/>
              <a:pPr/>
              <a:t>5/29/2018</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wrap="square" lIns="88888" tIns="44443" rIns="88888" bIns="44443"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bwMode="auto">
          <a:xfrm>
            <a:off x="704140" y="4422134"/>
            <a:ext cx="5614822" cy="4189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29" tIns="46264" rIns="92529" bIns="4626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4" y="8842726"/>
            <a:ext cx="3043649" cy="46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29" tIns="46264" rIns="92529" bIns="46264" numCol="1" anchor="b" anchorCtr="0" compatLnSpc="1">
            <a:prstTxWarp prst="textNoShape">
              <a:avLst/>
            </a:prstTxWarp>
          </a:bodyPr>
          <a:lstStyle>
            <a:lvl1pPr defTabSz="917521">
              <a:defRPr sz="1200"/>
            </a:lvl1pPr>
          </a:lstStyle>
          <a:p>
            <a:endParaRPr lang="en-US"/>
          </a:p>
        </p:txBody>
      </p:sp>
      <p:sp>
        <p:nvSpPr>
          <p:cNvPr id="7" name="Slide Number Placeholder 6"/>
          <p:cNvSpPr>
            <a:spLocks noGrp="1"/>
          </p:cNvSpPr>
          <p:nvPr>
            <p:ph type="sldNum" sz="quarter" idx="5"/>
          </p:nvPr>
        </p:nvSpPr>
        <p:spPr bwMode="auto">
          <a:xfrm>
            <a:off x="3977929" y="8842726"/>
            <a:ext cx="3043649" cy="46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529" tIns="46264" rIns="92529" bIns="46264" numCol="1" anchor="b" anchorCtr="0" compatLnSpc="1">
            <a:prstTxWarp prst="textNoShape">
              <a:avLst/>
            </a:prstTxWarp>
          </a:bodyPr>
          <a:lstStyle>
            <a:lvl1pPr algn="r" defTabSz="917521">
              <a:defRPr sz="1200"/>
            </a:lvl1pPr>
          </a:lstStyle>
          <a:p>
            <a:fld id="{7AF2352C-755C-4EF3-AE22-06BC962C2D36}" type="slidenum">
              <a:rPr lang="en-US"/>
              <a:pPr/>
              <a:t>‹#›</a:t>
            </a:fld>
            <a:endParaRPr lang="en-US"/>
          </a:p>
        </p:txBody>
      </p:sp>
    </p:spTree>
    <p:extLst>
      <p:ext uri="{BB962C8B-B14F-4D97-AF65-F5344CB8AC3E}">
        <p14:creationId xmlns:p14="http://schemas.microsoft.com/office/powerpoint/2010/main" val="9251983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011" algn="l"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2pPr>
    <a:lvl3pPr marL="914024" algn="l"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3pPr>
    <a:lvl4pPr marL="1371040" algn="l"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1828052" algn="l"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5064" algn="l" defTabSz="914024" rtl="0" eaLnBrk="1" latinLnBrk="0" hangingPunct="1">
      <a:defRPr sz="1200" kern="1200">
        <a:solidFill>
          <a:schemeClr val="tx1"/>
        </a:solidFill>
        <a:latin typeface="+mn-lt"/>
        <a:ea typeface="+mn-ea"/>
        <a:cs typeface="+mn-cs"/>
      </a:defRPr>
    </a:lvl6pPr>
    <a:lvl7pPr marL="2742079" algn="l" defTabSz="914024" rtl="0" eaLnBrk="1" latinLnBrk="0" hangingPunct="1">
      <a:defRPr sz="1200" kern="1200">
        <a:solidFill>
          <a:schemeClr val="tx1"/>
        </a:solidFill>
        <a:latin typeface="+mn-lt"/>
        <a:ea typeface="+mn-ea"/>
        <a:cs typeface="+mn-cs"/>
      </a:defRPr>
    </a:lvl7pPr>
    <a:lvl8pPr marL="3199088" algn="l" defTabSz="914024" rtl="0" eaLnBrk="1" latinLnBrk="0" hangingPunct="1">
      <a:defRPr sz="1200" kern="1200">
        <a:solidFill>
          <a:schemeClr val="tx1"/>
        </a:solidFill>
        <a:latin typeface="+mn-lt"/>
        <a:ea typeface="+mn-ea"/>
        <a:cs typeface="+mn-cs"/>
      </a:defRPr>
    </a:lvl8pPr>
    <a:lvl9pPr marL="3656104" algn="l" defTabSz="91402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6988" y="1108075"/>
            <a:ext cx="3989387" cy="2992438"/>
          </a:xfrm>
        </p:spPr>
      </p:sp>
      <p:sp>
        <p:nvSpPr>
          <p:cNvPr id="3" name="Notes Placeholder 2"/>
          <p:cNvSpPr>
            <a:spLocks noGrp="1"/>
          </p:cNvSpPr>
          <p:nvPr>
            <p:ph type="body" idx="1"/>
          </p:nvPr>
        </p:nvSpPr>
        <p:spPr/>
        <p:txBody>
          <a:bodyPr/>
          <a:lstStyle/>
          <a:p>
            <a:pPr marL="0" indent="0" defTabSz="882762" eaLnBrk="1" fontAlgn="auto" hangingPunct="1">
              <a:spcBef>
                <a:spcPts val="0"/>
              </a:spcBef>
              <a:spcAft>
                <a:spcPts val="0"/>
              </a:spcAft>
              <a:buFont typeface="Arial" panose="020B0604020202020204" pitchFamily="34" charset="0"/>
              <a:buNone/>
              <a:defRPr/>
            </a:pPr>
            <a:endParaRPr lang="en-US" sz="1600" dirty="0">
              <a:ea typeface="+mn-ea"/>
              <a:cs typeface="+mn-cs"/>
            </a:endParaRPr>
          </a:p>
        </p:txBody>
      </p:sp>
      <p:sp>
        <p:nvSpPr>
          <p:cNvPr id="4" name="Slide Number Placeholder 3"/>
          <p:cNvSpPr>
            <a:spLocks noGrp="1"/>
          </p:cNvSpPr>
          <p:nvPr>
            <p:ph type="sldNum" sz="quarter" idx="10"/>
          </p:nvPr>
        </p:nvSpPr>
        <p:spPr/>
        <p:txBody>
          <a:bodyPr/>
          <a:lstStyle/>
          <a:p>
            <a:pPr defTabSz="882762" fontAlgn="auto">
              <a:spcBef>
                <a:spcPts val="0"/>
              </a:spcBef>
              <a:spcAft>
                <a:spcPts val="0"/>
              </a:spcAft>
              <a:defRPr/>
            </a:pPr>
            <a:fld id="{2CDBFF43-3389-4A1F-A32F-6B87E25B4B10}" type="slidenum">
              <a:rPr lang="en-US">
                <a:solidFill>
                  <a:prstClr val="black"/>
                </a:solidFill>
                <a:latin typeface="Calibri" panose="020F0502020204030204"/>
                <a:ea typeface="+mn-ea"/>
                <a:cs typeface="+mn-cs"/>
              </a:rPr>
              <a:pPr defTabSz="882762" fontAlgn="auto">
                <a:spcBef>
                  <a:spcPts val="0"/>
                </a:spcBef>
                <a:spcAft>
                  <a:spcPts val="0"/>
                </a:spcAft>
                <a:defRPr/>
              </a:pPr>
              <a:t>1</a:t>
            </a:fld>
            <a:endParaRPr lang="en-US"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096995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9704" y="4422134"/>
            <a:ext cx="6403695" cy="4189711"/>
          </a:xfrm>
        </p:spPr>
        <p:txBody>
          <a:bodyPr/>
          <a:lstStyle/>
          <a:p>
            <a:endParaRPr lang="en-US" sz="1800" dirty="0"/>
          </a:p>
        </p:txBody>
      </p:sp>
      <p:sp>
        <p:nvSpPr>
          <p:cNvPr id="4" name="Slide Number Placeholder 3"/>
          <p:cNvSpPr>
            <a:spLocks noGrp="1"/>
          </p:cNvSpPr>
          <p:nvPr>
            <p:ph type="sldNum" sz="quarter" idx="10"/>
          </p:nvPr>
        </p:nvSpPr>
        <p:spPr/>
        <p:txBody>
          <a:bodyPr/>
          <a:lstStyle/>
          <a:p>
            <a:fld id="{7AF2352C-755C-4EF3-AE22-06BC962C2D36}" type="slidenum">
              <a:rPr lang="en-US" smtClean="0"/>
              <a:pPr/>
              <a:t>10</a:t>
            </a:fld>
            <a:endParaRPr lang="en-US"/>
          </a:p>
        </p:txBody>
      </p:sp>
    </p:spTree>
    <p:extLst>
      <p:ext uri="{BB962C8B-B14F-4D97-AF65-F5344CB8AC3E}">
        <p14:creationId xmlns:p14="http://schemas.microsoft.com/office/powerpoint/2010/main" val="219891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9704" y="4422134"/>
            <a:ext cx="6403695" cy="4189711"/>
          </a:xfrm>
        </p:spPr>
        <p:txBody>
          <a:bodyPr/>
          <a:lstStyle/>
          <a:p>
            <a:endParaRPr lang="en-US" sz="1800" dirty="0"/>
          </a:p>
        </p:txBody>
      </p:sp>
      <p:sp>
        <p:nvSpPr>
          <p:cNvPr id="4" name="Slide Number Placeholder 3"/>
          <p:cNvSpPr>
            <a:spLocks noGrp="1"/>
          </p:cNvSpPr>
          <p:nvPr>
            <p:ph type="sldNum" sz="quarter" idx="10"/>
          </p:nvPr>
        </p:nvSpPr>
        <p:spPr/>
        <p:txBody>
          <a:bodyPr/>
          <a:lstStyle/>
          <a:p>
            <a:fld id="{7AF2352C-755C-4EF3-AE22-06BC962C2D36}" type="slidenum">
              <a:rPr lang="en-US" smtClean="0"/>
              <a:pPr/>
              <a:t>11</a:t>
            </a:fld>
            <a:endParaRPr lang="en-US"/>
          </a:p>
        </p:txBody>
      </p:sp>
    </p:spTree>
    <p:extLst>
      <p:ext uri="{BB962C8B-B14F-4D97-AF65-F5344CB8AC3E}">
        <p14:creationId xmlns:p14="http://schemas.microsoft.com/office/powerpoint/2010/main" val="1417878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9704" y="4422134"/>
            <a:ext cx="6403695" cy="4189711"/>
          </a:xfrm>
        </p:spPr>
        <p:txBody>
          <a:bodyPr/>
          <a:lstStyle/>
          <a:p>
            <a:r>
              <a:rPr lang="en-US" sz="1800" dirty="0"/>
              <a:t>Here are the last few Silica Rule requirements:</a:t>
            </a:r>
          </a:p>
          <a:p>
            <a:pPr marL="342900" indent="-342900">
              <a:buAutoNum type="arabicParenR"/>
            </a:pPr>
            <a:r>
              <a:rPr lang="en-US" sz="1800" dirty="0"/>
              <a:t>Designate a “competent person”.  Each company must do this.  A foreperson or supervisor type is recommended.  These folks are the primary contact for any OSHA or company questions associated with silica exposure on the jobsite.</a:t>
            </a:r>
          </a:p>
          <a:p>
            <a:pPr marL="342900" indent="-342900">
              <a:buAutoNum type="arabicParenR"/>
            </a:pPr>
            <a:r>
              <a:rPr lang="en-US" sz="1800" dirty="0"/>
              <a:t>Update your company’s </a:t>
            </a:r>
            <a:r>
              <a:rPr lang="en-US" sz="1800" dirty="0" err="1"/>
              <a:t>HazCom</a:t>
            </a:r>
            <a:r>
              <a:rPr lang="en-US" sz="1800" dirty="0"/>
              <a:t> program to include silica</a:t>
            </a:r>
          </a:p>
          <a:p>
            <a:pPr marL="342900" indent="-342900">
              <a:buAutoNum type="arabicParenR"/>
            </a:pPr>
            <a:r>
              <a:rPr lang="en-US" sz="1800" dirty="0"/>
              <a:t>Make sure you retain all the appropriate records for 30 years after each workers employment.  This includes maintaining all MSDSs for the raw materials used during manufacture or application of pavement mix.</a:t>
            </a:r>
          </a:p>
        </p:txBody>
      </p:sp>
      <p:sp>
        <p:nvSpPr>
          <p:cNvPr id="4" name="Slide Number Placeholder 3"/>
          <p:cNvSpPr>
            <a:spLocks noGrp="1"/>
          </p:cNvSpPr>
          <p:nvPr>
            <p:ph type="sldNum" sz="quarter" idx="10"/>
          </p:nvPr>
        </p:nvSpPr>
        <p:spPr/>
        <p:txBody>
          <a:bodyPr/>
          <a:lstStyle/>
          <a:p>
            <a:fld id="{7AF2352C-755C-4EF3-AE22-06BC962C2D36}" type="slidenum">
              <a:rPr lang="en-US" smtClean="0"/>
              <a:pPr/>
              <a:t>12</a:t>
            </a:fld>
            <a:endParaRPr lang="en-US"/>
          </a:p>
        </p:txBody>
      </p:sp>
    </p:spTree>
    <p:extLst>
      <p:ext uri="{BB962C8B-B14F-4D97-AF65-F5344CB8AC3E}">
        <p14:creationId xmlns:p14="http://schemas.microsoft.com/office/powerpoint/2010/main" val="2974684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9704" y="4422134"/>
            <a:ext cx="6403695" cy="4189711"/>
          </a:xfrm>
        </p:spPr>
        <p:txBody>
          <a:bodyPr/>
          <a:lstStyle/>
          <a:p>
            <a:r>
              <a:rPr lang="en-US" sz="1800" dirty="0"/>
              <a:t>I’m almost done reviewing compliance obligations associated with the Silica Rule, but this is probably the most important item to comply with the Silica Rule.  Employers must develop a written exposure control plan, implemented by the Competent Person, that provides the following information:</a:t>
            </a:r>
          </a:p>
          <a:p>
            <a:r>
              <a:rPr lang="en-US" sz="1800" dirty="0"/>
              <a:t>Description of dust-generating tasks and the engineering controls used to reduce exposure; and how you are limiting exposure on the worksite.  NAPA provides some examples on our website about how to develop these control plans.  Each activity MUST have these control plans.  They are not difficult to generate, but they MUST be done.</a:t>
            </a:r>
          </a:p>
        </p:txBody>
      </p:sp>
      <p:sp>
        <p:nvSpPr>
          <p:cNvPr id="4" name="Slide Number Placeholder 3"/>
          <p:cNvSpPr>
            <a:spLocks noGrp="1"/>
          </p:cNvSpPr>
          <p:nvPr>
            <p:ph type="sldNum" sz="quarter" idx="10"/>
          </p:nvPr>
        </p:nvSpPr>
        <p:spPr/>
        <p:txBody>
          <a:bodyPr/>
          <a:lstStyle/>
          <a:p>
            <a:fld id="{7AF2352C-755C-4EF3-AE22-06BC962C2D36}" type="slidenum">
              <a:rPr lang="en-US" smtClean="0"/>
              <a:pPr/>
              <a:t>13</a:t>
            </a:fld>
            <a:endParaRPr lang="en-US"/>
          </a:p>
        </p:txBody>
      </p:sp>
    </p:spTree>
    <p:extLst>
      <p:ext uri="{BB962C8B-B14F-4D97-AF65-F5344CB8AC3E}">
        <p14:creationId xmlns:p14="http://schemas.microsoft.com/office/powerpoint/2010/main" val="2055726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9704" y="4422134"/>
            <a:ext cx="6403695" cy="4189711"/>
          </a:xfrm>
        </p:spPr>
        <p:txBody>
          <a:bodyPr/>
          <a:lstStyle/>
          <a:p>
            <a:r>
              <a:rPr lang="en-US" sz="1800" dirty="0"/>
              <a:t>Here is the last slide on the construction portion of the rule, which you can read just as well as I can.  But I do want to read it because this sums up the Rule’s compliance obligations in one slide:</a:t>
            </a:r>
          </a:p>
          <a:p>
            <a:pPr>
              <a:spcBef>
                <a:spcPts val="0"/>
              </a:spcBef>
              <a:spcAft>
                <a:spcPts val="900"/>
              </a:spcAft>
              <a:buFont typeface="Wingdings" panose="05000000000000000000" pitchFamily="2" charset="2"/>
              <a:buChar char="Ø"/>
              <a:tabLst>
                <a:tab pos="230188" algn="l"/>
              </a:tabLst>
            </a:pPr>
            <a:r>
              <a:rPr lang="en-US" sz="2600" b="1" dirty="0">
                <a:solidFill>
                  <a:srgbClr val="006600"/>
                </a:solidFill>
              </a:rPr>
              <a:t>Compliance for construction activities are NOW</a:t>
            </a:r>
          </a:p>
          <a:p>
            <a:pPr>
              <a:spcBef>
                <a:spcPts val="0"/>
              </a:spcBef>
              <a:spcAft>
                <a:spcPts val="900"/>
              </a:spcAft>
              <a:buFont typeface="Wingdings" panose="05000000000000000000" pitchFamily="2" charset="2"/>
              <a:buChar char="Ø"/>
              <a:tabLst>
                <a:tab pos="230188" algn="l"/>
              </a:tabLst>
            </a:pPr>
            <a:r>
              <a:rPr lang="en-US" sz="2600" b="1" dirty="0">
                <a:solidFill>
                  <a:srgbClr val="006600"/>
                </a:solidFill>
              </a:rPr>
              <a:t>Bottom line: compliance activities are employer responsibility; rely on common sense; understand/oversee role of consultant</a:t>
            </a:r>
          </a:p>
          <a:p>
            <a:pPr>
              <a:spcBef>
                <a:spcPts val="0"/>
              </a:spcBef>
              <a:spcAft>
                <a:spcPts val="900"/>
              </a:spcAft>
              <a:buFont typeface="Wingdings" panose="05000000000000000000" pitchFamily="2" charset="2"/>
              <a:buChar char="Ø"/>
              <a:tabLst>
                <a:tab pos="230188" algn="l"/>
              </a:tabLst>
            </a:pPr>
            <a:r>
              <a:rPr lang="en-US" sz="2600" b="1" dirty="0">
                <a:solidFill>
                  <a:srgbClr val="006600"/>
                </a:solidFill>
              </a:rPr>
              <a:t>Requires employer identification of job-task exposure</a:t>
            </a:r>
          </a:p>
          <a:p>
            <a:pPr>
              <a:spcBef>
                <a:spcPts val="0"/>
              </a:spcBef>
              <a:spcAft>
                <a:spcPts val="900"/>
              </a:spcAft>
              <a:buFont typeface="Wingdings" panose="05000000000000000000" pitchFamily="2" charset="2"/>
              <a:buChar char="Ø"/>
              <a:tabLst>
                <a:tab pos="230188" algn="l"/>
              </a:tabLst>
            </a:pPr>
            <a:r>
              <a:rPr lang="en-US" sz="2600" b="1" dirty="0">
                <a:solidFill>
                  <a:srgbClr val="006600"/>
                </a:solidFill>
              </a:rPr>
              <a:t>Milling Partnership successful: eliminated need for respirators</a:t>
            </a:r>
          </a:p>
          <a:p>
            <a:pPr lvl="1">
              <a:spcBef>
                <a:spcPts val="0"/>
              </a:spcBef>
              <a:spcAft>
                <a:spcPts val="900"/>
              </a:spcAft>
              <a:buFont typeface="Wingdings" panose="05000000000000000000" pitchFamily="2" charset="2"/>
              <a:buChar char="Ø"/>
              <a:tabLst>
                <a:tab pos="230188" algn="l"/>
              </a:tabLst>
            </a:pPr>
            <a:r>
              <a:rPr lang="en-US" sz="2600" b="1" dirty="0">
                <a:solidFill>
                  <a:srgbClr val="006600"/>
                </a:solidFill>
              </a:rPr>
              <a:t>Mills </a:t>
            </a:r>
            <a:r>
              <a:rPr lang="en-US" sz="2600" b="1" u="sng" dirty="0">
                <a:solidFill>
                  <a:srgbClr val="006600"/>
                </a:solidFill>
              </a:rPr>
              <a:t>will require </a:t>
            </a:r>
            <a:r>
              <a:rPr lang="en-US" sz="2600" b="1" dirty="0">
                <a:solidFill>
                  <a:srgbClr val="006600"/>
                </a:solidFill>
              </a:rPr>
              <a:t>controls (new or retrofit @ ~ $12-15k)</a:t>
            </a:r>
          </a:p>
          <a:p>
            <a:pPr lvl="1">
              <a:spcBef>
                <a:spcPts val="0"/>
              </a:spcBef>
              <a:spcAft>
                <a:spcPts val="900"/>
              </a:spcAft>
              <a:buFont typeface="Wingdings" panose="05000000000000000000" pitchFamily="2" charset="2"/>
              <a:buChar char="Ø"/>
              <a:tabLst>
                <a:tab pos="230188" algn="l"/>
              </a:tabLst>
            </a:pPr>
            <a:r>
              <a:rPr lang="en-US" sz="2600" b="1" dirty="0">
                <a:solidFill>
                  <a:srgbClr val="006600"/>
                </a:solidFill>
              </a:rPr>
              <a:t>Small mills (skid-steer) only require water suppression</a:t>
            </a:r>
          </a:p>
          <a:p>
            <a:pPr>
              <a:spcBef>
                <a:spcPts val="0"/>
              </a:spcBef>
              <a:spcAft>
                <a:spcPts val="900"/>
              </a:spcAft>
              <a:buFont typeface="Wingdings" panose="05000000000000000000" pitchFamily="2" charset="2"/>
              <a:buChar char="Ø"/>
              <a:tabLst>
                <a:tab pos="230188" algn="l"/>
              </a:tabLst>
            </a:pPr>
            <a:r>
              <a:rPr lang="en-US" sz="2600" b="1" dirty="0">
                <a:solidFill>
                  <a:srgbClr val="006600"/>
                </a:solidFill>
              </a:rPr>
              <a:t>Power brooms will likely need water suppression/enclosed cab</a:t>
            </a:r>
          </a:p>
          <a:p>
            <a:pPr lvl="1">
              <a:spcBef>
                <a:spcPts val="0"/>
              </a:spcBef>
              <a:spcAft>
                <a:spcPts val="900"/>
              </a:spcAft>
              <a:buFont typeface="Wingdings" panose="05000000000000000000" pitchFamily="2" charset="2"/>
              <a:buChar char="Ø"/>
              <a:tabLst>
                <a:tab pos="230188" algn="l"/>
              </a:tabLst>
            </a:pPr>
            <a:r>
              <a:rPr lang="en-US" sz="2600" b="1" dirty="0">
                <a:solidFill>
                  <a:srgbClr val="006600"/>
                </a:solidFill>
              </a:rPr>
              <a:t>If Table 1 applicable or exposure assessed</a:t>
            </a:r>
          </a:p>
          <a:p>
            <a:pPr lvl="1">
              <a:spcBef>
                <a:spcPts val="0"/>
              </a:spcBef>
              <a:spcAft>
                <a:spcPts val="900"/>
              </a:spcAft>
              <a:buFont typeface="Wingdings" panose="05000000000000000000" pitchFamily="2" charset="2"/>
              <a:buChar char="Ø"/>
              <a:tabLst>
                <a:tab pos="230188" algn="l"/>
              </a:tabLst>
            </a:pPr>
            <a:r>
              <a:rPr lang="en-US" sz="2600" b="1" dirty="0">
                <a:solidFill>
                  <a:srgbClr val="006600"/>
                </a:solidFill>
              </a:rPr>
              <a:t>NAPA working to provide control information to OSHA</a:t>
            </a:r>
          </a:p>
          <a:p>
            <a:pPr>
              <a:spcBef>
                <a:spcPts val="0"/>
              </a:spcBef>
              <a:spcAft>
                <a:spcPts val="900"/>
              </a:spcAft>
              <a:buFont typeface="Wingdings" panose="05000000000000000000" pitchFamily="2" charset="2"/>
              <a:buChar char="Ø"/>
              <a:tabLst>
                <a:tab pos="230188" algn="l"/>
              </a:tabLst>
            </a:pPr>
            <a:r>
              <a:rPr lang="en-US" sz="2600" b="1" dirty="0">
                <a:solidFill>
                  <a:srgbClr val="006600"/>
                </a:solidFill>
              </a:rPr>
              <a:t>Identify your company’s “competent person(s)” … crew </a:t>
            </a:r>
            <a:r>
              <a:rPr lang="en-US" sz="2600" b="1" dirty="0" err="1">
                <a:solidFill>
                  <a:srgbClr val="006600"/>
                </a:solidFill>
              </a:rPr>
              <a:t>foreprs</a:t>
            </a:r>
            <a:r>
              <a:rPr lang="en-US" sz="2600" b="1" dirty="0">
                <a:solidFill>
                  <a:srgbClr val="006600"/>
                </a:solidFill>
              </a:rPr>
              <a:t> </a:t>
            </a:r>
          </a:p>
          <a:p>
            <a:pPr>
              <a:spcBef>
                <a:spcPts val="0"/>
              </a:spcBef>
              <a:spcAft>
                <a:spcPts val="900"/>
              </a:spcAft>
              <a:buFont typeface="Wingdings" panose="05000000000000000000" pitchFamily="2" charset="2"/>
              <a:buChar char="Ø"/>
              <a:tabLst>
                <a:tab pos="230188" algn="l"/>
              </a:tabLst>
            </a:pPr>
            <a:r>
              <a:rPr lang="en-US" sz="2600" b="1" dirty="0">
                <a:solidFill>
                  <a:srgbClr val="006600"/>
                </a:solidFill>
              </a:rPr>
              <a:t>Develop an Exposure Control Plan for all activities</a:t>
            </a:r>
          </a:p>
          <a:p>
            <a:pPr>
              <a:spcBef>
                <a:spcPts val="0"/>
              </a:spcBef>
              <a:spcAft>
                <a:spcPts val="900"/>
              </a:spcAft>
              <a:buFont typeface="Wingdings" panose="05000000000000000000" pitchFamily="2" charset="2"/>
              <a:buChar char="Ø"/>
              <a:tabLst>
                <a:tab pos="230188" algn="l"/>
              </a:tabLst>
            </a:pPr>
            <a:r>
              <a:rPr lang="en-US" sz="2600" b="1" dirty="0">
                <a:solidFill>
                  <a:srgbClr val="006600"/>
                </a:solidFill>
              </a:rPr>
              <a:t>Contact NAPA for additional information</a:t>
            </a:r>
          </a:p>
        </p:txBody>
      </p:sp>
      <p:sp>
        <p:nvSpPr>
          <p:cNvPr id="4" name="Slide Number Placeholder 3"/>
          <p:cNvSpPr>
            <a:spLocks noGrp="1"/>
          </p:cNvSpPr>
          <p:nvPr>
            <p:ph type="sldNum" sz="quarter" idx="10"/>
          </p:nvPr>
        </p:nvSpPr>
        <p:spPr/>
        <p:txBody>
          <a:bodyPr/>
          <a:lstStyle/>
          <a:p>
            <a:fld id="{7AF2352C-755C-4EF3-AE22-06BC962C2D36}" type="slidenum">
              <a:rPr lang="en-US" smtClean="0"/>
              <a:pPr/>
              <a:t>16</a:t>
            </a:fld>
            <a:endParaRPr lang="en-US"/>
          </a:p>
        </p:txBody>
      </p:sp>
    </p:spTree>
    <p:extLst>
      <p:ext uri="{BB962C8B-B14F-4D97-AF65-F5344CB8AC3E}">
        <p14:creationId xmlns:p14="http://schemas.microsoft.com/office/powerpoint/2010/main" val="1468441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9704" y="4422134"/>
            <a:ext cx="6403695" cy="4189711"/>
          </a:xfrm>
        </p:spPr>
        <p:txBody>
          <a:bodyPr/>
          <a:lstStyle/>
          <a:p>
            <a:r>
              <a:rPr lang="en-US" sz="1800" dirty="0"/>
              <a:t>Lastly on the silica rule, and effective in June 2018, will be compliance obligations for general industry which will include asphalt plants.  Compliance requirements are identical to the construction rule with the exception that there is no “Table 1” approved controls for industrial activities.  Unfortunately, this means that employers will need to identify job or task-specific exposures and ensure they are below the PEL.</a:t>
            </a:r>
          </a:p>
          <a:p>
            <a:endParaRPr lang="en-US" sz="1800" dirty="0"/>
          </a:p>
          <a:p>
            <a:r>
              <a:rPr lang="en-US" sz="1800" dirty="0"/>
              <a:t>Some plant activities that might generate silica dust are highlighted in the red box and include general maintenance activities on drum flights or other pieces of equipment where you are generating dust; obviously anything to do with baghouse maintenance, and also some activities that may occur in a QA lab.  Although I didn’t go into detail earlier about how to conduct exposure assessments, because the construction portion of the standard allows the use of certain approved controls in lieu of documenting exposure …. compliance with the general industry provisions will require employer and industry knowledge of exposure.  Similar to the information that we generated on power brooms, NAPA will likely help industry test various silica generating activities to understand best practices to control, and we will try and package those exposure assessments so that the entire industry can access and use them.  The will hopefully ease the amount of resources expended by individual companies by documenting standard activity exposure levels.  OSHA’s rule allows industry-wide exposure surveys specifically to easy some of the burden.  You might recall the slide on real-time dust monitors: I’d suggest each plant seriously consider renting one of these for a day or two, to see where or what your problematic activities might be.  I will be communicating further guidance on these industry-wide exposure assessment activities fairly soon.</a:t>
            </a:r>
          </a:p>
          <a:p>
            <a:endParaRPr lang="en-US" sz="1800" dirty="0"/>
          </a:p>
          <a:p>
            <a:r>
              <a:rPr lang="en-US" sz="1800" dirty="0"/>
              <a:t>So that wraps-it-up for compliance with the silica rule.  And unless there are pressing questions, I now want to spend another 10 minutes on some of the other EH&amp;S regulations that are or will be impacting the industry. </a:t>
            </a:r>
          </a:p>
        </p:txBody>
      </p:sp>
      <p:sp>
        <p:nvSpPr>
          <p:cNvPr id="4" name="Slide Number Placeholder 3"/>
          <p:cNvSpPr>
            <a:spLocks noGrp="1"/>
          </p:cNvSpPr>
          <p:nvPr>
            <p:ph type="sldNum" sz="quarter" idx="10"/>
          </p:nvPr>
        </p:nvSpPr>
        <p:spPr/>
        <p:txBody>
          <a:bodyPr/>
          <a:lstStyle/>
          <a:p>
            <a:fld id="{7AF2352C-755C-4EF3-AE22-06BC962C2D36}" type="slidenum">
              <a:rPr lang="en-US" smtClean="0"/>
              <a:pPr/>
              <a:t>17</a:t>
            </a:fld>
            <a:endParaRPr lang="en-US"/>
          </a:p>
        </p:txBody>
      </p:sp>
    </p:spTree>
    <p:extLst>
      <p:ext uri="{BB962C8B-B14F-4D97-AF65-F5344CB8AC3E}">
        <p14:creationId xmlns:p14="http://schemas.microsoft.com/office/powerpoint/2010/main" val="46719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Baghouse</a:t>
            </a:r>
            <a:r>
              <a:rPr lang="en-US" baseline="0" dirty="0"/>
              <a:t> variable speed fan was turned on low to create a downdraft while pulling bags.</a:t>
            </a:r>
            <a:endParaRPr lang="en-US" dirty="0"/>
          </a:p>
        </p:txBody>
      </p:sp>
      <p:sp>
        <p:nvSpPr>
          <p:cNvPr id="4" name="Slide Number Placeholder 3"/>
          <p:cNvSpPr>
            <a:spLocks noGrp="1"/>
          </p:cNvSpPr>
          <p:nvPr>
            <p:ph type="sldNum" sz="quarter" idx="10"/>
          </p:nvPr>
        </p:nvSpPr>
        <p:spPr/>
        <p:txBody>
          <a:bodyPr/>
          <a:lstStyle/>
          <a:p>
            <a:fld id="{11329D67-8BA3-4795-A3B0-69641E3A7BF6}" type="slidenum">
              <a:rPr lang="en-US" smtClean="0"/>
              <a:t>19</a:t>
            </a:fld>
            <a:endParaRPr lang="en-US"/>
          </a:p>
        </p:txBody>
      </p:sp>
    </p:spTree>
    <p:extLst>
      <p:ext uri="{BB962C8B-B14F-4D97-AF65-F5344CB8AC3E}">
        <p14:creationId xmlns:p14="http://schemas.microsoft.com/office/powerpoint/2010/main" val="35364274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Chipping away build up on the tips, shanks and shaggy dogs. </a:t>
            </a:r>
          </a:p>
          <a:p>
            <a:endParaRPr lang="en-US" dirty="0"/>
          </a:p>
        </p:txBody>
      </p:sp>
      <p:sp>
        <p:nvSpPr>
          <p:cNvPr id="4" name="Slide Number Placeholder 3"/>
          <p:cNvSpPr>
            <a:spLocks noGrp="1"/>
          </p:cNvSpPr>
          <p:nvPr>
            <p:ph type="sldNum" sz="quarter" idx="10"/>
          </p:nvPr>
        </p:nvSpPr>
        <p:spPr/>
        <p:txBody>
          <a:bodyPr/>
          <a:lstStyle/>
          <a:p>
            <a:fld id="{11329D67-8BA3-4795-A3B0-69641E3A7BF6}" type="slidenum">
              <a:rPr lang="en-US" smtClean="0"/>
              <a:t>20</a:t>
            </a:fld>
            <a:endParaRPr lang="en-US"/>
          </a:p>
        </p:txBody>
      </p:sp>
    </p:spTree>
    <p:extLst>
      <p:ext uri="{BB962C8B-B14F-4D97-AF65-F5344CB8AC3E}">
        <p14:creationId xmlns:p14="http://schemas.microsoft.com/office/powerpoint/2010/main" val="3089724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During</a:t>
            </a:r>
            <a:r>
              <a:rPr lang="en-US" baseline="0" dirty="0"/>
              <a:t> this test we wanted to see if body positioning would have any effect on what the team member’s RCS exposure.  As you can see from the results the body positioning help to substantially decrease the exposure but still almost 3x the PEL. </a:t>
            </a:r>
            <a:endParaRPr lang="en-US" dirty="0"/>
          </a:p>
        </p:txBody>
      </p:sp>
      <p:sp>
        <p:nvSpPr>
          <p:cNvPr id="4" name="Slide Number Placeholder 3"/>
          <p:cNvSpPr>
            <a:spLocks noGrp="1"/>
          </p:cNvSpPr>
          <p:nvPr>
            <p:ph type="sldNum" sz="quarter" idx="10"/>
          </p:nvPr>
        </p:nvSpPr>
        <p:spPr/>
        <p:txBody>
          <a:bodyPr/>
          <a:lstStyle/>
          <a:p>
            <a:fld id="{11329D67-8BA3-4795-A3B0-69641E3A7BF6}" type="slidenum">
              <a:rPr lang="en-US" smtClean="0"/>
              <a:t>21</a:t>
            </a:fld>
            <a:endParaRPr lang="en-US"/>
          </a:p>
        </p:txBody>
      </p:sp>
    </p:spTree>
    <p:extLst>
      <p:ext uri="{BB962C8B-B14F-4D97-AF65-F5344CB8AC3E}">
        <p14:creationId xmlns:p14="http://schemas.microsoft.com/office/powerpoint/2010/main" val="224605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a:t>
            </a:r>
            <a:r>
              <a:rPr lang="en-US" baseline="0" dirty="0"/>
              <a:t> performing additional sampling it was unknown why there was a substantial range while using the two different types of hammers during this test.</a:t>
            </a:r>
            <a:endParaRPr lang="en-US" dirty="0"/>
          </a:p>
        </p:txBody>
      </p:sp>
      <p:sp>
        <p:nvSpPr>
          <p:cNvPr id="4" name="Slide Number Placeholder 3"/>
          <p:cNvSpPr>
            <a:spLocks noGrp="1"/>
          </p:cNvSpPr>
          <p:nvPr>
            <p:ph type="sldNum" sz="quarter" idx="10"/>
          </p:nvPr>
        </p:nvSpPr>
        <p:spPr/>
        <p:txBody>
          <a:bodyPr/>
          <a:lstStyle/>
          <a:p>
            <a:fld id="{11329D67-8BA3-4795-A3B0-69641E3A7BF6}" type="slidenum">
              <a:rPr lang="en-US" smtClean="0"/>
              <a:t>23</a:t>
            </a:fld>
            <a:endParaRPr lang="en-US"/>
          </a:p>
        </p:txBody>
      </p:sp>
    </p:spTree>
    <p:extLst>
      <p:ext uri="{BB962C8B-B14F-4D97-AF65-F5344CB8AC3E}">
        <p14:creationId xmlns:p14="http://schemas.microsoft.com/office/powerpoint/2010/main" val="1962297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128"/>
                <a:cs typeface="ＭＳ Ｐゴシック" charset="-128"/>
              </a:rPr>
              <a:t>Now I’m going to provide a </a:t>
            </a:r>
            <a:r>
              <a:rPr lang="en-US" sz="1200" kern="1200">
                <a:solidFill>
                  <a:schemeClr val="tx1"/>
                </a:solidFill>
                <a:effectLst/>
                <a:latin typeface="+mn-lt"/>
                <a:ea typeface="ＭＳ Ｐゴシック" charset="-128"/>
                <a:cs typeface="ＭＳ Ｐゴシック" charset="-128"/>
              </a:rPr>
              <a:t>short 15 </a:t>
            </a:r>
            <a:r>
              <a:rPr lang="en-US" sz="1200" kern="1200" dirty="0">
                <a:solidFill>
                  <a:schemeClr val="tx1"/>
                </a:solidFill>
                <a:effectLst/>
                <a:latin typeface="+mn-lt"/>
                <a:ea typeface="ＭＳ Ｐゴシック" charset="-128"/>
                <a:cs typeface="ＭＳ Ｐゴシック" charset="-128"/>
              </a:rPr>
              <a:t>minute overview </a:t>
            </a:r>
            <a:r>
              <a:rPr lang="en-US" dirty="0"/>
              <a:t>on OSHA’s new Silica Rule and what road construction contractors need to do now, and what asphalt plant operators will need to do by this summer.</a:t>
            </a:r>
          </a:p>
          <a:p>
            <a:endParaRPr lang="en-US" dirty="0"/>
          </a:p>
          <a:p>
            <a:r>
              <a:rPr lang="en-US" dirty="0"/>
              <a:t>First: OSHA spent decades finalizing the rule and set the Permissible Exposure Level to 50 micrograms per cubic meter (or units).  This is a 5-fold decrease from what it used to be in the construction sector so it has been difficult to ensure exposures across the industry is controlled at that level.</a:t>
            </a:r>
          </a:p>
          <a:p>
            <a:endParaRPr lang="en-US" dirty="0"/>
          </a:p>
          <a:p>
            <a:r>
              <a:rPr lang="en-US" dirty="0"/>
              <a:t>Bottom line on the construction portion of the Rule: OSHA encourages the use of certain “approved” controls, identified in the Rule’s “Table 1”, and if those controls are used, there are just minimal compliance obligations that are needed.  If Table 1 controls are not used, there are much more onerous compliance obligations that need to be adhered to.</a:t>
            </a:r>
          </a:p>
        </p:txBody>
      </p:sp>
      <p:sp>
        <p:nvSpPr>
          <p:cNvPr id="4" name="Slide Number Placeholder 3"/>
          <p:cNvSpPr>
            <a:spLocks noGrp="1"/>
          </p:cNvSpPr>
          <p:nvPr>
            <p:ph type="sldNum" sz="quarter" idx="10"/>
          </p:nvPr>
        </p:nvSpPr>
        <p:spPr/>
        <p:txBody>
          <a:bodyPr/>
          <a:lstStyle/>
          <a:p>
            <a:fld id="{7AF2352C-755C-4EF3-AE22-06BC962C2D36}" type="slidenum">
              <a:rPr lang="en-US" smtClean="0"/>
              <a:pPr/>
              <a:t>2</a:t>
            </a:fld>
            <a:endParaRPr lang="en-US"/>
          </a:p>
        </p:txBody>
      </p:sp>
    </p:spTree>
    <p:extLst>
      <p:ext uri="{BB962C8B-B14F-4D97-AF65-F5344CB8AC3E}">
        <p14:creationId xmlns:p14="http://schemas.microsoft.com/office/powerpoint/2010/main" val="2930125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9702" y="4422132"/>
            <a:ext cx="6403695" cy="4189711"/>
          </a:xfrm>
        </p:spPr>
        <p:txBody>
          <a:bodyPr/>
          <a:lstStyle/>
          <a:p>
            <a:pPr marL="0" indent="0">
              <a:buFont typeface="Arial" pitchFamily="34" charset="0"/>
              <a:buNone/>
            </a:pPr>
            <a:r>
              <a:rPr lang="en-US" sz="1800" baseline="0" dirty="0"/>
              <a:t>I wanted to take a minute to review this </a:t>
            </a:r>
          </a:p>
        </p:txBody>
      </p:sp>
      <p:sp>
        <p:nvSpPr>
          <p:cNvPr id="4" name="Slide Number Placeholder 3"/>
          <p:cNvSpPr>
            <a:spLocks noGrp="1"/>
          </p:cNvSpPr>
          <p:nvPr>
            <p:ph type="sldNum" sz="quarter" idx="10"/>
          </p:nvPr>
        </p:nvSpPr>
        <p:spPr/>
        <p:txBody>
          <a:bodyPr/>
          <a:lstStyle/>
          <a:p>
            <a:fld id="{7AF2352C-755C-4EF3-AE22-06BC962C2D36}" type="slidenum">
              <a:rPr lang="en-US" smtClean="0"/>
              <a:pPr/>
              <a:t>24</a:t>
            </a:fld>
            <a:endParaRPr lang="en-US"/>
          </a:p>
        </p:txBody>
      </p:sp>
    </p:spTree>
    <p:extLst>
      <p:ext uri="{BB962C8B-B14F-4D97-AF65-F5344CB8AC3E}">
        <p14:creationId xmlns:p14="http://schemas.microsoft.com/office/powerpoint/2010/main" val="2919837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9702" y="4422132"/>
            <a:ext cx="6403695" cy="4189711"/>
          </a:xfrm>
        </p:spPr>
        <p:txBody>
          <a:bodyPr/>
          <a:lstStyle/>
          <a:p>
            <a:pPr marL="171501" indent="-171501">
              <a:buFont typeface="Arial" pitchFamily="34" charset="0"/>
              <a:buChar char="•"/>
            </a:pPr>
            <a:endParaRPr lang="en-US" sz="1800" dirty="0"/>
          </a:p>
        </p:txBody>
      </p:sp>
      <p:sp>
        <p:nvSpPr>
          <p:cNvPr id="4" name="Slide Number Placeholder 3"/>
          <p:cNvSpPr>
            <a:spLocks noGrp="1"/>
          </p:cNvSpPr>
          <p:nvPr>
            <p:ph type="sldNum" sz="quarter" idx="10"/>
          </p:nvPr>
        </p:nvSpPr>
        <p:spPr/>
        <p:txBody>
          <a:bodyPr/>
          <a:lstStyle/>
          <a:p>
            <a:fld id="{7AF2352C-755C-4EF3-AE22-06BC962C2D36}" type="slidenum">
              <a:rPr lang="en-US" smtClean="0"/>
              <a:pPr/>
              <a:t>25</a:t>
            </a:fld>
            <a:endParaRPr lang="en-US"/>
          </a:p>
        </p:txBody>
      </p:sp>
    </p:spTree>
    <p:extLst>
      <p:ext uri="{BB962C8B-B14F-4D97-AF65-F5344CB8AC3E}">
        <p14:creationId xmlns:p14="http://schemas.microsoft.com/office/powerpoint/2010/main" val="2224089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9702" y="4422132"/>
            <a:ext cx="6403695" cy="4189711"/>
          </a:xfrm>
        </p:spPr>
        <p:txBody>
          <a:bodyPr/>
          <a:lstStyle/>
          <a:p>
            <a:pPr marL="171501" indent="-171501">
              <a:buFont typeface="Arial" pitchFamily="34" charset="0"/>
              <a:buChar char="•"/>
            </a:pPr>
            <a:endParaRPr lang="en-US" sz="1800" dirty="0"/>
          </a:p>
        </p:txBody>
      </p:sp>
      <p:sp>
        <p:nvSpPr>
          <p:cNvPr id="4" name="Slide Number Placeholder 3"/>
          <p:cNvSpPr>
            <a:spLocks noGrp="1"/>
          </p:cNvSpPr>
          <p:nvPr>
            <p:ph type="sldNum" sz="quarter" idx="10"/>
          </p:nvPr>
        </p:nvSpPr>
        <p:spPr/>
        <p:txBody>
          <a:bodyPr/>
          <a:lstStyle/>
          <a:p>
            <a:fld id="{7AF2352C-755C-4EF3-AE22-06BC962C2D36}" type="slidenum">
              <a:rPr lang="en-US" smtClean="0"/>
              <a:pPr/>
              <a:t>26</a:t>
            </a:fld>
            <a:endParaRPr lang="en-US"/>
          </a:p>
        </p:txBody>
      </p:sp>
    </p:spTree>
    <p:extLst>
      <p:ext uri="{BB962C8B-B14F-4D97-AF65-F5344CB8AC3E}">
        <p14:creationId xmlns:p14="http://schemas.microsoft.com/office/powerpoint/2010/main" val="390351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9702" y="4422132"/>
            <a:ext cx="6403695" cy="4189711"/>
          </a:xfrm>
        </p:spPr>
        <p:txBody>
          <a:bodyPr/>
          <a:lstStyle/>
          <a:p>
            <a:pPr marL="171501" indent="-171501">
              <a:buFont typeface="Arial" pitchFamily="34" charset="0"/>
              <a:buChar char="•"/>
            </a:pPr>
            <a:endParaRPr lang="en-US" sz="1800" dirty="0"/>
          </a:p>
        </p:txBody>
      </p:sp>
      <p:sp>
        <p:nvSpPr>
          <p:cNvPr id="4" name="Slide Number Placeholder 3"/>
          <p:cNvSpPr>
            <a:spLocks noGrp="1"/>
          </p:cNvSpPr>
          <p:nvPr>
            <p:ph type="sldNum" sz="quarter" idx="10"/>
          </p:nvPr>
        </p:nvSpPr>
        <p:spPr/>
        <p:txBody>
          <a:bodyPr/>
          <a:lstStyle/>
          <a:p>
            <a:fld id="{7AF2352C-755C-4EF3-AE22-06BC962C2D36}" type="slidenum">
              <a:rPr lang="en-US" smtClean="0"/>
              <a:pPr/>
              <a:t>27</a:t>
            </a:fld>
            <a:endParaRPr lang="en-US"/>
          </a:p>
        </p:txBody>
      </p:sp>
    </p:spTree>
    <p:extLst>
      <p:ext uri="{BB962C8B-B14F-4D97-AF65-F5344CB8AC3E}">
        <p14:creationId xmlns:p14="http://schemas.microsoft.com/office/powerpoint/2010/main" val="3082055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9702" y="4422132"/>
            <a:ext cx="6403695" cy="4189711"/>
          </a:xfrm>
        </p:spPr>
        <p:txBody>
          <a:bodyPr/>
          <a:lstStyle/>
          <a:p>
            <a:pPr marL="171501" indent="-171501">
              <a:buFont typeface="Arial" pitchFamily="34" charset="0"/>
              <a:buChar char="•"/>
            </a:pPr>
            <a:endParaRPr lang="en-US" sz="1800" dirty="0"/>
          </a:p>
        </p:txBody>
      </p:sp>
      <p:sp>
        <p:nvSpPr>
          <p:cNvPr id="4" name="Slide Number Placeholder 3"/>
          <p:cNvSpPr>
            <a:spLocks noGrp="1"/>
          </p:cNvSpPr>
          <p:nvPr>
            <p:ph type="sldNum" sz="quarter" idx="10"/>
          </p:nvPr>
        </p:nvSpPr>
        <p:spPr/>
        <p:txBody>
          <a:bodyPr/>
          <a:lstStyle/>
          <a:p>
            <a:fld id="{7AF2352C-755C-4EF3-AE22-06BC962C2D36}" type="slidenum">
              <a:rPr lang="en-US" smtClean="0"/>
              <a:pPr/>
              <a:t>28</a:t>
            </a:fld>
            <a:endParaRPr lang="en-US"/>
          </a:p>
        </p:txBody>
      </p:sp>
    </p:spTree>
    <p:extLst>
      <p:ext uri="{BB962C8B-B14F-4D97-AF65-F5344CB8AC3E}">
        <p14:creationId xmlns:p14="http://schemas.microsoft.com/office/powerpoint/2010/main" val="1668674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9702" y="4422132"/>
            <a:ext cx="6403695" cy="4189711"/>
          </a:xfrm>
        </p:spPr>
        <p:txBody>
          <a:bodyPr/>
          <a:lstStyle/>
          <a:p>
            <a:pPr marL="171501" indent="-171501">
              <a:buFont typeface="Arial" pitchFamily="34" charset="0"/>
              <a:buChar char="•"/>
            </a:pPr>
            <a:r>
              <a:rPr lang="en-US" sz="1800" dirty="0"/>
              <a:t>Some of you in that</a:t>
            </a:r>
            <a:r>
              <a:rPr lang="en-US" sz="1800" baseline="0" dirty="0"/>
              <a:t> are associated with the trucking part of the industry may have heard about this issue.</a:t>
            </a:r>
          </a:p>
          <a:p>
            <a:pPr marL="171501" indent="-171501">
              <a:buFont typeface="Arial" pitchFamily="34" charset="0"/>
              <a:buChar char="•"/>
            </a:pPr>
            <a:r>
              <a:rPr lang="en-US" sz="1800" baseline="0" dirty="0"/>
              <a:t>The Federal Motor Carriers Safety Admin of FMCSA is the DOT agency responsible for regulating the trucking industry.</a:t>
            </a:r>
          </a:p>
          <a:p>
            <a:pPr marL="171501" indent="-171501">
              <a:buFont typeface="Arial" pitchFamily="34" charset="0"/>
              <a:buChar char="•"/>
            </a:pPr>
            <a:br>
              <a:rPr lang="en-US" sz="1200" kern="1200" dirty="0">
                <a:solidFill>
                  <a:schemeClr val="tx1"/>
                </a:solidFill>
                <a:effectLst/>
                <a:latin typeface="+mn-lt"/>
                <a:ea typeface="ＭＳ Ｐゴシック" charset="-128"/>
                <a:cs typeface="ＭＳ Ｐゴシック" charset="-128"/>
              </a:rPr>
            </a:br>
            <a:endParaRPr lang="en-US" sz="1800" dirty="0"/>
          </a:p>
        </p:txBody>
      </p:sp>
      <p:sp>
        <p:nvSpPr>
          <p:cNvPr id="4" name="Slide Number Placeholder 3"/>
          <p:cNvSpPr>
            <a:spLocks noGrp="1"/>
          </p:cNvSpPr>
          <p:nvPr>
            <p:ph type="sldNum" sz="quarter" idx="10"/>
          </p:nvPr>
        </p:nvSpPr>
        <p:spPr/>
        <p:txBody>
          <a:bodyPr/>
          <a:lstStyle/>
          <a:p>
            <a:fld id="{7AF2352C-755C-4EF3-AE22-06BC962C2D36}" type="slidenum">
              <a:rPr lang="en-US" smtClean="0"/>
              <a:pPr/>
              <a:t>29</a:t>
            </a:fld>
            <a:endParaRPr lang="en-US"/>
          </a:p>
        </p:txBody>
      </p:sp>
    </p:spTree>
    <p:extLst>
      <p:ext uri="{BB962C8B-B14F-4D97-AF65-F5344CB8AC3E}">
        <p14:creationId xmlns:p14="http://schemas.microsoft.com/office/powerpoint/2010/main" val="3364994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501" indent="-171501">
              <a:buFont typeface="Arial" pitchFamily="34" charset="0"/>
              <a:buChar char="•"/>
            </a:pPr>
            <a:r>
              <a:rPr lang="en-US" sz="1800" dirty="0"/>
              <a:t>I</a:t>
            </a:r>
            <a:r>
              <a:rPr lang="en-US" sz="1800" baseline="0" dirty="0"/>
              <a:t> want to spend a moment on this subject.</a:t>
            </a:r>
          </a:p>
          <a:p>
            <a:pPr marL="171501" indent="-171501">
              <a:buFont typeface="Arial" pitchFamily="34" charset="0"/>
              <a:buChar char="•"/>
            </a:pPr>
            <a:r>
              <a:rPr lang="en-US" sz="1800" baseline="0" dirty="0"/>
              <a:t>Road construction activities … </a:t>
            </a:r>
            <a:r>
              <a:rPr lang="en-US" sz="1800" baseline="0" dirty="0" err="1"/>
              <a:t>esp</a:t>
            </a:r>
            <a:r>
              <a:rPr lang="en-US" sz="1800" baseline="0" dirty="0"/>
              <a:t> road paving is a dangerous occupation</a:t>
            </a:r>
          </a:p>
          <a:p>
            <a:pPr marL="171501" indent="-171501">
              <a:buFont typeface="Arial" pitchFamily="34" charset="0"/>
              <a:buChar char="•"/>
            </a:pPr>
            <a:r>
              <a:rPr lang="en-US" sz="1800" baseline="0" dirty="0"/>
              <a:t>You see the statistics above.</a:t>
            </a:r>
          </a:p>
          <a:p>
            <a:pPr marL="171501" indent="-171501">
              <a:buFont typeface="Arial" pitchFamily="34" charset="0"/>
              <a:buChar char="•"/>
            </a:pPr>
            <a:r>
              <a:rPr lang="en-US" sz="1800" baseline="0" dirty="0"/>
              <a:t>Although I’ve lumped all WZ injuries and fatalities together, we are seeing an increase in third party WZ intrusions from e.g., distracted drivers.</a:t>
            </a:r>
          </a:p>
          <a:p>
            <a:pPr marL="171501" indent="-171501">
              <a:buFont typeface="Arial" pitchFamily="34" charset="0"/>
              <a:buChar char="•"/>
            </a:pPr>
            <a:r>
              <a:rPr lang="en-US" sz="1800" baseline="0" dirty="0"/>
              <a:t>Part of the problem . . . The solution isn’t necessarily all that practical with the driving public nor with road agencies.</a:t>
            </a:r>
          </a:p>
          <a:p>
            <a:pPr marL="171501" indent="-171501">
              <a:buFont typeface="Arial" pitchFamily="34" charset="0"/>
              <a:buChar char="•"/>
            </a:pPr>
            <a:r>
              <a:rPr lang="en-US" sz="1800" baseline="0" dirty="0"/>
              <a:t>Many people will say … concrete barriers . . . Easy to say , but difficult in practice</a:t>
            </a:r>
          </a:p>
          <a:p>
            <a:pPr marL="171501" indent="-171501">
              <a:buFont typeface="Arial" pitchFamily="34" charset="0"/>
              <a:buChar char="•"/>
            </a:pPr>
            <a:r>
              <a:rPr lang="en-US" sz="1800" baseline="0" dirty="0"/>
              <a:t>Bid process up to states now with some FHWA language . . . Some states are looking at true innovative practices.</a:t>
            </a:r>
          </a:p>
          <a:p>
            <a:pPr marL="171501" indent="-171501">
              <a:buFont typeface="Arial" pitchFamily="34" charset="0"/>
              <a:buChar char="•"/>
            </a:pPr>
            <a:endParaRPr lang="en-US" sz="1800" baseline="0" dirty="0"/>
          </a:p>
          <a:p>
            <a:pPr marL="171501" indent="-171501">
              <a:buFont typeface="Arial" pitchFamily="34" charset="0"/>
              <a:buChar char="•"/>
            </a:pPr>
            <a:r>
              <a:rPr lang="en-US" sz="1800" baseline="0" dirty="0"/>
              <a:t>NAPA Care program . . . Want to mention .. A benevolent program established by the Associate Member Council that reaches out to families within 24 hours of a worker fatality at a plant or jobsite to help with immediate financial obligations.</a:t>
            </a:r>
          </a:p>
          <a:p>
            <a:pPr marL="628512" lvl="1" indent="-171501">
              <a:buFont typeface="Arial" pitchFamily="34" charset="0"/>
              <a:buChar char="•"/>
            </a:pPr>
            <a:r>
              <a:rPr lang="en-US" sz="1800" baseline="0" dirty="0"/>
              <a:t>Just want to want to point out that there will be a silent auction to help raise funds for this program at our 2018 Annual </a:t>
            </a:r>
            <a:r>
              <a:rPr lang="en-US" sz="1800" baseline="0" dirty="0" err="1"/>
              <a:t>Mtg</a:t>
            </a:r>
            <a:endParaRPr lang="en-US" sz="1800" dirty="0"/>
          </a:p>
        </p:txBody>
      </p:sp>
      <p:sp>
        <p:nvSpPr>
          <p:cNvPr id="4" name="Slide Number Placeholder 3"/>
          <p:cNvSpPr>
            <a:spLocks noGrp="1"/>
          </p:cNvSpPr>
          <p:nvPr>
            <p:ph type="sldNum" sz="quarter" idx="10"/>
          </p:nvPr>
        </p:nvSpPr>
        <p:spPr/>
        <p:txBody>
          <a:bodyPr/>
          <a:lstStyle/>
          <a:p>
            <a:fld id="{7AF2352C-755C-4EF3-AE22-06BC962C2D36}" type="slidenum">
              <a:rPr lang="en-US" smtClean="0"/>
              <a:pPr/>
              <a:t>31</a:t>
            </a:fld>
            <a:endParaRPr lang="en-US"/>
          </a:p>
        </p:txBody>
      </p:sp>
    </p:spTree>
    <p:extLst>
      <p:ext uri="{BB962C8B-B14F-4D97-AF65-F5344CB8AC3E}">
        <p14:creationId xmlns:p14="http://schemas.microsoft.com/office/powerpoint/2010/main" val="2148268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2352C-755C-4EF3-AE22-06BC962C2D36}" type="slidenum">
              <a:rPr lang="en-US" smtClean="0"/>
              <a:pPr/>
              <a:t>32</a:t>
            </a:fld>
            <a:endParaRPr lang="en-US"/>
          </a:p>
        </p:txBody>
      </p:sp>
    </p:spTree>
    <p:extLst>
      <p:ext uri="{BB962C8B-B14F-4D97-AF65-F5344CB8AC3E}">
        <p14:creationId xmlns:p14="http://schemas.microsoft.com/office/powerpoint/2010/main" val="477980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9704" y="4422134"/>
            <a:ext cx="6403695" cy="4189711"/>
          </a:xfrm>
        </p:spPr>
        <p:txBody>
          <a:bodyPr/>
          <a:lstStyle/>
          <a:p>
            <a:r>
              <a:rPr lang="en-US" sz="1800" dirty="0"/>
              <a:t>Here are some of the basic compliance obligations under the rule:</a:t>
            </a:r>
          </a:p>
          <a:p>
            <a:pPr marL="342900" indent="-342900">
              <a:buAutoNum type="arabicParenR"/>
            </a:pPr>
            <a:r>
              <a:rPr lang="en-US" sz="1800" dirty="0"/>
              <a:t>Use Table 1 engineering controls on equipment</a:t>
            </a:r>
          </a:p>
          <a:p>
            <a:pPr marL="342900" indent="-342900">
              <a:buAutoNum type="arabicParenR"/>
            </a:pPr>
            <a:r>
              <a:rPr lang="en-US" sz="1800" dirty="0"/>
              <a:t>If not, document employee exposure</a:t>
            </a:r>
          </a:p>
          <a:p>
            <a:pPr marL="342900" indent="-342900">
              <a:buAutoNum type="arabicParenR"/>
            </a:pPr>
            <a:r>
              <a:rPr lang="en-US" sz="1800" dirty="0"/>
              <a:t>Designate your company’s “Competent Person”</a:t>
            </a:r>
          </a:p>
          <a:p>
            <a:pPr marL="342900" indent="-342900">
              <a:buAutoNum type="arabicParenR"/>
            </a:pPr>
            <a:r>
              <a:rPr lang="en-US" sz="1800" dirty="0"/>
              <a:t>Develop a written exposure control plan for all applicable road construction (and as of June 2018, asphalt plant) activities that can generate dust.</a:t>
            </a:r>
          </a:p>
          <a:p>
            <a:pPr marL="342900" indent="-342900">
              <a:buAutoNum type="arabicParenR"/>
            </a:pPr>
            <a:r>
              <a:rPr lang="en-US" sz="1800" dirty="0"/>
              <a:t>Update your company’s </a:t>
            </a:r>
            <a:r>
              <a:rPr lang="en-US" sz="1800" dirty="0" err="1"/>
              <a:t>HazCom</a:t>
            </a:r>
            <a:r>
              <a:rPr lang="en-US" sz="1800" dirty="0"/>
              <a:t> plan and maintain all appropriate records</a:t>
            </a:r>
          </a:p>
        </p:txBody>
      </p:sp>
      <p:sp>
        <p:nvSpPr>
          <p:cNvPr id="4" name="Slide Number Placeholder 3"/>
          <p:cNvSpPr>
            <a:spLocks noGrp="1"/>
          </p:cNvSpPr>
          <p:nvPr>
            <p:ph type="sldNum" sz="quarter" idx="10"/>
          </p:nvPr>
        </p:nvSpPr>
        <p:spPr/>
        <p:txBody>
          <a:bodyPr/>
          <a:lstStyle/>
          <a:p>
            <a:fld id="{7AF2352C-755C-4EF3-AE22-06BC962C2D36}" type="slidenum">
              <a:rPr lang="en-US" smtClean="0"/>
              <a:pPr/>
              <a:t>3</a:t>
            </a:fld>
            <a:endParaRPr lang="en-US"/>
          </a:p>
        </p:txBody>
      </p:sp>
    </p:spTree>
    <p:extLst>
      <p:ext uri="{BB962C8B-B14F-4D97-AF65-F5344CB8AC3E}">
        <p14:creationId xmlns:p14="http://schemas.microsoft.com/office/powerpoint/2010/main" val="809278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9704" y="4422134"/>
            <a:ext cx="6403695" cy="4189711"/>
          </a:xfrm>
        </p:spPr>
        <p:txBody>
          <a:bodyPr/>
          <a:lstStyle/>
          <a:p>
            <a:r>
              <a:rPr lang="en-US" sz="1800" dirty="0"/>
              <a:t>These are the activities identified on OSHA’s Table 1.  Each activity has an approved control that is identified by OSHA.  You can see some of the activities which abrade silica-containing materials, like mechanical action breaking aggregate, and OSHA has identified an approved control for each of these activities.  I will review a few activities relevant to asphalt road construction work.</a:t>
            </a:r>
          </a:p>
        </p:txBody>
      </p:sp>
      <p:sp>
        <p:nvSpPr>
          <p:cNvPr id="4" name="Slide Number Placeholder 3"/>
          <p:cNvSpPr>
            <a:spLocks noGrp="1"/>
          </p:cNvSpPr>
          <p:nvPr>
            <p:ph type="sldNum" sz="quarter" idx="10"/>
          </p:nvPr>
        </p:nvSpPr>
        <p:spPr/>
        <p:txBody>
          <a:bodyPr/>
          <a:lstStyle/>
          <a:p>
            <a:fld id="{7AF2352C-755C-4EF3-AE22-06BC962C2D36}" type="slidenum">
              <a:rPr lang="en-US" smtClean="0"/>
              <a:pPr/>
              <a:t>4</a:t>
            </a:fld>
            <a:endParaRPr lang="en-US"/>
          </a:p>
        </p:txBody>
      </p:sp>
    </p:spTree>
    <p:extLst>
      <p:ext uri="{BB962C8B-B14F-4D97-AF65-F5344CB8AC3E}">
        <p14:creationId xmlns:p14="http://schemas.microsoft.com/office/powerpoint/2010/main" val="3956856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9704" y="4422134"/>
            <a:ext cx="6403695" cy="4189711"/>
          </a:xfrm>
        </p:spPr>
        <p:txBody>
          <a:bodyPr/>
          <a:lstStyle/>
          <a:p>
            <a:r>
              <a:rPr lang="en-US" sz="1800" dirty="0"/>
              <a:t>The first premise of the Rule is that it is up to the employer whether or not they use an approved control.  Here are two pictures of the same saw-cutting activity.  In the top picture, a water suppression control is used and there is little to no silica dust generation.  OSHA Table 1 controls usually include water suppression, vacuum systems, and if the equipment is required to have an enclosed cab, that there are other items required, like a HEPA filter.</a:t>
            </a:r>
          </a:p>
          <a:p>
            <a:endParaRPr lang="en-US" sz="1800" dirty="0"/>
          </a:p>
          <a:p>
            <a:r>
              <a:rPr lang="en-US" sz="1800" dirty="0"/>
              <a:t>However, an employer does not have to use an approved control on a piece of equipment or activity.  If the control is not used, than the employer must measure the workplace exposure and there are a whole slew of other compliance obligations that go into effect including restricting access to the workplace.  This is why NAPA recommends using approved controls identified for each road construction activity.</a:t>
            </a:r>
          </a:p>
        </p:txBody>
      </p:sp>
      <p:sp>
        <p:nvSpPr>
          <p:cNvPr id="4" name="Slide Number Placeholder 3"/>
          <p:cNvSpPr>
            <a:spLocks noGrp="1"/>
          </p:cNvSpPr>
          <p:nvPr>
            <p:ph type="sldNum" sz="quarter" idx="10"/>
          </p:nvPr>
        </p:nvSpPr>
        <p:spPr/>
        <p:txBody>
          <a:bodyPr/>
          <a:lstStyle/>
          <a:p>
            <a:fld id="{7AF2352C-755C-4EF3-AE22-06BC962C2D36}" type="slidenum">
              <a:rPr lang="en-US" smtClean="0"/>
              <a:pPr/>
              <a:t>5</a:t>
            </a:fld>
            <a:endParaRPr lang="en-US"/>
          </a:p>
        </p:txBody>
      </p:sp>
    </p:spTree>
    <p:extLst>
      <p:ext uri="{BB962C8B-B14F-4D97-AF65-F5344CB8AC3E}">
        <p14:creationId xmlns:p14="http://schemas.microsoft.com/office/powerpoint/2010/main" val="2875644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9704" y="4422134"/>
            <a:ext cx="6403695" cy="4189711"/>
          </a:xfrm>
        </p:spPr>
        <p:txBody>
          <a:bodyPr/>
          <a:lstStyle/>
          <a:p>
            <a:r>
              <a:rPr lang="en-US" sz="1800" dirty="0"/>
              <a:t>Milling operations have always been identified as a generator of airborne silica dust and NAPA’s Milling Machine Partnership worked, in a government-labor-industry partnership to develop easy-to-implement controls on large milling machines.  All new equipment comes with both an enhanced internal water suppression and vacuum system; and retrofits are available for older machines.  Depending on the type of control you might retrofit on an older mill will determine to what depth you are allowed to mill.</a:t>
            </a:r>
          </a:p>
          <a:p>
            <a:endParaRPr lang="en-US" sz="1800" dirty="0"/>
          </a:p>
          <a:p>
            <a:r>
              <a:rPr lang="en-US" sz="1800" dirty="0"/>
              <a:t>Small mills, like on a skid steer, are only required to have a water suppression system which includes the use of a surfactant.  Although surfactants are commercially available, many companies use a couple ounces of liquid detergent per 100 gallons water .. Which do a much better job of reducing dust than using water alone.  Although not required, an enclosed cab on a skid steer mill would be considered as a best practice.</a:t>
            </a:r>
          </a:p>
        </p:txBody>
      </p:sp>
      <p:sp>
        <p:nvSpPr>
          <p:cNvPr id="4" name="Slide Number Placeholder 3"/>
          <p:cNvSpPr>
            <a:spLocks noGrp="1"/>
          </p:cNvSpPr>
          <p:nvPr>
            <p:ph type="sldNum" sz="quarter" idx="10"/>
          </p:nvPr>
        </p:nvSpPr>
        <p:spPr/>
        <p:txBody>
          <a:bodyPr/>
          <a:lstStyle/>
          <a:p>
            <a:fld id="{7AF2352C-755C-4EF3-AE22-06BC962C2D36}" type="slidenum">
              <a:rPr lang="en-US" smtClean="0"/>
              <a:pPr/>
              <a:t>6</a:t>
            </a:fld>
            <a:endParaRPr lang="en-US"/>
          </a:p>
        </p:txBody>
      </p:sp>
    </p:spTree>
    <p:extLst>
      <p:ext uri="{BB962C8B-B14F-4D97-AF65-F5344CB8AC3E}">
        <p14:creationId xmlns:p14="http://schemas.microsoft.com/office/powerpoint/2010/main" val="1987145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9704" y="4422134"/>
            <a:ext cx="6403695" cy="4189711"/>
          </a:xfrm>
        </p:spPr>
        <p:txBody>
          <a:bodyPr/>
          <a:lstStyle/>
          <a:p>
            <a:r>
              <a:rPr lang="en-US" sz="1200" kern="1200" dirty="0">
                <a:solidFill>
                  <a:schemeClr val="tx1"/>
                </a:solidFill>
                <a:effectLst/>
                <a:latin typeface="+mn-lt"/>
                <a:ea typeface="ＭＳ Ｐゴシック" charset="-128"/>
                <a:cs typeface="ＭＳ Ｐゴシック" charset="-128"/>
              </a:rPr>
              <a:t>Some activities like power </a:t>
            </a:r>
            <a:r>
              <a:rPr lang="en-US" sz="1200" kern="1200" dirty="0" err="1">
                <a:solidFill>
                  <a:schemeClr val="tx1"/>
                </a:solidFill>
                <a:effectLst/>
                <a:latin typeface="+mn-lt"/>
                <a:ea typeface="ＭＳ Ｐゴシック" charset="-128"/>
                <a:cs typeface="ＭＳ Ｐゴシック" charset="-128"/>
              </a:rPr>
              <a:t>brooming</a:t>
            </a:r>
            <a:r>
              <a:rPr lang="en-US" sz="1200" kern="1200" dirty="0">
                <a:solidFill>
                  <a:schemeClr val="tx1"/>
                </a:solidFill>
                <a:effectLst/>
                <a:latin typeface="+mn-lt"/>
                <a:ea typeface="ＭＳ Ｐゴシック" charset="-128"/>
                <a:cs typeface="ＭＳ Ｐゴシック" charset="-128"/>
              </a:rPr>
              <a:t> are not explicitly identified in Table 1.  However, IF they are defined as a utility vehicle or heavy equipment and utilize a water suppression system, than they might be covered under Table 1.</a:t>
            </a:r>
          </a:p>
          <a:p>
            <a:endParaRPr lang="en-US" sz="1200" kern="1200" dirty="0">
              <a:solidFill>
                <a:schemeClr val="tx1"/>
              </a:solidFill>
              <a:effectLst/>
              <a:latin typeface="+mn-lt"/>
              <a:ea typeface="ＭＳ Ｐゴシック" charset="-128"/>
              <a:cs typeface="ＭＳ Ｐゴシック" charset="-128"/>
            </a:endParaRPr>
          </a:p>
          <a:p>
            <a:r>
              <a:rPr lang="en-US" sz="1200" kern="1200" dirty="0">
                <a:solidFill>
                  <a:schemeClr val="tx1"/>
                </a:solidFill>
                <a:effectLst/>
                <a:latin typeface="+mn-lt"/>
                <a:ea typeface="ＭＳ Ｐゴシック" charset="-128"/>
                <a:cs typeface="ＭＳ Ｐゴシック" charset="-128"/>
              </a:rPr>
              <a:t>NAPA has collected data generated by some member companies that make the case that water suppression on a power broom is protective and we will be submitting this data to OSHA soon.</a:t>
            </a:r>
          </a:p>
          <a:p>
            <a:r>
              <a:rPr lang="en-US" sz="1200" kern="1200" dirty="0">
                <a:solidFill>
                  <a:schemeClr val="tx1"/>
                </a:solidFill>
                <a:effectLst/>
                <a:latin typeface="+mn-lt"/>
                <a:ea typeface="ＭＳ Ｐゴシック" charset="-128"/>
                <a:cs typeface="ＭＳ Ｐゴシック" charset="-128"/>
              </a:rPr>
              <a:t>But please be aware that these types of machines and activities are in a gray area with regards to whether or not a water suppression system is considered an “approved” control.  NAPA provides further information on our website or please don’t hesitater to speak to me later today.</a:t>
            </a:r>
            <a:endParaRPr lang="en-US" sz="1800" dirty="0"/>
          </a:p>
        </p:txBody>
      </p:sp>
      <p:sp>
        <p:nvSpPr>
          <p:cNvPr id="4" name="Slide Number Placeholder 3"/>
          <p:cNvSpPr>
            <a:spLocks noGrp="1"/>
          </p:cNvSpPr>
          <p:nvPr>
            <p:ph type="sldNum" sz="quarter" idx="10"/>
          </p:nvPr>
        </p:nvSpPr>
        <p:spPr/>
        <p:txBody>
          <a:bodyPr/>
          <a:lstStyle/>
          <a:p>
            <a:fld id="{7AF2352C-755C-4EF3-AE22-06BC962C2D36}" type="slidenum">
              <a:rPr lang="en-US" smtClean="0"/>
              <a:pPr/>
              <a:t>7</a:t>
            </a:fld>
            <a:endParaRPr lang="en-US"/>
          </a:p>
        </p:txBody>
      </p:sp>
    </p:spTree>
    <p:extLst>
      <p:ext uri="{BB962C8B-B14F-4D97-AF65-F5344CB8AC3E}">
        <p14:creationId xmlns:p14="http://schemas.microsoft.com/office/powerpoint/2010/main" val="550848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spend a bit more attention on the power broom issue and how they might fall under Table 1 controls.  There are two table entries that are relevant for power brooms and other pieces of equipment that has not been explicitly identified.  On the screen is some text from OSHA’s guidance document.  Specifically if a piece of equipment abrades or fractures silica-containing materials, like aggregate, then the equipment must have an enclosed cab and if there are grounds crew, a water suppression system must be employed.  Some of the examples OSHA identifies include3 hoe-ramming and rock ripping equipment.</a:t>
            </a:r>
          </a:p>
        </p:txBody>
      </p:sp>
      <p:sp>
        <p:nvSpPr>
          <p:cNvPr id="4" name="Slide Number Placeholder 3"/>
          <p:cNvSpPr>
            <a:spLocks noGrp="1"/>
          </p:cNvSpPr>
          <p:nvPr>
            <p:ph type="sldNum" sz="quarter" idx="10"/>
          </p:nvPr>
        </p:nvSpPr>
        <p:spPr/>
        <p:txBody>
          <a:bodyPr/>
          <a:lstStyle/>
          <a:p>
            <a:fld id="{7AF2352C-755C-4EF3-AE22-06BC962C2D36}" type="slidenum">
              <a:rPr lang="en-US" smtClean="0"/>
              <a:pPr/>
              <a:t>8</a:t>
            </a:fld>
            <a:endParaRPr lang="en-US"/>
          </a:p>
        </p:txBody>
      </p:sp>
    </p:spTree>
    <p:extLst>
      <p:ext uri="{BB962C8B-B14F-4D97-AF65-F5344CB8AC3E}">
        <p14:creationId xmlns:p14="http://schemas.microsoft.com/office/powerpoint/2010/main" val="3001624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OSHA’s guidance for the Table 1 entry for equipment that does NOT abrade silica-containing materials. Again, OSHA provides only some examples like earthmoving, grading, and excavating.  One could argue that power brooms, which have predominantly nylon rotating bristles, do NOT abrade silica and would fall under this table entry.  If so, than the piece of equipment would only need a water suppression system for both an operator and grounds crew.  However, an enclosed cab would be acceptable as well.  As I mentioned before, once OSHA required an enclosed cab, then there are a bunch of housekeeping and other requirements that go along with the enclosed cab.  So, if you have equipment with an enclosed cab, which is required, please be aware of those requirements.</a:t>
            </a:r>
          </a:p>
        </p:txBody>
      </p:sp>
      <p:sp>
        <p:nvSpPr>
          <p:cNvPr id="4" name="Slide Number Placeholder 3"/>
          <p:cNvSpPr>
            <a:spLocks noGrp="1"/>
          </p:cNvSpPr>
          <p:nvPr>
            <p:ph type="sldNum" sz="quarter" idx="10"/>
          </p:nvPr>
        </p:nvSpPr>
        <p:spPr/>
        <p:txBody>
          <a:bodyPr/>
          <a:lstStyle/>
          <a:p>
            <a:fld id="{7AF2352C-755C-4EF3-AE22-06BC962C2D36}" type="slidenum">
              <a:rPr lang="en-US" smtClean="0"/>
              <a:pPr/>
              <a:t>9</a:t>
            </a:fld>
            <a:endParaRPr lang="en-US"/>
          </a:p>
        </p:txBody>
      </p:sp>
    </p:spTree>
    <p:extLst>
      <p:ext uri="{BB962C8B-B14F-4D97-AF65-F5344CB8AC3E}">
        <p14:creationId xmlns:p14="http://schemas.microsoft.com/office/powerpoint/2010/main" val="3187525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0" y="381000"/>
            <a:ext cx="9144000" cy="457200"/>
          </a:xfrm>
          <a:prstGeom prst="rect">
            <a:avLst/>
          </a:prstGeom>
          <a:solidFill>
            <a:srgbClr val="49A17F"/>
          </a:soli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sz="1800">
              <a:solidFill>
                <a:srgbClr val="1F497D">
                  <a:lumMod val="60000"/>
                  <a:lumOff val="40000"/>
                </a:srgbClr>
              </a:solidFill>
            </a:endParaRPr>
          </a:p>
        </p:txBody>
      </p:sp>
      <p:sp>
        <p:nvSpPr>
          <p:cNvPr id="13" name="Text Placeholder 2"/>
          <p:cNvSpPr>
            <a:spLocks noGrp="1"/>
          </p:cNvSpPr>
          <p:nvPr>
            <p:ph idx="1"/>
          </p:nvPr>
        </p:nvSpPr>
        <p:spPr>
          <a:xfrm>
            <a:off x="457200" y="1600200"/>
            <a:ext cx="8229600" cy="4525963"/>
          </a:xfrm>
          <a:prstGeom prst="rect">
            <a:avLst/>
          </a:prstGeom>
        </p:spPr>
        <p:txBody>
          <a:bodyPr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F436AFE2-F62E-41B0-9CA4-3013CB3B515F}" type="datetimeFigureOut">
              <a:rPr lang="en-US" smtClean="0"/>
              <a:pPr>
                <a:defRPr/>
              </a:pPr>
              <a:t>5/29/2018</a:t>
            </a:fld>
            <a:endParaRPr lang="en-US"/>
          </a:p>
        </p:txBody>
      </p:sp>
      <p:sp>
        <p:nvSpPr>
          <p:cNvPr id="8" name="Footer Placeholder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US"/>
          </a:p>
        </p:txBody>
      </p:sp>
      <p:sp>
        <p:nvSpPr>
          <p:cNvPr id="9"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4DDA2E4C-28C8-43A8-9408-94024B8C975A}" type="slidenum">
              <a:rPr lang="en-US"/>
              <a:pPr>
                <a:defRPr/>
              </a:pPr>
              <a:t>‹#›</a:t>
            </a:fld>
            <a:endParaRPr lang="en-US"/>
          </a:p>
        </p:txBody>
      </p:sp>
    </p:spTree>
    <p:extLst>
      <p:ext uri="{BB962C8B-B14F-4D97-AF65-F5344CB8AC3E}">
        <p14:creationId xmlns:p14="http://schemas.microsoft.com/office/powerpoint/2010/main" val="1469657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42C2C-F723-420A-BD25-BD669C38A1C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7AC539-278F-4D06-98FE-4A99977959C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CB3609-8D54-4040-85B1-0F1E8392C94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3D8DD24-859C-4746-B2D1-AF5EE09DB017}"/>
              </a:ext>
            </a:extLst>
          </p:cNvPr>
          <p:cNvSpPr>
            <a:spLocks noGrp="1"/>
          </p:cNvSpPr>
          <p:nvPr>
            <p:ph type="dt" sz="half" idx="10"/>
          </p:nvPr>
        </p:nvSpPr>
        <p:spPr/>
        <p:txBody>
          <a:bodyPr/>
          <a:lstStyle/>
          <a:p>
            <a:fld id="{7E4141D2-BC75-4009-A9F0-CB9577FE03B0}" type="datetimeFigureOut">
              <a:rPr lang="en-US" smtClean="0"/>
              <a:t>5/29/2018</a:t>
            </a:fld>
            <a:endParaRPr lang="en-US"/>
          </a:p>
        </p:txBody>
      </p:sp>
      <p:sp>
        <p:nvSpPr>
          <p:cNvPr id="6" name="Footer Placeholder 5">
            <a:extLst>
              <a:ext uri="{FF2B5EF4-FFF2-40B4-BE49-F238E27FC236}">
                <a16:creationId xmlns:a16="http://schemas.microsoft.com/office/drawing/2014/main" id="{B08C4CF2-7DBE-4A2A-B3A4-FF778258DD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98A7CC-FCB8-4FF2-A911-340B31A5F321}"/>
              </a:ext>
            </a:extLst>
          </p:cNvPr>
          <p:cNvSpPr>
            <a:spLocks noGrp="1"/>
          </p:cNvSpPr>
          <p:nvPr>
            <p:ph type="sldNum" sz="quarter" idx="12"/>
          </p:nvPr>
        </p:nvSpPr>
        <p:spPr/>
        <p:txBody>
          <a:bodyPr/>
          <a:lstStyle/>
          <a:p>
            <a:fld id="{9DB56753-D7A0-490D-9422-4179CED0BFF6}" type="slidenum">
              <a:rPr lang="en-US" smtClean="0"/>
              <a:t>‹#›</a:t>
            </a:fld>
            <a:endParaRPr lang="en-US"/>
          </a:p>
        </p:txBody>
      </p:sp>
    </p:spTree>
    <p:extLst>
      <p:ext uri="{BB962C8B-B14F-4D97-AF65-F5344CB8AC3E}">
        <p14:creationId xmlns:p14="http://schemas.microsoft.com/office/powerpoint/2010/main" val="1744235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8756E-CEFD-469B-A3A9-B6F4F4A318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988651-F1A2-41E9-9501-3C749480B4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1C8510-5096-4479-8938-EE8C83991AAB}"/>
              </a:ext>
            </a:extLst>
          </p:cNvPr>
          <p:cNvSpPr>
            <a:spLocks noGrp="1"/>
          </p:cNvSpPr>
          <p:nvPr>
            <p:ph type="dt" sz="half" idx="10"/>
          </p:nvPr>
        </p:nvSpPr>
        <p:spPr/>
        <p:txBody>
          <a:bodyPr/>
          <a:lstStyle/>
          <a:p>
            <a:fld id="{7E4141D2-BC75-4009-A9F0-CB9577FE03B0}" type="datetimeFigureOut">
              <a:rPr lang="en-US" smtClean="0"/>
              <a:t>5/29/2018</a:t>
            </a:fld>
            <a:endParaRPr lang="en-US"/>
          </a:p>
        </p:txBody>
      </p:sp>
      <p:sp>
        <p:nvSpPr>
          <p:cNvPr id="5" name="Footer Placeholder 4">
            <a:extLst>
              <a:ext uri="{FF2B5EF4-FFF2-40B4-BE49-F238E27FC236}">
                <a16:creationId xmlns:a16="http://schemas.microsoft.com/office/drawing/2014/main" id="{8F77C603-9E39-42B9-92A6-10D2DE3319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D78F41-CAB9-4F3E-B6AA-4340B8690A65}"/>
              </a:ext>
            </a:extLst>
          </p:cNvPr>
          <p:cNvSpPr>
            <a:spLocks noGrp="1"/>
          </p:cNvSpPr>
          <p:nvPr>
            <p:ph type="sldNum" sz="quarter" idx="12"/>
          </p:nvPr>
        </p:nvSpPr>
        <p:spPr/>
        <p:txBody>
          <a:bodyPr/>
          <a:lstStyle/>
          <a:p>
            <a:fld id="{9DB56753-D7A0-490D-9422-4179CED0BFF6}" type="slidenum">
              <a:rPr lang="en-US" smtClean="0"/>
              <a:t>‹#›</a:t>
            </a:fld>
            <a:endParaRPr lang="en-US"/>
          </a:p>
        </p:txBody>
      </p:sp>
    </p:spTree>
    <p:extLst>
      <p:ext uri="{BB962C8B-B14F-4D97-AF65-F5344CB8AC3E}">
        <p14:creationId xmlns:p14="http://schemas.microsoft.com/office/powerpoint/2010/main" val="1861295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B1E694-3573-4326-821A-DFEE81F5AF8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AA6F48-D85A-4ADD-8757-0DDA5B56373A}"/>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EB8C6F-C770-4A57-AF46-E49D36D5DDEA}"/>
              </a:ext>
            </a:extLst>
          </p:cNvPr>
          <p:cNvSpPr>
            <a:spLocks noGrp="1"/>
          </p:cNvSpPr>
          <p:nvPr>
            <p:ph type="dt" sz="half" idx="10"/>
          </p:nvPr>
        </p:nvSpPr>
        <p:spPr/>
        <p:txBody>
          <a:bodyPr/>
          <a:lstStyle/>
          <a:p>
            <a:fld id="{7E4141D2-BC75-4009-A9F0-CB9577FE03B0}" type="datetimeFigureOut">
              <a:rPr lang="en-US" smtClean="0"/>
              <a:t>5/29/2018</a:t>
            </a:fld>
            <a:endParaRPr lang="en-US"/>
          </a:p>
        </p:txBody>
      </p:sp>
      <p:sp>
        <p:nvSpPr>
          <p:cNvPr id="5" name="Footer Placeholder 4">
            <a:extLst>
              <a:ext uri="{FF2B5EF4-FFF2-40B4-BE49-F238E27FC236}">
                <a16:creationId xmlns:a16="http://schemas.microsoft.com/office/drawing/2014/main" id="{A3C21D69-90BC-45BB-A58F-83D372932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4512DC-2F92-45AD-AF62-BD537C39F769}"/>
              </a:ext>
            </a:extLst>
          </p:cNvPr>
          <p:cNvSpPr>
            <a:spLocks noGrp="1"/>
          </p:cNvSpPr>
          <p:nvPr>
            <p:ph type="sldNum" sz="quarter" idx="12"/>
          </p:nvPr>
        </p:nvSpPr>
        <p:spPr/>
        <p:txBody>
          <a:bodyPr/>
          <a:lstStyle/>
          <a:p>
            <a:fld id="{9DB56753-D7A0-490D-9422-4179CED0BFF6}" type="slidenum">
              <a:rPr lang="en-US" smtClean="0"/>
              <a:t>‹#›</a:t>
            </a:fld>
            <a:endParaRPr lang="en-US"/>
          </a:p>
        </p:txBody>
      </p:sp>
    </p:spTree>
    <p:extLst>
      <p:ext uri="{BB962C8B-B14F-4D97-AF65-F5344CB8AC3E}">
        <p14:creationId xmlns:p14="http://schemas.microsoft.com/office/powerpoint/2010/main" val="87254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4DE772F-8A4D-47BD-8B2C-32F24F13CFA5}" type="datetimeFigureOut">
              <a:rPr lang="en-US" smtClean="0">
                <a:solidFill>
                  <a:prstClr val="black">
                    <a:tint val="75000"/>
                  </a:prstClr>
                </a:solidFill>
              </a:rPr>
              <a:pPr>
                <a:defRPr/>
              </a:pPr>
              <a:t>5/29/2018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4B69977-7B79-4963-BC33-E9C2AE0175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72357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6D649E2-4B28-492C-976E-2A7DA342E1A5}" type="datetimeFigureOut">
              <a:rPr lang="en-US" smtClean="0">
                <a:solidFill>
                  <a:prstClr val="black">
                    <a:tint val="75000"/>
                  </a:prstClr>
                </a:solidFill>
              </a:rPr>
              <a:pPr>
                <a:defRPr/>
              </a:pPr>
              <a:t>5/29/2018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8CD98D8-AD8C-45A2-B3EB-0A498F3DB54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86937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7E56F3C-CD51-42EC-BB92-9E590668EFF7}" type="datetimeFigureOut">
              <a:rPr lang="en-US" smtClean="0">
                <a:solidFill>
                  <a:prstClr val="black">
                    <a:tint val="75000"/>
                  </a:prstClr>
                </a:solidFill>
              </a:rPr>
              <a:pPr>
                <a:defRPr/>
              </a:pPr>
              <a:t>5/29/2018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68723C-8562-47E4-ABA1-B839C845D1E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46162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E4CA69E-2303-4D98-8C1F-61498026BB2D}" type="datetimeFigureOut">
              <a:rPr lang="en-US" smtClean="0">
                <a:solidFill>
                  <a:prstClr val="black">
                    <a:tint val="75000"/>
                  </a:prstClr>
                </a:solidFill>
              </a:rPr>
              <a:pPr>
                <a:defRPr/>
              </a:pPr>
              <a:t>5/29/2018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17627A8-80CE-4686-83A7-B317714FE83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87631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A15564B-FA9B-4438-AA41-DA37908128DD}" type="datetimeFigureOut">
              <a:rPr lang="en-US" smtClean="0">
                <a:solidFill>
                  <a:prstClr val="black">
                    <a:tint val="75000"/>
                  </a:prstClr>
                </a:solidFill>
              </a:rPr>
              <a:pPr>
                <a:defRPr/>
              </a:pPr>
              <a:t>5/29/2018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98D42F4-551A-4582-8615-F0869976D6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53359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7ADFEAC-0B28-4BA8-AD42-027447A2B73A}" type="datetimeFigureOut">
              <a:rPr lang="en-US" smtClean="0">
                <a:solidFill>
                  <a:prstClr val="black">
                    <a:tint val="75000"/>
                  </a:prstClr>
                </a:solidFill>
              </a:rPr>
              <a:pPr>
                <a:defRPr/>
              </a:pPr>
              <a:t>5/29/2018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584B7F3-6320-4813-92E9-EFA498E660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34043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DE1FDD2-DF44-4BAE-AB53-08173765DC73}" type="datetimeFigureOut">
              <a:rPr lang="en-US" smtClean="0">
                <a:solidFill>
                  <a:prstClr val="black">
                    <a:tint val="75000"/>
                  </a:prstClr>
                </a:solidFill>
              </a:rPr>
              <a:pPr>
                <a:defRPr/>
              </a:pPr>
              <a:t>5/29/2018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ECF0914-D678-4F01-9E5C-4EFA87C2C5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3986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56857-EDFA-4BF9-ACD8-3EE7363CB5A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2E75B3-C009-45B5-BC15-81950431115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3AA711-B366-4811-A06C-4D5E571E7E8A}"/>
              </a:ext>
            </a:extLst>
          </p:cNvPr>
          <p:cNvSpPr>
            <a:spLocks noGrp="1"/>
          </p:cNvSpPr>
          <p:nvPr>
            <p:ph type="dt" sz="half" idx="10"/>
          </p:nvPr>
        </p:nvSpPr>
        <p:spPr/>
        <p:txBody>
          <a:bodyPr/>
          <a:lstStyle/>
          <a:p>
            <a:fld id="{7E4141D2-BC75-4009-A9F0-CB9577FE03B0}" type="datetimeFigureOut">
              <a:rPr lang="en-US" smtClean="0"/>
              <a:t>5/29/2018</a:t>
            </a:fld>
            <a:endParaRPr lang="en-US"/>
          </a:p>
        </p:txBody>
      </p:sp>
      <p:sp>
        <p:nvSpPr>
          <p:cNvPr id="5" name="Footer Placeholder 4">
            <a:extLst>
              <a:ext uri="{FF2B5EF4-FFF2-40B4-BE49-F238E27FC236}">
                <a16:creationId xmlns:a16="http://schemas.microsoft.com/office/drawing/2014/main" id="{C30DE3DF-6162-4C38-A40B-C1382F1FF0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641A5A-8642-43E1-A2A2-63DE8A37667C}"/>
              </a:ext>
            </a:extLst>
          </p:cNvPr>
          <p:cNvSpPr>
            <a:spLocks noGrp="1"/>
          </p:cNvSpPr>
          <p:nvPr>
            <p:ph type="sldNum" sz="quarter" idx="12"/>
          </p:nvPr>
        </p:nvSpPr>
        <p:spPr/>
        <p:txBody>
          <a:bodyPr/>
          <a:lstStyle/>
          <a:p>
            <a:fld id="{9DB56753-D7A0-490D-9422-4179CED0BFF6}" type="slidenum">
              <a:rPr lang="en-US" smtClean="0"/>
              <a:t>‹#›</a:t>
            </a:fld>
            <a:endParaRPr lang="en-US"/>
          </a:p>
        </p:txBody>
      </p:sp>
    </p:spTree>
    <p:extLst>
      <p:ext uri="{BB962C8B-B14F-4D97-AF65-F5344CB8AC3E}">
        <p14:creationId xmlns:p14="http://schemas.microsoft.com/office/powerpoint/2010/main" val="3129607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96955FD-D475-47BF-905C-31BC79A7DB37}" type="datetimeFigureOut">
              <a:rPr lang="en-US" smtClean="0">
                <a:solidFill>
                  <a:prstClr val="black">
                    <a:tint val="75000"/>
                  </a:prstClr>
                </a:solidFill>
              </a:rPr>
              <a:pPr>
                <a:defRPr/>
              </a:pPr>
              <a:t>5/29/2018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3A4FB2-0CCB-4F18-ADF2-4D80067AF82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67324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1956018-2B53-4974-BF5A-A006F5A0C777}" type="datetimeFigureOut">
              <a:rPr lang="en-US" smtClean="0">
                <a:solidFill>
                  <a:prstClr val="black">
                    <a:tint val="75000"/>
                  </a:prstClr>
                </a:solidFill>
              </a:rPr>
              <a:pPr>
                <a:defRPr/>
              </a:pPr>
              <a:t>5/29/2018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1CED13E-DDD6-425E-BAC4-39166E98ACA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65635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078E4FE-8811-46FB-943B-CAB2065D131B}" type="datetimeFigureOut">
              <a:rPr lang="en-US" smtClean="0">
                <a:solidFill>
                  <a:prstClr val="black">
                    <a:tint val="75000"/>
                  </a:prstClr>
                </a:solidFill>
              </a:rPr>
              <a:pPr>
                <a:defRPr/>
              </a:pPr>
              <a:t>5/29/2018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105E7D-6FEC-48B4-9086-322A831B32F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39122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31C763D-2274-42C9-82B7-E14DDAF4987B}" type="datetimeFigureOut">
              <a:rPr lang="en-US" smtClean="0">
                <a:solidFill>
                  <a:prstClr val="black">
                    <a:tint val="75000"/>
                  </a:prstClr>
                </a:solidFill>
              </a:rPr>
              <a:pPr>
                <a:defRPr/>
              </a:pPr>
              <a:t>5/29/2018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B066E14-5BAE-43F7-8D18-67908DFB293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95248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Rectangle 2"/>
          <p:cNvSpPr/>
          <p:nvPr userDrawn="1"/>
        </p:nvSpPr>
        <p:spPr>
          <a:xfrm>
            <a:off x="0" y="0"/>
            <a:ext cx="9144000" cy="457200"/>
          </a:xfrm>
          <a:prstGeom prst="rect">
            <a:avLst/>
          </a:prstGeom>
          <a:solidFill>
            <a:srgbClr val="49A17F"/>
          </a:soli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sz="1800">
              <a:solidFill>
                <a:schemeClr val="bg1"/>
              </a:solidFill>
            </a:endParaRPr>
          </a:p>
        </p:txBody>
      </p:sp>
      <p:sp>
        <p:nvSpPr>
          <p:cNvPr id="13" name="Text Placeholder 2"/>
          <p:cNvSpPr>
            <a:spLocks noGrp="1"/>
          </p:cNvSpPr>
          <p:nvPr>
            <p:ph idx="1"/>
          </p:nvPr>
        </p:nvSpPr>
        <p:spPr>
          <a:xfrm>
            <a:off x="457200" y="1600200"/>
            <a:ext cx="8229600" cy="4525963"/>
          </a:xfrm>
          <a:prstGeom prst="rect">
            <a:avLst/>
          </a:prstGeom>
        </p:spPr>
        <p:txBody>
          <a:bodyPr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CE7FC701-FC93-4928-B02F-AACF93C9F145}" type="datetimeFigureOut">
              <a:rPr lang="en-US" smtClean="0">
                <a:solidFill>
                  <a:prstClr val="black">
                    <a:tint val="75000"/>
                  </a:prstClr>
                </a:solidFill>
              </a:rPr>
              <a:pPr>
                <a:defRPr/>
              </a:pPr>
              <a:t>5/29/2018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50B2C723-B250-41CD-9461-EB50F205A20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29793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0" y="381000"/>
            <a:ext cx="7086600" cy="381000"/>
          </a:xfrm>
          <a:prstGeom prst="rect">
            <a:avLst/>
          </a:prstGeom>
          <a:solidFill>
            <a:srgbClr val="49A17F"/>
          </a:soli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sz="1800">
              <a:solidFill>
                <a:srgbClr val="1F497D">
                  <a:lumMod val="60000"/>
                  <a:lumOff val="40000"/>
                </a:srgbClr>
              </a:solidFill>
            </a:endParaRPr>
          </a:p>
        </p:txBody>
      </p:sp>
      <p:sp>
        <p:nvSpPr>
          <p:cNvPr id="4" name="Rectangle 3"/>
          <p:cNvSpPr/>
          <p:nvPr userDrawn="1"/>
        </p:nvSpPr>
        <p:spPr>
          <a:xfrm>
            <a:off x="8153400" y="381000"/>
            <a:ext cx="990600" cy="381000"/>
          </a:xfrm>
          <a:prstGeom prst="rect">
            <a:avLst/>
          </a:prstGeom>
          <a:solidFill>
            <a:srgbClr val="49A17F"/>
          </a:soli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sz="1800">
              <a:solidFill>
                <a:srgbClr val="4C963A"/>
              </a:solidFill>
            </a:endParaRPr>
          </a:p>
        </p:txBody>
      </p:sp>
      <p:sp>
        <p:nvSpPr>
          <p:cNvPr id="5" name="Rectangle 4"/>
          <p:cNvSpPr/>
          <p:nvPr userDrawn="1"/>
        </p:nvSpPr>
        <p:spPr>
          <a:xfrm>
            <a:off x="7156450" y="495300"/>
            <a:ext cx="762000" cy="114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6"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42163" y="425450"/>
            <a:ext cx="9366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2"/>
          <p:cNvSpPr>
            <a:spLocks noGrp="1"/>
          </p:cNvSpPr>
          <p:nvPr>
            <p:ph idx="1"/>
          </p:nvPr>
        </p:nvSpPr>
        <p:spPr>
          <a:xfrm>
            <a:off x="457200" y="1600200"/>
            <a:ext cx="8229600" cy="4525963"/>
          </a:xfrm>
          <a:prstGeom prst="rect">
            <a:avLst/>
          </a:prstGeom>
        </p:spPr>
        <p:txBody>
          <a:bodyPr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31918B8C-1026-4F49-A403-997F04EBEB23}" type="datetimeFigureOut">
              <a:rPr lang="en-US" smtClean="0"/>
              <a:pPr>
                <a:defRPr/>
              </a:pPr>
              <a:t>5/29/2018</a:t>
            </a:fld>
            <a:endParaRPr lang="en-US"/>
          </a:p>
        </p:txBody>
      </p:sp>
      <p:sp>
        <p:nvSpPr>
          <p:cNvPr id="8" name="Footer Placeholder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US"/>
          </a:p>
        </p:txBody>
      </p:sp>
      <p:sp>
        <p:nvSpPr>
          <p:cNvPr id="9"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FC441450-317F-4E55-9A0C-FFA67B4F6D36}" type="slidenum">
              <a:rPr lang="en-US"/>
              <a:pPr>
                <a:defRPr/>
              </a:pPr>
              <a:t>‹#›</a:t>
            </a:fld>
            <a:endParaRPr lang="en-US"/>
          </a:p>
        </p:txBody>
      </p:sp>
    </p:spTree>
    <p:extLst>
      <p:ext uri="{BB962C8B-B14F-4D97-AF65-F5344CB8AC3E}">
        <p14:creationId xmlns:p14="http://schemas.microsoft.com/office/powerpoint/2010/main" val="25529707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0" y="381000"/>
            <a:ext cx="7086600" cy="381000"/>
          </a:xfrm>
          <a:prstGeom prst="rect">
            <a:avLst/>
          </a:prstGeom>
          <a:solidFill>
            <a:srgbClr val="49A17F"/>
          </a:soli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sz="1800">
              <a:solidFill>
                <a:srgbClr val="1F497D">
                  <a:lumMod val="60000"/>
                  <a:lumOff val="40000"/>
                </a:srgbClr>
              </a:solidFill>
            </a:endParaRPr>
          </a:p>
        </p:txBody>
      </p:sp>
      <p:sp>
        <p:nvSpPr>
          <p:cNvPr id="4" name="Rectangle 3"/>
          <p:cNvSpPr/>
          <p:nvPr userDrawn="1"/>
        </p:nvSpPr>
        <p:spPr>
          <a:xfrm>
            <a:off x="8153400" y="381000"/>
            <a:ext cx="990600" cy="381000"/>
          </a:xfrm>
          <a:prstGeom prst="rect">
            <a:avLst/>
          </a:prstGeom>
          <a:solidFill>
            <a:srgbClr val="49A17F"/>
          </a:soli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sz="1800">
              <a:solidFill>
                <a:srgbClr val="4C963A"/>
              </a:solidFill>
            </a:endParaRPr>
          </a:p>
        </p:txBody>
      </p:sp>
      <p:sp>
        <p:nvSpPr>
          <p:cNvPr id="5" name="Rectangle 4"/>
          <p:cNvSpPr/>
          <p:nvPr userDrawn="1"/>
        </p:nvSpPr>
        <p:spPr>
          <a:xfrm>
            <a:off x="7156450" y="495300"/>
            <a:ext cx="762000" cy="114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6"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42163" y="425450"/>
            <a:ext cx="9366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2"/>
          <p:cNvSpPr>
            <a:spLocks noGrp="1"/>
          </p:cNvSpPr>
          <p:nvPr>
            <p:ph idx="1"/>
          </p:nvPr>
        </p:nvSpPr>
        <p:spPr>
          <a:xfrm>
            <a:off x="457200" y="1600200"/>
            <a:ext cx="8229600" cy="4525963"/>
          </a:xfrm>
          <a:prstGeom prst="rect">
            <a:avLst/>
          </a:prstGeom>
        </p:spPr>
        <p:txBody>
          <a:bodyPr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31918B8C-1026-4F49-A403-997F04EBEB23}" type="datetimeFigureOut">
              <a:rPr lang="en-US" smtClean="0"/>
              <a:pPr>
                <a:defRPr/>
              </a:pPr>
              <a:t>5/29/2018</a:t>
            </a:fld>
            <a:endParaRPr lang="en-US"/>
          </a:p>
        </p:txBody>
      </p:sp>
      <p:sp>
        <p:nvSpPr>
          <p:cNvPr id="8" name="Footer Placeholder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US"/>
          </a:p>
        </p:txBody>
      </p:sp>
      <p:sp>
        <p:nvSpPr>
          <p:cNvPr id="9"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FC441450-317F-4E55-9A0C-FFA67B4F6D36}" type="slidenum">
              <a:rPr lang="en-US"/>
              <a:pPr>
                <a:defRPr/>
              </a:pPr>
              <a:t>‹#›</a:t>
            </a:fld>
            <a:endParaRPr lang="en-US"/>
          </a:p>
        </p:txBody>
      </p:sp>
    </p:spTree>
    <p:extLst>
      <p:ext uri="{BB962C8B-B14F-4D97-AF65-F5344CB8AC3E}">
        <p14:creationId xmlns:p14="http://schemas.microsoft.com/office/powerpoint/2010/main" val="19059801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0" y="381000"/>
            <a:ext cx="7086600" cy="381000"/>
          </a:xfrm>
          <a:prstGeom prst="rect">
            <a:avLst/>
          </a:prstGeom>
          <a:solidFill>
            <a:srgbClr val="49A17F"/>
          </a:soli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sz="1800">
              <a:solidFill>
                <a:srgbClr val="1F497D">
                  <a:lumMod val="60000"/>
                  <a:lumOff val="40000"/>
                </a:srgbClr>
              </a:solidFill>
            </a:endParaRPr>
          </a:p>
        </p:txBody>
      </p:sp>
      <p:sp>
        <p:nvSpPr>
          <p:cNvPr id="4" name="Rectangle 3"/>
          <p:cNvSpPr/>
          <p:nvPr userDrawn="1"/>
        </p:nvSpPr>
        <p:spPr>
          <a:xfrm>
            <a:off x="8153400" y="381000"/>
            <a:ext cx="990600" cy="381000"/>
          </a:xfrm>
          <a:prstGeom prst="rect">
            <a:avLst/>
          </a:prstGeom>
          <a:solidFill>
            <a:srgbClr val="49A17F"/>
          </a:soli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sz="1800">
              <a:solidFill>
                <a:srgbClr val="4C963A"/>
              </a:solidFill>
            </a:endParaRPr>
          </a:p>
        </p:txBody>
      </p:sp>
      <p:sp>
        <p:nvSpPr>
          <p:cNvPr id="5" name="Rectangle 4"/>
          <p:cNvSpPr/>
          <p:nvPr userDrawn="1"/>
        </p:nvSpPr>
        <p:spPr>
          <a:xfrm>
            <a:off x="7156450" y="495300"/>
            <a:ext cx="762000" cy="114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6"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42163" y="425450"/>
            <a:ext cx="9366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2"/>
          <p:cNvSpPr>
            <a:spLocks noGrp="1"/>
          </p:cNvSpPr>
          <p:nvPr>
            <p:ph idx="1"/>
          </p:nvPr>
        </p:nvSpPr>
        <p:spPr>
          <a:xfrm>
            <a:off x="457200" y="1600200"/>
            <a:ext cx="8229600" cy="4525963"/>
          </a:xfrm>
          <a:prstGeom prst="rect">
            <a:avLst/>
          </a:prstGeom>
        </p:spPr>
        <p:txBody>
          <a:bodyPr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F436AFE2-F62E-41B0-9CA4-3013CB3B515F}" type="datetimeFigureOut">
              <a:rPr lang="en-US" smtClean="0"/>
              <a:pPr>
                <a:defRPr/>
              </a:pPr>
              <a:t>5/29/2018</a:t>
            </a:fld>
            <a:endParaRPr lang="en-US"/>
          </a:p>
        </p:txBody>
      </p:sp>
      <p:sp>
        <p:nvSpPr>
          <p:cNvPr id="8" name="Footer Placeholder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US"/>
          </a:p>
        </p:txBody>
      </p:sp>
      <p:sp>
        <p:nvSpPr>
          <p:cNvPr id="9"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4DDA2E4C-28C8-43A8-9408-94024B8C975A}" type="slidenum">
              <a:rPr lang="en-US"/>
              <a:pPr>
                <a:defRPr/>
              </a:pPr>
              <a:t>‹#›</a:t>
            </a:fld>
            <a:endParaRPr lang="en-US"/>
          </a:p>
        </p:txBody>
      </p:sp>
    </p:spTree>
    <p:extLst>
      <p:ext uri="{BB962C8B-B14F-4D97-AF65-F5344CB8AC3E}">
        <p14:creationId xmlns:p14="http://schemas.microsoft.com/office/powerpoint/2010/main" val="18860657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0" y="381000"/>
            <a:ext cx="7086600" cy="381000"/>
          </a:xfrm>
          <a:prstGeom prst="rect">
            <a:avLst/>
          </a:prstGeom>
          <a:solidFill>
            <a:srgbClr val="49A17F"/>
          </a:soli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sz="1800">
              <a:solidFill>
                <a:srgbClr val="1F497D">
                  <a:lumMod val="60000"/>
                  <a:lumOff val="40000"/>
                </a:srgbClr>
              </a:solidFill>
            </a:endParaRPr>
          </a:p>
        </p:txBody>
      </p:sp>
      <p:sp>
        <p:nvSpPr>
          <p:cNvPr id="4" name="Rectangle 3"/>
          <p:cNvSpPr/>
          <p:nvPr userDrawn="1"/>
        </p:nvSpPr>
        <p:spPr>
          <a:xfrm>
            <a:off x="8153400" y="381000"/>
            <a:ext cx="990600" cy="381000"/>
          </a:xfrm>
          <a:prstGeom prst="rect">
            <a:avLst/>
          </a:prstGeom>
          <a:solidFill>
            <a:srgbClr val="49A17F"/>
          </a:soli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sz="1800">
              <a:solidFill>
                <a:srgbClr val="4C963A"/>
              </a:solidFill>
            </a:endParaRPr>
          </a:p>
        </p:txBody>
      </p:sp>
      <p:sp>
        <p:nvSpPr>
          <p:cNvPr id="5" name="Rectangle 4"/>
          <p:cNvSpPr/>
          <p:nvPr userDrawn="1"/>
        </p:nvSpPr>
        <p:spPr>
          <a:xfrm>
            <a:off x="7156450" y="495300"/>
            <a:ext cx="762000" cy="114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6"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42163" y="425450"/>
            <a:ext cx="9366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2"/>
          <p:cNvSpPr>
            <a:spLocks noGrp="1"/>
          </p:cNvSpPr>
          <p:nvPr>
            <p:ph idx="1"/>
          </p:nvPr>
        </p:nvSpPr>
        <p:spPr>
          <a:xfrm>
            <a:off x="457200" y="1600200"/>
            <a:ext cx="8229600" cy="4525963"/>
          </a:xfrm>
          <a:prstGeom prst="rect">
            <a:avLst/>
          </a:prstGeom>
        </p:spPr>
        <p:txBody>
          <a:bodyPr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31918B8C-1026-4F49-A403-997F04EBEB23}" type="datetimeFigureOut">
              <a:rPr lang="en-US" smtClean="0"/>
              <a:pPr>
                <a:defRPr/>
              </a:pPr>
              <a:t>5/29/2018</a:t>
            </a:fld>
            <a:endParaRPr lang="en-US"/>
          </a:p>
        </p:txBody>
      </p:sp>
      <p:sp>
        <p:nvSpPr>
          <p:cNvPr id="8" name="Footer Placeholder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US"/>
          </a:p>
        </p:txBody>
      </p:sp>
      <p:sp>
        <p:nvSpPr>
          <p:cNvPr id="9"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FC441450-317F-4E55-9A0C-FFA67B4F6D36}" type="slidenum">
              <a:rPr lang="en-US"/>
              <a:pPr>
                <a:defRPr/>
              </a:pPr>
              <a:t>‹#›</a:t>
            </a:fld>
            <a:endParaRPr lang="en-US"/>
          </a:p>
        </p:txBody>
      </p:sp>
    </p:spTree>
    <p:extLst>
      <p:ext uri="{BB962C8B-B14F-4D97-AF65-F5344CB8AC3E}">
        <p14:creationId xmlns:p14="http://schemas.microsoft.com/office/powerpoint/2010/main" val="3758322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D2215-AFF2-46CC-BD34-A0F90AF44A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3AD601-692A-432B-92C1-5AA1162BF3E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2BD68B-7B6F-475E-A11F-1D3777ED7592}"/>
              </a:ext>
            </a:extLst>
          </p:cNvPr>
          <p:cNvSpPr>
            <a:spLocks noGrp="1"/>
          </p:cNvSpPr>
          <p:nvPr>
            <p:ph type="dt" sz="half" idx="10"/>
          </p:nvPr>
        </p:nvSpPr>
        <p:spPr/>
        <p:txBody>
          <a:bodyPr/>
          <a:lstStyle/>
          <a:p>
            <a:fld id="{7E4141D2-BC75-4009-A9F0-CB9577FE03B0}" type="datetimeFigureOut">
              <a:rPr lang="en-US" smtClean="0"/>
              <a:t>5/29/2018</a:t>
            </a:fld>
            <a:endParaRPr lang="en-US"/>
          </a:p>
        </p:txBody>
      </p:sp>
      <p:sp>
        <p:nvSpPr>
          <p:cNvPr id="5" name="Footer Placeholder 4">
            <a:extLst>
              <a:ext uri="{FF2B5EF4-FFF2-40B4-BE49-F238E27FC236}">
                <a16:creationId xmlns:a16="http://schemas.microsoft.com/office/drawing/2014/main" id="{8935C4D6-375F-49F9-BCCD-3D5881C477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11DCF1-5CD6-4D67-94FA-D486483CE96A}"/>
              </a:ext>
            </a:extLst>
          </p:cNvPr>
          <p:cNvSpPr>
            <a:spLocks noGrp="1"/>
          </p:cNvSpPr>
          <p:nvPr>
            <p:ph type="sldNum" sz="quarter" idx="12"/>
          </p:nvPr>
        </p:nvSpPr>
        <p:spPr/>
        <p:txBody>
          <a:bodyPr/>
          <a:lstStyle/>
          <a:p>
            <a:fld id="{9DB56753-D7A0-490D-9422-4179CED0BFF6}" type="slidenum">
              <a:rPr lang="en-US" smtClean="0"/>
              <a:t>‹#›</a:t>
            </a:fld>
            <a:endParaRPr lang="en-US"/>
          </a:p>
        </p:txBody>
      </p:sp>
    </p:spTree>
    <p:extLst>
      <p:ext uri="{BB962C8B-B14F-4D97-AF65-F5344CB8AC3E}">
        <p14:creationId xmlns:p14="http://schemas.microsoft.com/office/powerpoint/2010/main" val="2942648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7C44-4D39-4162-84FA-A7377A0E19D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E10B14-39BA-45C4-A4B2-FB26053DBAB7}"/>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FDF88C2-0424-4A7E-B97A-1154505E1066}"/>
              </a:ext>
            </a:extLst>
          </p:cNvPr>
          <p:cNvSpPr>
            <a:spLocks noGrp="1"/>
          </p:cNvSpPr>
          <p:nvPr>
            <p:ph type="dt" sz="half" idx="10"/>
          </p:nvPr>
        </p:nvSpPr>
        <p:spPr/>
        <p:txBody>
          <a:bodyPr/>
          <a:lstStyle/>
          <a:p>
            <a:fld id="{7E4141D2-BC75-4009-A9F0-CB9577FE03B0}" type="datetimeFigureOut">
              <a:rPr lang="en-US" smtClean="0"/>
              <a:t>5/29/2018</a:t>
            </a:fld>
            <a:endParaRPr lang="en-US"/>
          </a:p>
        </p:txBody>
      </p:sp>
      <p:sp>
        <p:nvSpPr>
          <p:cNvPr id="5" name="Footer Placeholder 4">
            <a:extLst>
              <a:ext uri="{FF2B5EF4-FFF2-40B4-BE49-F238E27FC236}">
                <a16:creationId xmlns:a16="http://schemas.microsoft.com/office/drawing/2014/main" id="{E321060A-4CD0-41DD-97E1-0DED32C20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BF2D25-BA18-40EF-9898-619B54225FEF}"/>
              </a:ext>
            </a:extLst>
          </p:cNvPr>
          <p:cNvSpPr>
            <a:spLocks noGrp="1"/>
          </p:cNvSpPr>
          <p:nvPr>
            <p:ph type="sldNum" sz="quarter" idx="12"/>
          </p:nvPr>
        </p:nvSpPr>
        <p:spPr/>
        <p:txBody>
          <a:bodyPr/>
          <a:lstStyle/>
          <a:p>
            <a:fld id="{9DB56753-D7A0-490D-9422-4179CED0BFF6}" type="slidenum">
              <a:rPr lang="en-US" smtClean="0"/>
              <a:t>‹#›</a:t>
            </a:fld>
            <a:endParaRPr lang="en-US"/>
          </a:p>
        </p:txBody>
      </p:sp>
    </p:spTree>
    <p:extLst>
      <p:ext uri="{BB962C8B-B14F-4D97-AF65-F5344CB8AC3E}">
        <p14:creationId xmlns:p14="http://schemas.microsoft.com/office/powerpoint/2010/main" val="1336246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AB1EC-B60D-4630-B491-3CEFB82732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C39CCB-830E-4AE8-A232-F730E3EB1950}"/>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384137-CEC0-41BB-BC78-666239293A5A}"/>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E17D6C-1898-416A-BC7A-2B39F1EC4EF1}"/>
              </a:ext>
            </a:extLst>
          </p:cNvPr>
          <p:cNvSpPr>
            <a:spLocks noGrp="1"/>
          </p:cNvSpPr>
          <p:nvPr>
            <p:ph type="dt" sz="half" idx="10"/>
          </p:nvPr>
        </p:nvSpPr>
        <p:spPr/>
        <p:txBody>
          <a:bodyPr/>
          <a:lstStyle/>
          <a:p>
            <a:fld id="{7E4141D2-BC75-4009-A9F0-CB9577FE03B0}" type="datetimeFigureOut">
              <a:rPr lang="en-US" smtClean="0"/>
              <a:t>5/29/2018</a:t>
            </a:fld>
            <a:endParaRPr lang="en-US"/>
          </a:p>
        </p:txBody>
      </p:sp>
      <p:sp>
        <p:nvSpPr>
          <p:cNvPr id="6" name="Footer Placeholder 5">
            <a:extLst>
              <a:ext uri="{FF2B5EF4-FFF2-40B4-BE49-F238E27FC236}">
                <a16:creationId xmlns:a16="http://schemas.microsoft.com/office/drawing/2014/main" id="{8DEF9ECE-0CE6-4C57-8C68-E42295A0F1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0F906C-B0D3-4079-86FB-01D772865DA3}"/>
              </a:ext>
            </a:extLst>
          </p:cNvPr>
          <p:cNvSpPr>
            <a:spLocks noGrp="1"/>
          </p:cNvSpPr>
          <p:nvPr>
            <p:ph type="sldNum" sz="quarter" idx="12"/>
          </p:nvPr>
        </p:nvSpPr>
        <p:spPr/>
        <p:txBody>
          <a:bodyPr/>
          <a:lstStyle/>
          <a:p>
            <a:fld id="{9DB56753-D7A0-490D-9422-4179CED0BFF6}" type="slidenum">
              <a:rPr lang="en-US" smtClean="0"/>
              <a:t>‹#›</a:t>
            </a:fld>
            <a:endParaRPr lang="en-US"/>
          </a:p>
        </p:txBody>
      </p:sp>
    </p:spTree>
    <p:extLst>
      <p:ext uri="{BB962C8B-B14F-4D97-AF65-F5344CB8AC3E}">
        <p14:creationId xmlns:p14="http://schemas.microsoft.com/office/powerpoint/2010/main" val="2720951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E6A8F-3706-484D-9F34-89AB0FF7D1CA}"/>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74D57D-6B70-4DC4-9BC2-50A3894BECB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B337990-A192-46FA-AFBA-EA9BF3751331}"/>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482CD9-BAAD-4893-8195-6DFC86A2822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335214-1555-43AF-9E13-6A1F4F709F9E}"/>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691D65-ACB0-4A8B-9DAD-207D58FFA9CB}"/>
              </a:ext>
            </a:extLst>
          </p:cNvPr>
          <p:cNvSpPr>
            <a:spLocks noGrp="1"/>
          </p:cNvSpPr>
          <p:nvPr>
            <p:ph type="dt" sz="half" idx="10"/>
          </p:nvPr>
        </p:nvSpPr>
        <p:spPr/>
        <p:txBody>
          <a:bodyPr/>
          <a:lstStyle/>
          <a:p>
            <a:fld id="{7E4141D2-BC75-4009-A9F0-CB9577FE03B0}" type="datetimeFigureOut">
              <a:rPr lang="en-US" smtClean="0"/>
              <a:t>5/29/2018</a:t>
            </a:fld>
            <a:endParaRPr lang="en-US"/>
          </a:p>
        </p:txBody>
      </p:sp>
      <p:sp>
        <p:nvSpPr>
          <p:cNvPr id="8" name="Footer Placeholder 7">
            <a:extLst>
              <a:ext uri="{FF2B5EF4-FFF2-40B4-BE49-F238E27FC236}">
                <a16:creationId xmlns:a16="http://schemas.microsoft.com/office/drawing/2014/main" id="{A4EEBA0F-C2BB-416A-A93C-E6B13C70E5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A0FCB8-AAE3-4DF7-B031-59BBB630E02B}"/>
              </a:ext>
            </a:extLst>
          </p:cNvPr>
          <p:cNvSpPr>
            <a:spLocks noGrp="1"/>
          </p:cNvSpPr>
          <p:nvPr>
            <p:ph type="sldNum" sz="quarter" idx="12"/>
          </p:nvPr>
        </p:nvSpPr>
        <p:spPr/>
        <p:txBody>
          <a:bodyPr/>
          <a:lstStyle/>
          <a:p>
            <a:fld id="{9DB56753-D7A0-490D-9422-4179CED0BFF6}" type="slidenum">
              <a:rPr lang="en-US" smtClean="0"/>
              <a:t>‹#›</a:t>
            </a:fld>
            <a:endParaRPr lang="en-US"/>
          </a:p>
        </p:txBody>
      </p:sp>
    </p:spTree>
    <p:extLst>
      <p:ext uri="{BB962C8B-B14F-4D97-AF65-F5344CB8AC3E}">
        <p14:creationId xmlns:p14="http://schemas.microsoft.com/office/powerpoint/2010/main" val="482251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8783B-F174-4E98-A3CA-03A1CD87F3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832302-C38B-4075-B3A5-44AE6437452F}"/>
              </a:ext>
            </a:extLst>
          </p:cNvPr>
          <p:cNvSpPr>
            <a:spLocks noGrp="1"/>
          </p:cNvSpPr>
          <p:nvPr>
            <p:ph type="dt" sz="half" idx="10"/>
          </p:nvPr>
        </p:nvSpPr>
        <p:spPr/>
        <p:txBody>
          <a:bodyPr/>
          <a:lstStyle/>
          <a:p>
            <a:fld id="{7E4141D2-BC75-4009-A9F0-CB9577FE03B0}" type="datetimeFigureOut">
              <a:rPr lang="en-US" smtClean="0"/>
              <a:t>5/29/2018</a:t>
            </a:fld>
            <a:endParaRPr lang="en-US"/>
          </a:p>
        </p:txBody>
      </p:sp>
      <p:sp>
        <p:nvSpPr>
          <p:cNvPr id="4" name="Footer Placeholder 3">
            <a:extLst>
              <a:ext uri="{FF2B5EF4-FFF2-40B4-BE49-F238E27FC236}">
                <a16:creationId xmlns:a16="http://schemas.microsoft.com/office/drawing/2014/main" id="{F8124CE3-1DFA-4C8E-A48D-7CFAA04F58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4C084E-9FF2-43F1-8667-9A882FE4DC82}"/>
              </a:ext>
            </a:extLst>
          </p:cNvPr>
          <p:cNvSpPr>
            <a:spLocks noGrp="1"/>
          </p:cNvSpPr>
          <p:nvPr>
            <p:ph type="sldNum" sz="quarter" idx="12"/>
          </p:nvPr>
        </p:nvSpPr>
        <p:spPr/>
        <p:txBody>
          <a:bodyPr/>
          <a:lstStyle/>
          <a:p>
            <a:fld id="{9DB56753-D7A0-490D-9422-4179CED0BFF6}" type="slidenum">
              <a:rPr lang="en-US" smtClean="0"/>
              <a:t>‹#›</a:t>
            </a:fld>
            <a:endParaRPr lang="en-US"/>
          </a:p>
        </p:txBody>
      </p:sp>
    </p:spTree>
    <p:extLst>
      <p:ext uri="{BB962C8B-B14F-4D97-AF65-F5344CB8AC3E}">
        <p14:creationId xmlns:p14="http://schemas.microsoft.com/office/powerpoint/2010/main" val="1283336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93C5DC-A3D9-4484-B700-F0CF478BAABB}"/>
              </a:ext>
            </a:extLst>
          </p:cNvPr>
          <p:cNvSpPr>
            <a:spLocks noGrp="1"/>
          </p:cNvSpPr>
          <p:nvPr>
            <p:ph type="dt" sz="half" idx="10"/>
          </p:nvPr>
        </p:nvSpPr>
        <p:spPr/>
        <p:txBody>
          <a:bodyPr/>
          <a:lstStyle/>
          <a:p>
            <a:fld id="{7E4141D2-BC75-4009-A9F0-CB9577FE03B0}" type="datetimeFigureOut">
              <a:rPr lang="en-US" smtClean="0"/>
              <a:t>5/29/2018</a:t>
            </a:fld>
            <a:endParaRPr lang="en-US"/>
          </a:p>
        </p:txBody>
      </p:sp>
      <p:sp>
        <p:nvSpPr>
          <p:cNvPr id="3" name="Footer Placeholder 2">
            <a:extLst>
              <a:ext uri="{FF2B5EF4-FFF2-40B4-BE49-F238E27FC236}">
                <a16:creationId xmlns:a16="http://schemas.microsoft.com/office/drawing/2014/main" id="{D6080FEC-729F-423A-A116-EE456A0947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34E3E-B529-420E-9171-01EE91DFFB33}"/>
              </a:ext>
            </a:extLst>
          </p:cNvPr>
          <p:cNvSpPr>
            <a:spLocks noGrp="1"/>
          </p:cNvSpPr>
          <p:nvPr>
            <p:ph type="sldNum" sz="quarter" idx="12"/>
          </p:nvPr>
        </p:nvSpPr>
        <p:spPr/>
        <p:txBody>
          <a:bodyPr/>
          <a:lstStyle/>
          <a:p>
            <a:fld id="{9DB56753-D7A0-490D-9422-4179CED0BFF6}" type="slidenum">
              <a:rPr lang="en-US" smtClean="0"/>
              <a:t>‹#›</a:t>
            </a:fld>
            <a:endParaRPr lang="en-US"/>
          </a:p>
        </p:txBody>
      </p:sp>
    </p:spTree>
    <p:extLst>
      <p:ext uri="{BB962C8B-B14F-4D97-AF65-F5344CB8AC3E}">
        <p14:creationId xmlns:p14="http://schemas.microsoft.com/office/powerpoint/2010/main" val="412207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94BEE-800B-4AE1-A62E-BA74A1ED34F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47FF09-91A7-4642-B1B2-DA02EA05A9D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7EAA65-FB9C-4B70-8C51-4A576931CDE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6D158D-DD53-4513-83F6-9DA522950CFE}"/>
              </a:ext>
            </a:extLst>
          </p:cNvPr>
          <p:cNvSpPr>
            <a:spLocks noGrp="1"/>
          </p:cNvSpPr>
          <p:nvPr>
            <p:ph type="dt" sz="half" idx="10"/>
          </p:nvPr>
        </p:nvSpPr>
        <p:spPr/>
        <p:txBody>
          <a:bodyPr/>
          <a:lstStyle/>
          <a:p>
            <a:fld id="{7E4141D2-BC75-4009-A9F0-CB9577FE03B0}" type="datetimeFigureOut">
              <a:rPr lang="en-US" smtClean="0"/>
              <a:t>5/29/2018</a:t>
            </a:fld>
            <a:endParaRPr lang="en-US"/>
          </a:p>
        </p:txBody>
      </p:sp>
      <p:sp>
        <p:nvSpPr>
          <p:cNvPr id="6" name="Footer Placeholder 5">
            <a:extLst>
              <a:ext uri="{FF2B5EF4-FFF2-40B4-BE49-F238E27FC236}">
                <a16:creationId xmlns:a16="http://schemas.microsoft.com/office/drawing/2014/main" id="{444833CC-52F7-49EB-9748-F636450351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C42B73-4FC5-48CD-A5B6-06E0A75241CE}"/>
              </a:ext>
            </a:extLst>
          </p:cNvPr>
          <p:cNvSpPr>
            <a:spLocks noGrp="1"/>
          </p:cNvSpPr>
          <p:nvPr>
            <p:ph type="sldNum" sz="quarter" idx="12"/>
          </p:nvPr>
        </p:nvSpPr>
        <p:spPr/>
        <p:txBody>
          <a:bodyPr/>
          <a:lstStyle/>
          <a:p>
            <a:fld id="{9DB56753-D7A0-490D-9422-4179CED0BFF6}" type="slidenum">
              <a:rPr lang="en-US" smtClean="0"/>
              <a:t>‹#›</a:t>
            </a:fld>
            <a:endParaRPr lang="en-US"/>
          </a:p>
        </p:txBody>
      </p:sp>
    </p:spTree>
    <p:extLst>
      <p:ext uri="{BB962C8B-B14F-4D97-AF65-F5344CB8AC3E}">
        <p14:creationId xmlns:p14="http://schemas.microsoft.com/office/powerpoint/2010/main" val="313460623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32625A46-15A9-4E6F-A554-E4A0C4942947}" type="datetimeFigureOut">
              <a:rPr lang="en-US" smtClean="0">
                <a:ea typeface="+mn-ea"/>
                <a:cs typeface="Arial" charset="0"/>
              </a:rPr>
              <a:pPr>
                <a:defRPr/>
              </a:pPr>
              <a:t>5/29/2018</a:t>
            </a:fld>
            <a:endParaRPr lang="en-US">
              <a:ea typeface="+mn-ea"/>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ea typeface="+mn-ea"/>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567A997A-5F9E-4B68-9AFC-B290FC2877FD}" type="slidenum">
              <a:rPr lang="en-US">
                <a:ea typeface="+mn-ea"/>
                <a:cs typeface="Arial" charset="0"/>
              </a:rPr>
              <a:pPr>
                <a:defRPr/>
              </a:pPr>
              <a:t>‹#›</a:t>
            </a:fld>
            <a:endParaRPr lang="en-US">
              <a:ea typeface="+mn-ea"/>
              <a:cs typeface="Arial" charset="0"/>
            </a:endParaRPr>
          </a:p>
        </p:txBody>
      </p:sp>
    </p:spTree>
    <p:extLst>
      <p:ext uri="{BB962C8B-B14F-4D97-AF65-F5344CB8AC3E}">
        <p14:creationId xmlns:p14="http://schemas.microsoft.com/office/powerpoint/2010/main" val="1580580571"/>
      </p:ext>
    </p:extLst>
  </p:cSld>
  <p:clrMap bg1="lt1" tx1="dk1" bg2="lt2" tx2="dk2" accent1="accent1" accent2="accent2" accent3="accent3" accent4="accent4" accent5="accent5" accent6="accent6" hlink="hlink" folHlink="folHlink"/>
  <p:sldLayoutIdLst>
    <p:sldLayoutId id="214748367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F07147-6873-45B1-A29F-B6059D85626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C315EE-1256-4FBC-9926-BE01554E0E7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F43EBF-A198-4C23-8811-5658D361C82D}"/>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4141D2-BC75-4009-A9F0-CB9577FE03B0}" type="datetimeFigureOut">
              <a:rPr lang="en-US" smtClean="0"/>
              <a:t>5/29/2018</a:t>
            </a:fld>
            <a:endParaRPr lang="en-US"/>
          </a:p>
        </p:txBody>
      </p:sp>
      <p:sp>
        <p:nvSpPr>
          <p:cNvPr id="5" name="Footer Placeholder 4">
            <a:extLst>
              <a:ext uri="{FF2B5EF4-FFF2-40B4-BE49-F238E27FC236}">
                <a16:creationId xmlns:a16="http://schemas.microsoft.com/office/drawing/2014/main" id="{05DFFEC9-FBAC-46DC-A0C7-570EE58EE0F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2D5154-9874-4016-AD71-C7CDE87406E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B56753-D7A0-490D-9422-4179CED0BFF6}" type="slidenum">
              <a:rPr lang="en-US" smtClean="0"/>
              <a:t>‹#›</a:t>
            </a:fld>
            <a:endParaRPr lang="en-US"/>
          </a:p>
        </p:txBody>
      </p:sp>
    </p:spTree>
    <p:extLst>
      <p:ext uri="{BB962C8B-B14F-4D97-AF65-F5344CB8AC3E}">
        <p14:creationId xmlns:p14="http://schemas.microsoft.com/office/powerpoint/2010/main" val="345430427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DAE7968-DC46-40A7-9929-CBE6C92716CA}" type="datetimeFigureOut">
              <a:rPr lang="en-US" smtClean="0">
                <a:solidFill>
                  <a:prstClr val="black">
                    <a:tint val="75000"/>
                  </a:prstClr>
                </a:solidFill>
                <a:latin typeface="Calibri" pitchFamily="34" charset="0"/>
                <a:ea typeface="+mn-ea"/>
                <a:cs typeface="Arial" charset="0"/>
              </a:rPr>
              <a:pPr>
                <a:defRPr/>
              </a:pPr>
              <a:t>5/29/2018</a:t>
            </a:fld>
            <a:endParaRPr lang="en-US">
              <a:solidFill>
                <a:prstClr val="black">
                  <a:tint val="75000"/>
                </a:prstClr>
              </a:solidFill>
              <a:latin typeface="Calibri" pitchFamily="34" charset="0"/>
              <a:ea typeface="+mn-ea"/>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latin typeface="Calibri" pitchFamily="34" charset="0"/>
              <a:ea typeface="+mn-ea"/>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11325AD-31F5-4760-8CA8-B623024650A4}" type="slidenum">
              <a:rPr lang="en-US">
                <a:solidFill>
                  <a:prstClr val="black">
                    <a:tint val="75000"/>
                  </a:prstClr>
                </a:solidFill>
                <a:latin typeface="Calibri" pitchFamily="34" charset="0"/>
                <a:ea typeface="+mn-ea"/>
                <a:cs typeface="Arial" charset="0"/>
              </a:rPr>
              <a:pPr>
                <a:defRPr/>
              </a:pPr>
              <a:t>‹#›</a:t>
            </a:fld>
            <a:endParaRPr lang="en-US">
              <a:solidFill>
                <a:prstClr val="black">
                  <a:tint val="75000"/>
                </a:prstClr>
              </a:solidFill>
              <a:latin typeface="Calibri" pitchFamily="34" charset="0"/>
              <a:ea typeface="+mn-ea"/>
              <a:cs typeface="Arial" charset="0"/>
            </a:endParaRPr>
          </a:p>
        </p:txBody>
      </p:sp>
    </p:spTree>
    <p:extLst>
      <p:ext uri="{BB962C8B-B14F-4D97-AF65-F5344CB8AC3E}">
        <p14:creationId xmlns:p14="http://schemas.microsoft.com/office/powerpoint/2010/main" val="6710105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A2266FDB-34AA-4F24-8A73-5D252F933DA3}" type="datetimeFigureOut">
              <a:rPr lang="en-US" smtClean="0">
                <a:ea typeface="+mn-ea"/>
                <a:cs typeface="Arial" charset="0"/>
              </a:rPr>
              <a:pPr>
                <a:defRPr/>
              </a:pPr>
              <a:t>5/29/2018</a:t>
            </a:fld>
            <a:endParaRPr lang="en-US">
              <a:ea typeface="+mn-ea"/>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ea typeface="+mn-ea"/>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32DE1E86-5935-42F9-A433-33D81036DC05}" type="slidenum">
              <a:rPr lang="en-US">
                <a:ea typeface="+mn-ea"/>
                <a:cs typeface="Arial" charset="0"/>
              </a:rPr>
              <a:pPr>
                <a:defRPr/>
              </a:pPr>
              <a:t>‹#›</a:t>
            </a:fld>
            <a:endParaRPr lang="en-US">
              <a:ea typeface="+mn-ea"/>
              <a:cs typeface="Arial" charset="0"/>
            </a:endParaRPr>
          </a:p>
        </p:txBody>
      </p:sp>
    </p:spTree>
    <p:extLst>
      <p:ext uri="{BB962C8B-B14F-4D97-AF65-F5344CB8AC3E}">
        <p14:creationId xmlns:p14="http://schemas.microsoft.com/office/powerpoint/2010/main" val="3410998138"/>
      </p:ext>
    </p:extLst>
  </p:cSld>
  <p:clrMap bg1="lt1" tx1="dk1" bg2="lt2" tx2="dk2" accent1="accent1" accent2="accent2" accent3="accent3" accent4="accent4" accent5="accent5" accent6="accent6" hlink="hlink" folHlink="folHlink"/>
  <p:sldLayoutIdLst>
    <p:sldLayoutId id="2147483694"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2" name="Rectangle 10"/>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3" name="Rectangle 11"/>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0908" name="Rectangle 1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i="0">
                <a:solidFill>
                  <a:srgbClr val="000000"/>
                </a:solidFill>
                <a:latin typeface="+mn-lt"/>
                <a:cs typeface="+mn-cs"/>
              </a:defRPr>
            </a:lvl1pPr>
          </a:lstStyle>
          <a:p>
            <a:pPr>
              <a:defRPr/>
            </a:pPr>
            <a:endParaRPr lang="en-US">
              <a:ea typeface="+mn-ea"/>
            </a:endParaRPr>
          </a:p>
        </p:txBody>
      </p:sp>
      <p:sp>
        <p:nvSpPr>
          <p:cNvPr id="80909" name="Rectangle 13"/>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i="0">
                <a:solidFill>
                  <a:srgbClr val="000000"/>
                </a:solidFill>
                <a:latin typeface="+mn-lt"/>
                <a:cs typeface="+mn-cs"/>
              </a:defRPr>
            </a:lvl1pPr>
          </a:lstStyle>
          <a:p>
            <a:pPr>
              <a:defRPr/>
            </a:pPr>
            <a:endParaRPr lang="en-US">
              <a:ea typeface="+mn-ea"/>
            </a:endParaRPr>
          </a:p>
        </p:txBody>
      </p:sp>
      <p:sp>
        <p:nvSpPr>
          <p:cNvPr id="80910" name="Rectangle 14"/>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i="0">
                <a:solidFill>
                  <a:srgbClr val="000000"/>
                </a:solidFill>
                <a:latin typeface="+mn-lt"/>
                <a:cs typeface="+mn-cs"/>
              </a:defRPr>
            </a:lvl1pPr>
          </a:lstStyle>
          <a:p>
            <a:pPr>
              <a:defRPr/>
            </a:pPr>
            <a:fld id="{980ECB8F-26A9-4CF5-87A6-841F21544F68}" type="slidenum">
              <a:rPr lang="en-US">
                <a:ea typeface="+mn-ea"/>
              </a:rPr>
              <a:pPr>
                <a:defRPr/>
              </a:pPr>
              <a:t>‹#›</a:t>
            </a:fld>
            <a:endParaRPr lang="en-US" dirty="0">
              <a:ea typeface="+mn-ea"/>
            </a:endParaRPr>
          </a:p>
        </p:txBody>
      </p:sp>
      <p:sp>
        <p:nvSpPr>
          <p:cNvPr id="56327" name="Rectangle 15"/>
          <p:cNvSpPr>
            <a:spLocks noChangeArrowheads="1"/>
          </p:cNvSpPr>
          <p:nvPr userDrawn="1"/>
        </p:nvSpPr>
        <p:spPr bwMode="auto">
          <a:xfrm>
            <a:off x="152400" y="6324600"/>
            <a:ext cx="4572000" cy="381000"/>
          </a:xfrm>
          <a:prstGeom prst="rect">
            <a:avLst/>
          </a:prstGeom>
          <a:solidFill>
            <a:schemeClr val="tx1"/>
          </a:solidFill>
          <a:ln w="9525">
            <a:solidFill>
              <a:schemeClr val="tx1"/>
            </a:solidFill>
            <a:miter lim="800000"/>
            <a:headEnd/>
            <a:tailEnd/>
          </a:ln>
        </p:spPr>
        <p:txBody>
          <a:bodyPr wrap="none" anchor="ctr"/>
          <a:lstStyle/>
          <a:p>
            <a:pPr eaLnBrk="0" hangingPunct="0"/>
            <a:endParaRPr lang="en-US" sz="3600">
              <a:solidFill>
                <a:srgbClr val="FFFF00"/>
              </a:solidFill>
              <a:latin typeface="DIN-Bold" pitchFamily="-112" charset="0"/>
              <a:ea typeface="+mn-ea"/>
              <a:cs typeface="Arial" pitchFamily="34" charset="0"/>
            </a:endParaRPr>
          </a:p>
        </p:txBody>
      </p:sp>
      <p:pic>
        <p:nvPicPr>
          <p:cNvPr id="56328" name="Picture 21" descr="PPT_backgroun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9" name="TextBox 5"/>
          <p:cNvSpPr txBox="1">
            <a:spLocks noChangeArrowheads="1"/>
          </p:cNvSpPr>
          <p:nvPr userDrawn="1"/>
        </p:nvSpPr>
        <p:spPr bwMode="auto">
          <a:xfrm>
            <a:off x="5943600" y="6096000"/>
            <a:ext cx="2057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i="1">
                <a:solidFill>
                  <a:schemeClr val="tx1"/>
                </a:solidFill>
                <a:latin typeface="Arial" charset="0"/>
                <a:cs typeface="Arial" charset="0"/>
              </a:defRPr>
            </a:lvl1pPr>
            <a:lvl2pPr marL="742950" indent="-285750" defTabSz="457200" eaLnBrk="0" hangingPunct="0">
              <a:defRPr i="1">
                <a:solidFill>
                  <a:schemeClr val="tx1"/>
                </a:solidFill>
                <a:latin typeface="Arial" charset="0"/>
                <a:cs typeface="Arial" charset="0"/>
              </a:defRPr>
            </a:lvl2pPr>
            <a:lvl3pPr marL="1143000" indent="-228600" defTabSz="457200" eaLnBrk="0" hangingPunct="0">
              <a:defRPr i="1">
                <a:solidFill>
                  <a:schemeClr val="tx1"/>
                </a:solidFill>
                <a:latin typeface="Arial" charset="0"/>
                <a:cs typeface="Arial" charset="0"/>
              </a:defRPr>
            </a:lvl3pPr>
            <a:lvl4pPr marL="1600200" indent="-228600" defTabSz="457200" eaLnBrk="0" hangingPunct="0">
              <a:defRPr i="1">
                <a:solidFill>
                  <a:schemeClr val="tx1"/>
                </a:solidFill>
                <a:latin typeface="Arial" charset="0"/>
                <a:cs typeface="Arial" charset="0"/>
              </a:defRPr>
            </a:lvl4pPr>
            <a:lvl5pPr marL="2057400" indent="-228600" defTabSz="457200" eaLnBrk="0" hangingPunct="0">
              <a:defRPr i="1">
                <a:solidFill>
                  <a:schemeClr val="tx1"/>
                </a:solidFill>
                <a:latin typeface="Arial" charset="0"/>
                <a:cs typeface="Arial" charset="0"/>
              </a:defRPr>
            </a:lvl5pPr>
            <a:lvl6pPr marL="2514600" indent="-228600" defTabSz="457200" eaLnBrk="0" fontAlgn="base" hangingPunct="0">
              <a:spcBef>
                <a:spcPct val="0"/>
              </a:spcBef>
              <a:spcAft>
                <a:spcPct val="0"/>
              </a:spcAft>
              <a:defRPr i="1">
                <a:solidFill>
                  <a:schemeClr val="tx1"/>
                </a:solidFill>
                <a:latin typeface="Arial" charset="0"/>
                <a:cs typeface="Arial" charset="0"/>
              </a:defRPr>
            </a:lvl6pPr>
            <a:lvl7pPr marL="2971800" indent="-228600" defTabSz="457200" eaLnBrk="0" fontAlgn="base" hangingPunct="0">
              <a:spcBef>
                <a:spcPct val="0"/>
              </a:spcBef>
              <a:spcAft>
                <a:spcPct val="0"/>
              </a:spcAft>
              <a:defRPr i="1">
                <a:solidFill>
                  <a:schemeClr val="tx1"/>
                </a:solidFill>
                <a:latin typeface="Arial" charset="0"/>
                <a:cs typeface="Arial" charset="0"/>
              </a:defRPr>
            </a:lvl7pPr>
            <a:lvl8pPr marL="3429000" indent="-228600" defTabSz="457200" eaLnBrk="0" fontAlgn="base" hangingPunct="0">
              <a:spcBef>
                <a:spcPct val="0"/>
              </a:spcBef>
              <a:spcAft>
                <a:spcPct val="0"/>
              </a:spcAft>
              <a:defRPr i="1">
                <a:solidFill>
                  <a:schemeClr val="tx1"/>
                </a:solidFill>
                <a:latin typeface="Arial" charset="0"/>
                <a:cs typeface="Arial" charset="0"/>
              </a:defRPr>
            </a:lvl8pPr>
            <a:lvl9pPr marL="3886200" indent="-228600" defTabSz="457200" eaLnBrk="0" fontAlgn="base" hangingPunct="0">
              <a:spcBef>
                <a:spcPct val="0"/>
              </a:spcBef>
              <a:spcAft>
                <a:spcPct val="0"/>
              </a:spcAft>
              <a:defRPr i="1">
                <a:solidFill>
                  <a:schemeClr val="tx1"/>
                </a:solidFill>
                <a:latin typeface="Arial" charset="0"/>
                <a:cs typeface="Arial" charset="0"/>
              </a:defRPr>
            </a:lvl9pPr>
          </a:lstStyle>
          <a:p>
            <a:pPr eaLnBrk="1" hangingPunct="1">
              <a:defRPr/>
            </a:pPr>
            <a:r>
              <a:rPr lang="en-US" sz="1200" i="0" dirty="0">
                <a:solidFill>
                  <a:srgbClr val="FFFFFF"/>
                </a:solidFill>
                <a:ea typeface="ＭＳ Ｐゴシック" pitchFamily="-112" charset="-128"/>
              </a:rPr>
              <a:t>AMERICA RIDES ON US</a:t>
            </a:r>
          </a:p>
        </p:txBody>
      </p:sp>
    </p:spTree>
    <p:extLst>
      <p:ext uri="{BB962C8B-B14F-4D97-AF65-F5344CB8AC3E}">
        <p14:creationId xmlns:p14="http://schemas.microsoft.com/office/powerpoint/2010/main" val="1657870643"/>
      </p:ext>
    </p:extLst>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A2266FDB-34AA-4F24-8A73-5D252F933DA3}" type="datetimeFigureOut">
              <a:rPr lang="en-US" smtClean="0">
                <a:cs typeface="Arial" charset="0"/>
              </a:rPr>
              <a:pPr>
                <a:defRPr/>
              </a:pPr>
              <a:t>5/29/2018</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32DE1E86-5935-42F9-A433-33D81036DC05}" type="slidenum">
              <a:rPr lang="en-US">
                <a:cs typeface="Arial" charset="0"/>
              </a:rPr>
              <a:pPr>
                <a:defRPr/>
              </a:pPr>
              <a:t>‹#›</a:t>
            </a:fld>
            <a:endParaRPr lang="en-US">
              <a:cs typeface="Arial" charset="0"/>
            </a:endParaRPr>
          </a:p>
        </p:txBody>
      </p:sp>
    </p:spTree>
    <p:extLst>
      <p:ext uri="{BB962C8B-B14F-4D97-AF65-F5344CB8AC3E}">
        <p14:creationId xmlns:p14="http://schemas.microsoft.com/office/powerpoint/2010/main" val="2203872471"/>
      </p:ext>
    </p:extLst>
  </p:cSld>
  <p:clrMap bg1="lt1" tx1="dk1" bg2="lt2" tx2="dk2" accent1="accent1" accent2="accent2" accent3="accent3" accent4="accent4" accent5="accent5" accent6="accent6" hlink="hlink" folHlink="folHlink"/>
  <p:sldLayoutIdLst>
    <p:sldLayoutId id="2147483698"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32625A46-15A9-4E6F-A554-E4A0C4942947}" type="datetimeFigureOut">
              <a:rPr lang="en-US" smtClean="0">
                <a:cs typeface="Arial" charset="0"/>
              </a:rPr>
              <a:pPr>
                <a:defRPr/>
              </a:pPr>
              <a:t>5/29/2018</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567A997A-5F9E-4B68-9AFC-B290FC2877FD}" type="slidenum">
              <a:rPr lang="en-US">
                <a:cs typeface="Arial" charset="0"/>
              </a:rPr>
              <a:pPr>
                <a:defRPr/>
              </a:pPr>
              <a:t>‹#›</a:t>
            </a:fld>
            <a:endParaRPr lang="en-US">
              <a:cs typeface="Arial" charset="0"/>
            </a:endParaRPr>
          </a:p>
        </p:txBody>
      </p:sp>
    </p:spTree>
    <p:extLst>
      <p:ext uri="{BB962C8B-B14F-4D97-AF65-F5344CB8AC3E}">
        <p14:creationId xmlns:p14="http://schemas.microsoft.com/office/powerpoint/2010/main" val="2343760560"/>
      </p:ext>
    </p:extLst>
  </p:cSld>
  <p:clrMap bg1="lt1" tx1="dk1" bg2="lt2" tx2="dk2" accent1="accent1" accent2="accent2" accent3="accent3" accent4="accent4" accent5="accent5" accent6="accent6" hlink="hlink" folHlink="folHlink"/>
  <p:sldLayoutIdLst>
    <p:sldLayoutId id="2147483700"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A2266FDB-34AA-4F24-8A73-5D252F933DA3}" type="datetimeFigureOut">
              <a:rPr lang="en-US" smtClean="0">
                <a:cs typeface="Arial" charset="0"/>
              </a:rPr>
              <a:pPr>
                <a:defRPr/>
              </a:pPr>
              <a:t>5/29/2018</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32DE1E86-5935-42F9-A433-33D81036DC05}" type="slidenum">
              <a:rPr lang="en-US">
                <a:cs typeface="Arial" charset="0"/>
              </a:rPr>
              <a:pPr>
                <a:defRPr/>
              </a:pPr>
              <a:t>‹#›</a:t>
            </a:fld>
            <a:endParaRPr lang="en-US">
              <a:cs typeface="Arial" charset="0"/>
            </a:endParaRPr>
          </a:p>
        </p:txBody>
      </p:sp>
    </p:spTree>
    <p:extLst>
      <p:ext uri="{BB962C8B-B14F-4D97-AF65-F5344CB8AC3E}">
        <p14:creationId xmlns:p14="http://schemas.microsoft.com/office/powerpoint/2010/main" val="911380979"/>
      </p:ext>
    </p:extLst>
  </p:cSld>
  <p:clrMap bg1="lt1" tx1="dk1" bg2="lt2" tx2="dk2" accent1="accent1" accent2="accent2" accent3="accent3" accent4="accent4" accent5="accent5" accent6="accent6" hlink="hlink" folHlink="folHlink"/>
  <p:sldLayoutIdLst>
    <p:sldLayoutId id="2147483702"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jpeg"/><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hyperlink" Target="https://eco-rentalsolutions.com/product/equipment-rental/tsi-8534-handheld-dusttrak-drx/"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hyperlink" Target="http://www.asphaltpavement.org/silica" TargetMode="External"/><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hyperlink" Target="http://www.asphaltpavement.org/silica" TargetMode="External"/><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hyperlink" Target="http://www.asphaltpavement.org/PDFs/EH&amp;S/SR-216v2-Cutting_Through_HoS_Confustion.pdf" TargetMode="External"/><Relationship Id="rId2" Type="http://schemas.openxmlformats.org/officeDocument/2006/relationships/image" Target="../media/image28.emf"/><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hyperlink" Target="https://www.youtube.com/watch?v=SY49tv-WC5M" TargetMode="Externa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684" y="0"/>
            <a:ext cx="915168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84" y="1"/>
            <a:ext cx="9144000" cy="1002428"/>
          </a:xfrm>
          <a:prstGeom prst="rect">
            <a:avLst/>
          </a:prstGeom>
        </p:spPr>
      </p:pic>
      <p:sp>
        <p:nvSpPr>
          <p:cNvPr id="16" name="Title 1"/>
          <p:cNvSpPr txBox="1">
            <a:spLocks/>
          </p:cNvSpPr>
          <p:nvPr/>
        </p:nvSpPr>
        <p:spPr>
          <a:xfrm>
            <a:off x="10886" y="6872"/>
            <a:ext cx="9151684" cy="9625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spcBef>
                <a:spcPct val="0"/>
              </a:spcBef>
              <a:spcAft>
                <a:spcPts val="0"/>
              </a:spcAft>
              <a:buClrTx/>
              <a:buSzTx/>
              <a:buFontTx/>
              <a:buNone/>
              <a:tabLst/>
              <a:defRPr/>
            </a:pPr>
            <a:r>
              <a:rPr lang="en-US" sz="3200" b="1" dirty="0">
                <a:solidFill>
                  <a:srgbClr val="FFFF00"/>
                </a:solidFill>
                <a:effectLst>
                  <a:outerShdw blurRad="38100" dist="38100" dir="2700000" algn="tl">
                    <a:srgbClr val="000000">
                      <a:alpha val="43137"/>
                    </a:srgbClr>
                  </a:outerShdw>
                </a:effectLst>
                <a:cs typeface="Arial" panose="020B0604020202020204" pitchFamily="34" charset="0"/>
              </a:rPr>
              <a:t>NAPA EH&amp;S Programs: </a:t>
            </a:r>
            <a:r>
              <a:rPr kumimoji="0" lang="en-US" sz="3200" b="1" i="0" strike="noStrike" kern="1200" cap="none" spc="0" normalizeH="0" baseline="0" noProof="0" dirty="0">
                <a:ln>
                  <a:noFill/>
                </a:ln>
                <a:solidFill>
                  <a:srgbClr val="FFFF00"/>
                </a:solidFill>
                <a:effectLst>
                  <a:outerShdw blurRad="38100" dist="38100" dir="2700000" algn="tl">
                    <a:srgbClr val="000000">
                      <a:alpha val="43137"/>
                    </a:srgbClr>
                  </a:outerShdw>
                </a:effectLst>
                <a:uLnTx/>
                <a:uFillTx/>
                <a:ea typeface="+mj-ea"/>
                <a:cs typeface="Arial" panose="020B0604020202020204" pitchFamily="34" charset="0"/>
              </a:rPr>
              <a:t>Striving for EH&amp;S Excellence</a:t>
            </a:r>
          </a:p>
          <a:p>
            <a:pPr marL="0" marR="0" lvl="0" indent="0" defTabSz="914400" rtl="0" eaLnBrk="1" fontAlgn="auto" latinLnBrk="0" hangingPunct="1">
              <a:spcBef>
                <a:spcPct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ea typeface="+mj-ea"/>
                <a:cs typeface="Arial" panose="020B0604020202020204" pitchFamily="34" charset="0"/>
              </a:rPr>
              <a:t>Protecting industry employees and the environment</a:t>
            </a:r>
          </a:p>
        </p:txBody>
      </p:sp>
      <p:sp>
        <p:nvSpPr>
          <p:cNvPr id="3" name="TextBox 2"/>
          <p:cNvSpPr txBox="1"/>
          <p:nvPr/>
        </p:nvSpPr>
        <p:spPr>
          <a:xfrm>
            <a:off x="1342227" y="1843083"/>
            <a:ext cx="5655733" cy="923330"/>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5483" t="1373" r="844" b="1621"/>
          <a:stretch/>
        </p:blipFill>
        <p:spPr>
          <a:xfrm>
            <a:off x="5181600" y="1076948"/>
            <a:ext cx="3962400" cy="2733052"/>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6339" t="8344"/>
          <a:stretch/>
        </p:blipFill>
        <p:spPr>
          <a:xfrm>
            <a:off x="5185218" y="3917526"/>
            <a:ext cx="3955163" cy="2902869"/>
          </a:xfrm>
          <a:prstGeom prst="rect">
            <a:avLst/>
          </a:prstGeom>
        </p:spPr>
      </p:pic>
      <p:sp>
        <p:nvSpPr>
          <p:cNvPr id="9" name="TextBox 8"/>
          <p:cNvSpPr txBox="1"/>
          <p:nvPr/>
        </p:nvSpPr>
        <p:spPr>
          <a:xfrm>
            <a:off x="-26254" y="1076948"/>
            <a:ext cx="5189284" cy="5640006"/>
          </a:xfrm>
          <a:prstGeom prst="rect">
            <a:avLst/>
          </a:prstGeom>
          <a:noFill/>
        </p:spPr>
        <p:txBody>
          <a:bodyPr wrap="square" rtlCol="0">
            <a:spAutoFit/>
          </a:bodyPr>
          <a:lstStyle/>
          <a:p>
            <a:pPr marL="342900" indent="-342900">
              <a:spcAft>
                <a:spcPts val="900"/>
              </a:spcAft>
              <a:buFont typeface="Arial" panose="020B0604020202020204" pitchFamily="34" charset="0"/>
              <a:buChar char="•"/>
            </a:pPr>
            <a:r>
              <a:rPr lang="en-US" sz="2800" b="1" dirty="0">
                <a:solidFill>
                  <a:schemeClr val="bg1"/>
                </a:solidFill>
              </a:rPr>
              <a:t>Regulatory advocacy with Congress and Agencies</a:t>
            </a:r>
          </a:p>
          <a:p>
            <a:pPr marL="342900" indent="-342900">
              <a:spcAft>
                <a:spcPts val="900"/>
              </a:spcAft>
              <a:buFont typeface="Arial" panose="020B0604020202020204" pitchFamily="34" charset="0"/>
              <a:buChar char="•"/>
            </a:pPr>
            <a:r>
              <a:rPr lang="en-US" sz="2800" b="1" dirty="0">
                <a:solidFill>
                  <a:schemeClr val="bg1"/>
                </a:solidFill>
                <a:latin typeface="+mn-lt"/>
              </a:rPr>
              <a:t>EH&amp;S compliance assistance (e.g., SDS, Silica, SPCC, </a:t>
            </a:r>
            <a:r>
              <a:rPr lang="en-US" sz="2800" b="1" dirty="0" err="1">
                <a:solidFill>
                  <a:schemeClr val="bg1"/>
                </a:solidFill>
                <a:latin typeface="+mn-lt"/>
              </a:rPr>
              <a:t>HoS</a:t>
            </a:r>
            <a:r>
              <a:rPr lang="en-US" sz="2800" b="1" dirty="0">
                <a:solidFill>
                  <a:schemeClr val="bg1"/>
                </a:solidFill>
                <a:latin typeface="+mn-lt"/>
              </a:rPr>
              <a:t>)</a:t>
            </a:r>
          </a:p>
          <a:p>
            <a:pPr marL="342900" indent="-342900">
              <a:spcAft>
                <a:spcPts val="900"/>
              </a:spcAft>
              <a:buFont typeface="Arial" panose="020B0604020202020204" pitchFamily="34" charset="0"/>
              <a:buChar char="•"/>
            </a:pPr>
            <a:r>
              <a:rPr lang="en-US" sz="2800" b="1" dirty="0">
                <a:solidFill>
                  <a:schemeClr val="bg1"/>
                </a:solidFill>
              </a:rPr>
              <a:t>Science-based classifications</a:t>
            </a:r>
          </a:p>
          <a:p>
            <a:pPr marL="342900" indent="-342900">
              <a:spcAft>
                <a:spcPts val="900"/>
              </a:spcAft>
              <a:buFont typeface="Arial" panose="020B0604020202020204" pitchFamily="34" charset="0"/>
              <a:buChar char="•"/>
            </a:pPr>
            <a:r>
              <a:rPr lang="en-US" sz="2800" b="1" dirty="0">
                <a:solidFill>
                  <a:schemeClr val="bg1"/>
                </a:solidFill>
                <a:latin typeface="+mn-lt"/>
              </a:rPr>
              <a:t>Community (health) concerns</a:t>
            </a:r>
          </a:p>
          <a:p>
            <a:pPr marL="342900" indent="-342900">
              <a:spcAft>
                <a:spcPts val="900"/>
              </a:spcAft>
              <a:buFont typeface="Arial" panose="020B0604020202020204" pitchFamily="34" charset="0"/>
              <a:buChar char="•"/>
            </a:pPr>
            <a:r>
              <a:rPr lang="en-US" sz="2800" b="1" dirty="0">
                <a:solidFill>
                  <a:schemeClr val="bg1"/>
                </a:solidFill>
                <a:latin typeface="+mn-lt"/>
              </a:rPr>
              <a:t>Online training programs</a:t>
            </a:r>
          </a:p>
          <a:p>
            <a:pPr marL="342900" indent="-342900">
              <a:spcAft>
                <a:spcPts val="900"/>
              </a:spcAft>
              <a:buFont typeface="Arial" panose="020B0604020202020204" pitchFamily="34" charset="0"/>
              <a:buChar char="•"/>
            </a:pPr>
            <a:r>
              <a:rPr lang="en-US" sz="2800" b="1" dirty="0">
                <a:solidFill>
                  <a:schemeClr val="bg1"/>
                </a:solidFill>
                <a:latin typeface="+mn-lt"/>
              </a:rPr>
              <a:t>Diamond Achievement: self-assessing for improvement</a:t>
            </a:r>
          </a:p>
          <a:p>
            <a:pPr marL="342900" indent="-342900">
              <a:spcAft>
                <a:spcPts val="900"/>
              </a:spcAft>
              <a:buFont typeface="Arial" panose="020B0604020202020204" pitchFamily="34" charset="0"/>
              <a:buChar char="•"/>
            </a:pPr>
            <a:r>
              <a:rPr lang="en-US" sz="2800" b="1" dirty="0">
                <a:solidFill>
                  <a:schemeClr val="bg1"/>
                </a:solidFill>
                <a:latin typeface="+mn-lt"/>
              </a:rPr>
              <a:t>Environ. Product Declaration</a:t>
            </a:r>
          </a:p>
          <a:p>
            <a:pPr marL="342900" indent="-342900">
              <a:spcAft>
                <a:spcPts val="900"/>
              </a:spcAft>
              <a:buFont typeface="Arial" panose="020B0604020202020204" pitchFamily="34" charset="0"/>
              <a:buChar char="•"/>
            </a:pPr>
            <a:r>
              <a:rPr lang="en-US" sz="2800" b="1" dirty="0">
                <a:solidFill>
                  <a:schemeClr val="bg1"/>
                </a:solidFill>
                <a:latin typeface="+mn-lt"/>
              </a:rPr>
              <a:t>NAPA Care Benevolent Fund</a:t>
            </a:r>
          </a:p>
        </p:txBody>
      </p:sp>
      <p:pic>
        <p:nvPicPr>
          <p:cNvPr id="12" name="Picture 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2799" y="1616344"/>
            <a:ext cx="9366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03576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0" end="0"/>
                                            </p:txEl>
                                          </p:spTgt>
                                        </p:tgtEl>
                                        <p:attrNameLst>
                                          <p:attrName>ppt_c</p:attrName>
                                        </p:attrNameLst>
                                      </p:cBhvr>
                                      <p:to>
                                        <a:srgbClr val="777777"/>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1" end="1"/>
                                            </p:txEl>
                                          </p:spTgt>
                                        </p:tgtEl>
                                        <p:attrNameLst>
                                          <p:attrName>ppt_c</p:attrName>
                                        </p:attrNameLst>
                                      </p:cBhvr>
                                      <p:to>
                                        <a:srgbClr val="777777"/>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2" end="2"/>
                                            </p:txEl>
                                          </p:spTgt>
                                        </p:tgtEl>
                                        <p:attrNameLst>
                                          <p:attrName>ppt_c</p:attrName>
                                        </p:attrNameLst>
                                      </p:cBhvr>
                                      <p:to>
                                        <a:srgbClr val="777777"/>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3" end="3"/>
                                            </p:txEl>
                                          </p:spTgt>
                                        </p:tgtEl>
                                        <p:attrNameLst>
                                          <p:attrName>ppt_c</p:attrName>
                                        </p:attrNameLst>
                                      </p:cBhvr>
                                      <p:to>
                                        <a:srgbClr val="777777"/>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4" end="4"/>
                                            </p:txEl>
                                          </p:spTgt>
                                        </p:tgtEl>
                                        <p:attrNameLst>
                                          <p:attrName>ppt_c</p:attrName>
                                        </p:attrNameLst>
                                      </p:cBhvr>
                                      <p:to>
                                        <a:srgbClr val="777777"/>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5" end="5"/>
                                            </p:txEl>
                                          </p:spTgt>
                                        </p:tgtEl>
                                        <p:attrNameLst>
                                          <p:attrName>ppt_c</p:attrName>
                                        </p:attrNameLst>
                                      </p:cBhvr>
                                      <p:to>
                                        <a:srgbClr val="777777"/>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6" end="6"/>
                                            </p:txEl>
                                          </p:spTgt>
                                        </p:tgtEl>
                                        <p:attrNameLst>
                                          <p:attrName>ppt_c</p:attrName>
                                        </p:attrNameLst>
                                      </p:cBhvr>
                                      <p:to>
                                        <a:srgbClr val="777777"/>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7" end="7"/>
                                            </p:txEl>
                                          </p:spTgt>
                                        </p:tgtEl>
                                        <p:attrNameLst>
                                          <p:attrName>ppt_c</p:attrName>
                                        </p:attrNameLst>
                                      </p:cBhvr>
                                      <p:to>
                                        <a:srgbClr val="777777"/>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jiahuazhongxin.com/pic/big/1482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299695" y="3712845"/>
            <a:ext cx="4073622" cy="3019425"/>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p:cNvSpPr txBox="1">
            <a:spLocks/>
          </p:cNvSpPr>
          <p:nvPr/>
        </p:nvSpPr>
        <p:spPr bwMode="auto">
          <a:xfrm>
            <a:off x="145143" y="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charset="0"/>
              <a:buNone/>
            </a:pPr>
            <a:r>
              <a:rPr lang="en-US" b="1" i="1" dirty="0">
                <a:solidFill>
                  <a:srgbClr val="FFFF00"/>
                </a:solidFill>
                <a:effectLst>
                  <a:outerShdw blurRad="38100" dist="38100" dir="2700000" algn="tl">
                    <a:srgbClr val="000000">
                      <a:alpha val="43137"/>
                    </a:srgbClr>
                  </a:outerShdw>
                </a:effectLst>
              </a:rPr>
              <a:t>Exposure assessment: all activities</a:t>
            </a:r>
          </a:p>
        </p:txBody>
      </p:sp>
      <p:sp>
        <p:nvSpPr>
          <p:cNvPr id="5" name="Content Placeholder 2"/>
          <p:cNvSpPr>
            <a:spLocks noGrp="1"/>
          </p:cNvSpPr>
          <p:nvPr>
            <p:ph idx="1"/>
          </p:nvPr>
        </p:nvSpPr>
        <p:spPr>
          <a:xfrm>
            <a:off x="145143" y="487194"/>
            <a:ext cx="8910054" cy="3360552"/>
          </a:xfrm>
        </p:spPr>
        <p:txBody>
          <a:bodyPr>
            <a:noAutofit/>
          </a:bodyPr>
          <a:lstStyle/>
          <a:p>
            <a:pPr>
              <a:spcBef>
                <a:spcPts val="0"/>
              </a:spcBef>
              <a:spcAft>
                <a:spcPts val="900"/>
              </a:spcAft>
              <a:buFont typeface="Wingdings" panose="05000000000000000000" pitchFamily="2" charset="2"/>
              <a:buChar char="Ø"/>
            </a:pPr>
            <a:r>
              <a:rPr lang="en-US" sz="2600" b="1" dirty="0">
                <a:solidFill>
                  <a:srgbClr val="006600"/>
                </a:solidFill>
              </a:rPr>
              <a:t>OSHA requires exposure assessment when using non-controlled equipment or when activity not Table 1 specified</a:t>
            </a:r>
          </a:p>
          <a:p>
            <a:pPr lvl="1">
              <a:spcBef>
                <a:spcPts val="0"/>
              </a:spcBef>
              <a:spcAft>
                <a:spcPts val="900"/>
              </a:spcAft>
              <a:buFont typeface="Arial" panose="020B0604020202020204" pitchFamily="34" charset="0"/>
              <a:buChar char="•"/>
            </a:pPr>
            <a:r>
              <a:rPr lang="en-US" sz="2400" b="1" dirty="0">
                <a:solidFill>
                  <a:srgbClr val="006600"/>
                </a:solidFill>
              </a:rPr>
              <a:t>(short duration) </a:t>
            </a:r>
            <a:r>
              <a:rPr lang="en-US" sz="2400" b="1" dirty="0" err="1">
                <a:solidFill>
                  <a:srgbClr val="006600"/>
                </a:solidFill>
              </a:rPr>
              <a:t>brooming</a:t>
            </a:r>
            <a:r>
              <a:rPr lang="en-US" sz="2400" b="1" dirty="0">
                <a:solidFill>
                  <a:srgbClr val="006600"/>
                </a:solidFill>
              </a:rPr>
              <a:t>, flaggers, truck drivers</a:t>
            </a:r>
          </a:p>
          <a:p>
            <a:pPr>
              <a:spcBef>
                <a:spcPts val="0"/>
              </a:spcBef>
              <a:spcAft>
                <a:spcPts val="900"/>
              </a:spcAft>
              <a:buFont typeface="Wingdings" panose="05000000000000000000" pitchFamily="2" charset="2"/>
              <a:buChar char="Ø"/>
            </a:pPr>
            <a:r>
              <a:rPr lang="en-US" sz="2600" b="1" dirty="0">
                <a:solidFill>
                  <a:srgbClr val="006600"/>
                </a:solidFill>
              </a:rPr>
              <a:t>Employer must understand employee 8-hr TWA exposure</a:t>
            </a:r>
          </a:p>
          <a:p>
            <a:pPr lvl="1">
              <a:spcBef>
                <a:spcPts val="0"/>
              </a:spcBef>
              <a:spcAft>
                <a:spcPts val="900"/>
              </a:spcAft>
              <a:buFont typeface="Arial" panose="020B0604020202020204" pitchFamily="34" charset="0"/>
              <a:buChar char="•"/>
            </a:pPr>
            <a:r>
              <a:rPr lang="en-US" sz="2400" b="1" dirty="0">
                <a:solidFill>
                  <a:srgbClr val="006600"/>
                </a:solidFill>
              </a:rPr>
              <a:t>low PEL still allows elevated exposure for short durations</a:t>
            </a:r>
          </a:p>
          <a:p>
            <a:pPr>
              <a:spcBef>
                <a:spcPts val="0"/>
              </a:spcBef>
              <a:spcAft>
                <a:spcPts val="900"/>
              </a:spcAft>
              <a:buFont typeface="Wingdings" panose="05000000000000000000" pitchFamily="2" charset="2"/>
              <a:buChar char="Ø"/>
            </a:pPr>
            <a:r>
              <a:rPr lang="en-US" sz="2600" b="1" dirty="0">
                <a:solidFill>
                  <a:srgbClr val="006600"/>
                </a:solidFill>
              </a:rPr>
              <a:t>Measuring airborne silica requires an IH and results lag</a:t>
            </a:r>
          </a:p>
          <a:p>
            <a:pPr>
              <a:spcBef>
                <a:spcPts val="0"/>
              </a:spcBef>
              <a:spcAft>
                <a:spcPts val="900"/>
              </a:spcAft>
              <a:buFont typeface="Wingdings" panose="05000000000000000000" pitchFamily="2" charset="2"/>
              <a:buChar char="Ø"/>
            </a:pPr>
            <a:r>
              <a:rPr lang="en-US" sz="2600" b="1" dirty="0">
                <a:solidFill>
                  <a:srgbClr val="006600"/>
                </a:solidFill>
              </a:rPr>
              <a:t>OSHA allows alternative methods of exposure assessment</a:t>
            </a:r>
          </a:p>
        </p:txBody>
      </p:sp>
      <p:sp>
        <p:nvSpPr>
          <p:cNvPr id="7" name="Content Placeholder 2"/>
          <p:cNvSpPr txBox="1">
            <a:spLocks/>
          </p:cNvSpPr>
          <p:nvPr/>
        </p:nvSpPr>
        <p:spPr bwMode="auto">
          <a:xfrm>
            <a:off x="145142" y="3847746"/>
            <a:ext cx="5722257" cy="288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200"/>
              </a:spcAft>
              <a:buFont typeface="Wingdings" panose="05000000000000000000" pitchFamily="2" charset="2"/>
              <a:buChar char="Ø"/>
            </a:pPr>
            <a:r>
              <a:rPr lang="en-US" sz="2600" b="1" dirty="0">
                <a:solidFill>
                  <a:srgbClr val="006600"/>
                </a:solidFill>
              </a:rPr>
              <a:t>Use of “real-time” dust		 monitor and silica content</a:t>
            </a:r>
          </a:p>
          <a:p>
            <a:pPr>
              <a:spcBef>
                <a:spcPts val="0"/>
              </a:spcBef>
              <a:spcAft>
                <a:spcPts val="1200"/>
              </a:spcAft>
              <a:buFont typeface="Wingdings" panose="05000000000000000000" pitchFamily="2" charset="2"/>
              <a:buChar char="Ø"/>
            </a:pPr>
            <a:r>
              <a:rPr lang="en-US" sz="2600" b="1" dirty="0">
                <a:solidFill>
                  <a:srgbClr val="006600"/>
                </a:solidFill>
              </a:rPr>
              <a:t>Aggregate silica content			 varies but dust exposures		 can be large and PEL low</a:t>
            </a:r>
          </a:p>
          <a:p>
            <a:pPr>
              <a:spcBef>
                <a:spcPts val="0"/>
              </a:spcBef>
              <a:spcAft>
                <a:spcPts val="1200"/>
              </a:spcAft>
              <a:buFont typeface="Wingdings" panose="05000000000000000000" pitchFamily="2" charset="2"/>
              <a:buChar char="Ø"/>
            </a:pPr>
            <a:r>
              <a:rPr lang="en-US" sz="2600" b="1" dirty="0">
                <a:solidFill>
                  <a:srgbClr val="006600"/>
                </a:solidFill>
              </a:rPr>
              <a:t>Rule of thumb: ~ 10% airborne silica</a:t>
            </a:r>
          </a:p>
        </p:txBody>
      </p:sp>
      <p:sp>
        <p:nvSpPr>
          <p:cNvPr id="3" name="TextBox 2">
            <a:extLst>
              <a:ext uri="{FF2B5EF4-FFF2-40B4-BE49-F238E27FC236}">
                <a16:creationId xmlns:a16="http://schemas.microsoft.com/office/drawing/2014/main" id="{3EA7CAA6-43E8-46C9-A913-063EC2D458C1}"/>
              </a:ext>
            </a:extLst>
          </p:cNvPr>
          <p:cNvSpPr txBox="1"/>
          <p:nvPr/>
        </p:nvSpPr>
        <p:spPr>
          <a:xfrm rot="2245119">
            <a:off x="6610162" y="4378653"/>
            <a:ext cx="2514600" cy="954107"/>
          </a:xfrm>
          <a:prstGeom prst="rect">
            <a:avLst/>
          </a:prstGeom>
          <a:noFill/>
        </p:spPr>
        <p:txBody>
          <a:bodyPr wrap="square" rtlCol="0">
            <a:spAutoFit/>
          </a:bodyPr>
          <a:lstStyle/>
          <a:p>
            <a:r>
              <a:rPr lang="en-US" sz="1400" dirty="0">
                <a:latin typeface="+mn-lt"/>
                <a:hlinkClick r:id="rId4"/>
              </a:rPr>
              <a:t>https://eco-rentalsolutions.com/product/equipment-rental/tsi-8534-handheld-dusttrak-drx/</a:t>
            </a:r>
            <a:r>
              <a:rPr lang="en-US" sz="1400" dirty="0">
                <a:latin typeface="+mn-lt"/>
              </a:rPr>
              <a:t> </a:t>
            </a:r>
          </a:p>
        </p:txBody>
      </p:sp>
    </p:spTree>
    <p:extLst>
      <p:ext uri="{BB962C8B-B14F-4D97-AF65-F5344CB8AC3E}">
        <p14:creationId xmlns:p14="http://schemas.microsoft.com/office/powerpoint/2010/main" val="1798394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145143" y="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charset="0"/>
              <a:buNone/>
            </a:pPr>
            <a:r>
              <a:rPr lang="en-US" b="1" i="1" dirty="0">
                <a:solidFill>
                  <a:srgbClr val="FFFF00"/>
                </a:solidFill>
                <a:effectLst>
                  <a:outerShdw blurRad="38100" dist="38100" dir="2700000" algn="tl">
                    <a:srgbClr val="000000">
                      <a:alpha val="43137"/>
                    </a:srgbClr>
                  </a:outerShdw>
                </a:effectLst>
              </a:rPr>
              <a:t>Exposure example: uncontrolled </a:t>
            </a:r>
            <a:r>
              <a:rPr lang="en-US" b="1" i="1" dirty="0" err="1">
                <a:solidFill>
                  <a:srgbClr val="FFFF00"/>
                </a:solidFill>
                <a:effectLst>
                  <a:outerShdw blurRad="38100" dist="38100" dir="2700000" algn="tl">
                    <a:srgbClr val="000000">
                      <a:alpha val="43137"/>
                    </a:srgbClr>
                  </a:outerShdw>
                </a:effectLst>
              </a:rPr>
              <a:t>brooming</a:t>
            </a:r>
            <a:r>
              <a:rPr lang="en-US" b="1" i="1" dirty="0">
                <a:solidFill>
                  <a:srgbClr val="FFFF00"/>
                </a:solidFill>
                <a:effectLst>
                  <a:outerShdw blurRad="38100" dist="38100" dir="2700000" algn="tl">
                    <a:srgbClr val="000000">
                      <a:alpha val="43137"/>
                    </a:srgbClr>
                  </a:outerShdw>
                </a:effectLst>
              </a:rPr>
              <a:t> </a:t>
            </a:r>
          </a:p>
          <a:p>
            <a:pPr marL="0" indent="0">
              <a:buFont typeface="Arial" charset="0"/>
              <a:buNone/>
            </a:pPr>
            <a:endParaRPr lang="en-US" b="1" i="1" dirty="0">
              <a:solidFill>
                <a:srgbClr val="FFFF00"/>
              </a:solidFill>
              <a:effectLst>
                <a:outerShdw blurRad="38100" dist="38100" dir="2700000" algn="tl">
                  <a:srgbClr val="000000">
                    <a:alpha val="43137"/>
                  </a:srgbClr>
                </a:outerShdw>
              </a:effectLst>
            </a:endParaRPr>
          </a:p>
        </p:txBody>
      </p:sp>
      <p:sp>
        <p:nvSpPr>
          <p:cNvPr id="5" name="Content Placeholder 2"/>
          <p:cNvSpPr>
            <a:spLocks noGrp="1"/>
          </p:cNvSpPr>
          <p:nvPr>
            <p:ph idx="1"/>
          </p:nvPr>
        </p:nvSpPr>
        <p:spPr>
          <a:xfrm>
            <a:off x="145143" y="487194"/>
            <a:ext cx="8910054" cy="3475206"/>
          </a:xfrm>
        </p:spPr>
        <p:txBody>
          <a:bodyPr>
            <a:noAutofit/>
          </a:bodyPr>
          <a:lstStyle/>
          <a:p>
            <a:pPr>
              <a:spcBef>
                <a:spcPts val="0"/>
              </a:spcBef>
              <a:spcAft>
                <a:spcPts val="900"/>
              </a:spcAft>
              <a:buFont typeface="Wingdings" panose="05000000000000000000" pitchFamily="2" charset="2"/>
              <a:buChar char="Ø"/>
            </a:pPr>
            <a:r>
              <a:rPr lang="en-US" sz="2600" b="1" dirty="0">
                <a:solidFill>
                  <a:srgbClr val="006600"/>
                </a:solidFill>
              </a:rPr>
              <a:t>Relevant if </a:t>
            </a:r>
            <a:r>
              <a:rPr lang="en-US" sz="2600" b="1" dirty="0" err="1">
                <a:solidFill>
                  <a:srgbClr val="006600"/>
                </a:solidFill>
              </a:rPr>
              <a:t>brooming</a:t>
            </a:r>
            <a:r>
              <a:rPr lang="en-US" sz="2600" b="1" dirty="0">
                <a:solidFill>
                  <a:srgbClr val="006600"/>
                </a:solidFill>
              </a:rPr>
              <a:t> not considered Table 1</a:t>
            </a:r>
          </a:p>
          <a:p>
            <a:pPr>
              <a:spcBef>
                <a:spcPts val="0"/>
              </a:spcBef>
              <a:spcAft>
                <a:spcPts val="900"/>
              </a:spcAft>
              <a:buFont typeface="Wingdings" panose="05000000000000000000" pitchFamily="2" charset="2"/>
              <a:buChar char="Ø"/>
            </a:pPr>
            <a:r>
              <a:rPr lang="en-US" sz="2600" b="1" dirty="0">
                <a:solidFill>
                  <a:srgbClr val="006600"/>
                </a:solidFill>
              </a:rPr>
              <a:t>Short duration, uncontrolled, or </a:t>
            </a:r>
            <a:r>
              <a:rPr lang="en-US" sz="2600" b="1" u="sng" dirty="0">
                <a:solidFill>
                  <a:srgbClr val="006600"/>
                </a:solidFill>
              </a:rPr>
              <a:t>non-specified activities</a:t>
            </a:r>
          </a:p>
          <a:p>
            <a:pPr lvl="1">
              <a:spcBef>
                <a:spcPts val="0"/>
              </a:spcBef>
              <a:spcAft>
                <a:spcPts val="900"/>
              </a:spcAft>
              <a:buFont typeface="Arial" panose="020B0604020202020204" pitchFamily="34" charset="0"/>
              <a:buChar char="•"/>
            </a:pPr>
            <a:r>
              <a:rPr lang="en-US" sz="2600" b="1" dirty="0">
                <a:solidFill>
                  <a:srgbClr val="006600"/>
                </a:solidFill>
              </a:rPr>
              <a:t>Dry saw cutting, truck drivers, drilling </a:t>
            </a:r>
          </a:p>
          <a:p>
            <a:pPr>
              <a:spcBef>
                <a:spcPts val="0"/>
              </a:spcBef>
              <a:spcAft>
                <a:spcPts val="900"/>
              </a:spcAft>
              <a:buFont typeface="Wingdings" panose="05000000000000000000" pitchFamily="2" charset="2"/>
              <a:buChar char="Ø"/>
            </a:pPr>
            <a:r>
              <a:rPr lang="en-US" sz="2600" b="1" dirty="0">
                <a:solidFill>
                  <a:srgbClr val="006600"/>
                </a:solidFill>
              </a:rPr>
              <a:t>RCS should remain below Action Level of 25 µg/m</a:t>
            </a:r>
            <a:r>
              <a:rPr lang="en-US" sz="2600" b="1" baseline="30000" dirty="0">
                <a:solidFill>
                  <a:srgbClr val="006600"/>
                </a:solidFill>
              </a:rPr>
              <a:t>3 </a:t>
            </a:r>
            <a:endParaRPr lang="en-US" sz="2600" b="1" dirty="0">
              <a:solidFill>
                <a:srgbClr val="006600"/>
              </a:solidFill>
            </a:endParaRPr>
          </a:p>
          <a:p>
            <a:pPr>
              <a:spcBef>
                <a:spcPts val="0"/>
              </a:spcBef>
              <a:spcAft>
                <a:spcPts val="900"/>
              </a:spcAft>
              <a:buFont typeface="Wingdings" panose="05000000000000000000" pitchFamily="2" charset="2"/>
              <a:buChar char="Ø"/>
            </a:pPr>
            <a:r>
              <a:rPr lang="en-US" sz="2600" b="1" dirty="0">
                <a:solidFill>
                  <a:srgbClr val="006600"/>
                </a:solidFill>
              </a:rPr>
              <a:t>Direct-read dust monitors can be helpful in understanding potential exposures over short durations</a:t>
            </a:r>
          </a:p>
          <a:p>
            <a:pPr lvl="1">
              <a:spcBef>
                <a:spcPts val="0"/>
              </a:spcBef>
              <a:spcAft>
                <a:spcPts val="900"/>
              </a:spcAft>
              <a:buFont typeface="Arial" panose="020B0604020202020204" pitchFamily="34" charset="0"/>
              <a:buChar char="•"/>
            </a:pPr>
            <a:r>
              <a:rPr lang="en-US" sz="2600" b="1" dirty="0">
                <a:solidFill>
                  <a:srgbClr val="006600"/>
                </a:solidFill>
              </a:rPr>
              <a:t>10% airborne silica content is good rule-of-thumb</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658" t="20000" r="27535" b="28889"/>
          <a:stretch/>
        </p:blipFill>
        <p:spPr>
          <a:xfrm>
            <a:off x="4800600" y="3962400"/>
            <a:ext cx="4343400" cy="2895599"/>
          </a:xfrm>
          <a:prstGeom prst="rect">
            <a:avLst/>
          </a:prstGeom>
        </p:spPr>
      </p:pic>
      <p:sp>
        <p:nvSpPr>
          <p:cNvPr id="14" name="Arc 13"/>
          <p:cNvSpPr/>
          <p:nvPr/>
        </p:nvSpPr>
        <p:spPr>
          <a:xfrm>
            <a:off x="8641081" y="1680210"/>
            <a:ext cx="45719" cy="8000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ectangle 2"/>
          <p:cNvSpPr/>
          <p:nvPr/>
        </p:nvSpPr>
        <p:spPr>
          <a:xfrm>
            <a:off x="145143" y="3961151"/>
            <a:ext cx="5036458" cy="2800767"/>
          </a:xfrm>
          <a:prstGeom prst="rect">
            <a:avLst/>
          </a:prstGeom>
        </p:spPr>
        <p:txBody>
          <a:bodyPr wrap="square">
            <a:spAutoFit/>
          </a:bodyPr>
          <a:lstStyle/>
          <a:p>
            <a:pPr marL="344488" indent="-344488">
              <a:spcBef>
                <a:spcPts val="0"/>
              </a:spcBef>
              <a:spcAft>
                <a:spcPts val="1200"/>
              </a:spcAft>
              <a:buFont typeface="Wingdings" panose="05000000000000000000" pitchFamily="2" charset="2"/>
              <a:buChar char="Ø"/>
            </a:pPr>
            <a:r>
              <a:rPr lang="en-US" sz="2600" b="1" dirty="0">
                <a:solidFill>
                  <a:srgbClr val="006600"/>
                </a:solidFill>
              </a:rPr>
              <a:t>Should be part of Exposure Control Plan and reviewed  by Competent Person</a:t>
            </a:r>
          </a:p>
          <a:p>
            <a:pPr marL="344488" indent="-344488">
              <a:spcBef>
                <a:spcPts val="0"/>
              </a:spcBef>
              <a:spcAft>
                <a:spcPts val="1200"/>
              </a:spcAft>
              <a:buFont typeface="Wingdings" panose="05000000000000000000" pitchFamily="2" charset="2"/>
              <a:buChar char="Ø"/>
            </a:pPr>
            <a:r>
              <a:rPr lang="en-US" sz="2600" b="1" u="sng" dirty="0">
                <a:solidFill>
                  <a:srgbClr val="006600"/>
                </a:solidFill>
              </a:rPr>
              <a:t>Some type of exposure assessment required ... but </a:t>
            </a:r>
          </a:p>
          <a:p>
            <a:pPr marL="344488" indent="-344488">
              <a:spcBef>
                <a:spcPts val="0"/>
              </a:spcBef>
              <a:spcAft>
                <a:spcPts val="1200"/>
              </a:spcAft>
              <a:buFont typeface="Wingdings" panose="05000000000000000000" pitchFamily="2" charset="2"/>
              <a:buChar char="Ø"/>
            </a:pPr>
            <a:r>
              <a:rPr lang="en-US" sz="2600" b="1" dirty="0">
                <a:solidFill>
                  <a:srgbClr val="006600"/>
                </a:solidFill>
              </a:rPr>
              <a:t>Can rely on “obj. data”/survey</a:t>
            </a:r>
          </a:p>
        </p:txBody>
      </p:sp>
    </p:spTree>
    <p:extLst>
      <p:ext uri="{BB962C8B-B14F-4D97-AF65-F5344CB8AC3E}">
        <p14:creationId xmlns:p14="http://schemas.microsoft.com/office/powerpoint/2010/main" val="721304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145143" y="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charset="0"/>
              <a:buNone/>
            </a:pPr>
            <a:r>
              <a:rPr lang="en-US" b="1" i="1" dirty="0">
                <a:solidFill>
                  <a:srgbClr val="FFFF00"/>
                </a:solidFill>
                <a:effectLst>
                  <a:outerShdw blurRad="38100" dist="38100" dir="2700000" algn="tl">
                    <a:srgbClr val="000000">
                      <a:alpha val="43137"/>
                    </a:srgbClr>
                  </a:outerShdw>
                </a:effectLst>
              </a:rPr>
              <a:t>Competent Person; </a:t>
            </a:r>
            <a:r>
              <a:rPr lang="en-US" b="1" i="1" dirty="0" err="1">
                <a:solidFill>
                  <a:srgbClr val="FFFF00"/>
                </a:solidFill>
                <a:effectLst>
                  <a:outerShdw blurRad="38100" dist="38100" dir="2700000" algn="tl">
                    <a:srgbClr val="000000">
                      <a:alpha val="43137"/>
                    </a:srgbClr>
                  </a:outerShdw>
                </a:effectLst>
              </a:rPr>
              <a:t>HazCom</a:t>
            </a:r>
            <a:r>
              <a:rPr lang="en-US" b="1" i="1" dirty="0">
                <a:solidFill>
                  <a:srgbClr val="FFFF00"/>
                </a:solidFill>
                <a:effectLst>
                  <a:outerShdw blurRad="38100" dist="38100" dir="2700000" algn="tl">
                    <a:srgbClr val="000000">
                      <a:alpha val="43137"/>
                    </a:srgbClr>
                  </a:outerShdw>
                </a:effectLst>
              </a:rPr>
              <a:t>; Recordkeeping </a:t>
            </a:r>
          </a:p>
          <a:p>
            <a:pPr marL="0" indent="0">
              <a:buFont typeface="Arial" charset="0"/>
              <a:buNone/>
            </a:pPr>
            <a:endParaRPr lang="en-US" b="1" i="1" dirty="0">
              <a:solidFill>
                <a:srgbClr val="FFFF00"/>
              </a:solidFill>
              <a:effectLst>
                <a:outerShdw blurRad="38100" dist="38100" dir="2700000" algn="tl">
                  <a:srgbClr val="000000">
                    <a:alpha val="43137"/>
                  </a:srgbClr>
                </a:outerShdw>
              </a:effectLst>
            </a:endParaRPr>
          </a:p>
        </p:txBody>
      </p:sp>
      <p:sp>
        <p:nvSpPr>
          <p:cNvPr id="5" name="Content Placeholder 2"/>
          <p:cNvSpPr>
            <a:spLocks noGrp="1"/>
          </p:cNvSpPr>
          <p:nvPr>
            <p:ph idx="1"/>
          </p:nvPr>
        </p:nvSpPr>
        <p:spPr>
          <a:xfrm>
            <a:off x="190500" y="533400"/>
            <a:ext cx="8763000" cy="6172200"/>
          </a:xfrm>
        </p:spPr>
        <p:txBody>
          <a:bodyPr>
            <a:noAutofit/>
          </a:bodyPr>
          <a:lstStyle/>
          <a:p>
            <a:pPr>
              <a:spcBef>
                <a:spcPts val="0"/>
              </a:spcBef>
              <a:spcAft>
                <a:spcPts val="1500"/>
              </a:spcAft>
              <a:buFont typeface="Wingdings" panose="05000000000000000000" pitchFamily="2" charset="2"/>
              <a:buChar char="Ø"/>
            </a:pPr>
            <a:r>
              <a:rPr lang="en-US" sz="2400" b="1" dirty="0">
                <a:solidFill>
                  <a:srgbClr val="006600"/>
                </a:solidFill>
                <a:highlight>
                  <a:srgbClr val="FFFF00"/>
                </a:highlight>
              </a:rPr>
              <a:t>Designate a Competent Person </a:t>
            </a:r>
            <a:r>
              <a:rPr lang="en-US" sz="2400" b="1" dirty="0">
                <a:solidFill>
                  <a:srgbClr val="006600"/>
                </a:solidFill>
              </a:rPr>
              <a:t>who “can identify existing and foreseeable respirable … silica hazards; is authorized to promptly eliminate or minimize silica hazards; [and] has the knowledge and ability </a:t>
            </a:r>
            <a:r>
              <a:rPr lang="en-US" sz="2400" b="1" u="sng" dirty="0">
                <a:solidFill>
                  <a:srgbClr val="006600"/>
                </a:solidFill>
              </a:rPr>
              <a:t>to implement the written exposure control plan</a:t>
            </a:r>
            <a:r>
              <a:rPr lang="en-US" sz="2400" b="1" dirty="0">
                <a:solidFill>
                  <a:srgbClr val="006600"/>
                </a:solidFill>
              </a:rPr>
              <a:t>” </a:t>
            </a:r>
          </a:p>
          <a:p>
            <a:pPr>
              <a:spcBef>
                <a:spcPts val="0"/>
              </a:spcBef>
              <a:spcAft>
                <a:spcPts val="1500"/>
              </a:spcAft>
              <a:buFont typeface="Wingdings" panose="05000000000000000000" pitchFamily="2" charset="2"/>
              <a:buChar char="Ø"/>
            </a:pPr>
            <a:r>
              <a:rPr lang="en-US" sz="2400" b="1" dirty="0">
                <a:solidFill>
                  <a:srgbClr val="006600"/>
                </a:solidFill>
              </a:rPr>
              <a:t>CP duties include regular job site/equipment inspections;</a:t>
            </a:r>
          </a:p>
          <a:p>
            <a:pPr>
              <a:spcBef>
                <a:spcPts val="0"/>
              </a:spcBef>
              <a:spcAft>
                <a:spcPts val="1500"/>
              </a:spcAft>
              <a:buFont typeface="Wingdings" panose="05000000000000000000" pitchFamily="2" charset="2"/>
              <a:buChar char="Ø"/>
            </a:pPr>
            <a:r>
              <a:rPr lang="en-US" sz="2400" b="1" dirty="0">
                <a:solidFill>
                  <a:srgbClr val="006600"/>
                </a:solidFill>
              </a:rPr>
              <a:t>CP doesn’t need to remain on jobsite but does need authority to take prompt corrective action; recommend a crew chief, </a:t>
            </a:r>
            <a:r>
              <a:rPr lang="en-US" sz="2400" b="1" dirty="0" err="1">
                <a:solidFill>
                  <a:srgbClr val="006600"/>
                </a:solidFill>
              </a:rPr>
              <a:t>foreprsn</a:t>
            </a:r>
            <a:endParaRPr lang="en-US" sz="2400" b="1" dirty="0">
              <a:solidFill>
                <a:srgbClr val="006600"/>
              </a:solidFill>
            </a:endParaRPr>
          </a:p>
          <a:p>
            <a:pPr>
              <a:spcBef>
                <a:spcPts val="0"/>
              </a:spcBef>
              <a:spcAft>
                <a:spcPts val="1500"/>
              </a:spcAft>
              <a:buFont typeface="Wingdings" panose="05000000000000000000" pitchFamily="2" charset="2"/>
              <a:buChar char="Ø"/>
              <a:tabLst>
                <a:tab pos="230188" algn="l"/>
              </a:tabLst>
            </a:pPr>
            <a:r>
              <a:rPr lang="en-US" sz="2400" b="1" dirty="0">
                <a:solidFill>
                  <a:srgbClr val="006600"/>
                </a:solidFill>
                <a:highlight>
                  <a:srgbClr val="FFFF00"/>
                </a:highlight>
              </a:rPr>
              <a:t>Comply with OSHA’s </a:t>
            </a:r>
            <a:r>
              <a:rPr lang="en-US" sz="2400" b="1" dirty="0" err="1">
                <a:solidFill>
                  <a:srgbClr val="006600"/>
                </a:solidFill>
                <a:highlight>
                  <a:srgbClr val="FFFF00"/>
                </a:highlight>
              </a:rPr>
              <a:t>HazCom</a:t>
            </a:r>
            <a:r>
              <a:rPr lang="en-US" sz="2400" b="1" dirty="0">
                <a:solidFill>
                  <a:srgbClr val="006600"/>
                </a:solidFill>
                <a:highlight>
                  <a:srgbClr val="FFFF00"/>
                </a:highlight>
              </a:rPr>
              <a:t> Standard</a:t>
            </a:r>
            <a:r>
              <a:rPr lang="en-US" sz="2400" b="1" dirty="0">
                <a:solidFill>
                  <a:srgbClr val="006600"/>
                </a:solidFill>
              </a:rPr>
              <a:t>: t</a:t>
            </a:r>
            <a:r>
              <a:rPr lang="en-US" altLang="en-US" sz="2400" b="1" dirty="0">
                <a:solidFill>
                  <a:srgbClr val="006600"/>
                </a:solidFill>
              </a:rPr>
              <a:t>rain workers on activities/tasks resulting in exposure, workplace protections, etc.</a:t>
            </a:r>
            <a:endParaRPr lang="en-US" sz="2400" b="1" dirty="0">
              <a:solidFill>
                <a:srgbClr val="006600"/>
              </a:solidFill>
            </a:endParaRPr>
          </a:p>
          <a:p>
            <a:pPr>
              <a:spcBef>
                <a:spcPts val="0"/>
              </a:spcBef>
              <a:spcAft>
                <a:spcPts val="1500"/>
              </a:spcAft>
              <a:buFont typeface="Wingdings" panose="05000000000000000000" pitchFamily="2" charset="2"/>
              <a:buChar char="Ø"/>
              <a:tabLst>
                <a:tab pos="230188" algn="l"/>
              </a:tabLst>
            </a:pPr>
            <a:r>
              <a:rPr lang="en-US" sz="2400" b="1" dirty="0">
                <a:solidFill>
                  <a:srgbClr val="006600"/>
                </a:solidFill>
                <a:highlight>
                  <a:srgbClr val="FFFF00"/>
                </a:highlight>
              </a:rPr>
              <a:t>Maintain records for 30 + years </a:t>
            </a:r>
            <a:r>
              <a:rPr lang="en-US" sz="2400" b="1" dirty="0">
                <a:solidFill>
                  <a:srgbClr val="006600"/>
                </a:solidFill>
              </a:rPr>
              <a:t>per Standard (29 CFR 1910.1200)</a:t>
            </a:r>
          </a:p>
          <a:p>
            <a:pPr lvl="1">
              <a:spcBef>
                <a:spcPts val="0"/>
              </a:spcBef>
              <a:spcAft>
                <a:spcPts val="1500"/>
              </a:spcAft>
              <a:buFont typeface="Arial" panose="020B0604020202020204" pitchFamily="34" charset="0"/>
              <a:buChar char="•"/>
              <a:defRPr/>
            </a:pPr>
            <a:r>
              <a:rPr lang="en-US" altLang="en-US" sz="2400" b="1" dirty="0">
                <a:solidFill>
                  <a:srgbClr val="006600"/>
                </a:solidFill>
              </a:rPr>
              <a:t>Air monitoring &amp; objective data, medical records, MSDS, etc.</a:t>
            </a:r>
          </a:p>
          <a:p>
            <a:pPr lvl="1">
              <a:spcBef>
                <a:spcPts val="0"/>
              </a:spcBef>
              <a:spcAft>
                <a:spcPts val="1500"/>
              </a:spcAft>
              <a:buFont typeface="Arial" panose="020B0604020202020204" pitchFamily="34" charset="0"/>
              <a:buChar char="•"/>
              <a:defRPr/>
            </a:pPr>
            <a:r>
              <a:rPr lang="en-US" altLang="en-US" sz="2400" b="1" dirty="0">
                <a:solidFill>
                  <a:srgbClr val="006600"/>
                </a:solidFill>
              </a:rPr>
              <a:t>Procedures used to restrict access, when necessary to  limit exposures (employee rotation/scheduling, signage)</a:t>
            </a:r>
            <a:endParaRPr lang="en-US" sz="2400" b="1" dirty="0">
              <a:solidFill>
                <a:srgbClr val="006600"/>
              </a:solidFill>
            </a:endParaRPr>
          </a:p>
          <a:p>
            <a:pPr>
              <a:spcBef>
                <a:spcPts val="0"/>
              </a:spcBef>
              <a:spcAft>
                <a:spcPts val="1500"/>
              </a:spcAft>
              <a:buFont typeface="Wingdings" panose="05000000000000000000" pitchFamily="2" charset="2"/>
              <a:buChar char="Ø"/>
            </a:pPr>
            <a:endParaRPr lang="en-US" sz="2400" b="1" dirty="0">
              <a:solidFill>
                <a:srgbClr val="006600"/>
              </a:solidFill>
            </a:endParaRPr>
          </a:p>
        </p:txBody>
      </p:sp>
    </p:spTree>
    <p:extLst>
      <p:ext uri="{BB962C8B-B14F-4D97-AF65-F5344CB8AC3E}">
        <p14:creationId xmlns:p14="http://schemas.microsoft.com/office/powerpoint/2010/main" val="1898430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145143" y="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charset="0"/>
              <a:buNone/>
            </a:pPr>
            <a:r>
              <a:rPr lang="en-US" b="1" i="1" dirty="0">
                <a:solidFill>
                  <a:srgbClr val="FFFF00"/>
                </a:solidFill>
                <a:effectLst>
                  <a:outerShdw blurRad="38100" dist="38100" dir="2700000" algn="tl">
                    <a:srgbClr val="000000">
                      <a:alpha val="43137"/>
                    </a:srgbClr>
                  </a:outerShdw>
                </a:effectLst>
              </a:rPr>
              <a:t>Develop a Written Exposure Control Plan</a:t>
            </a:r>
          </a:p>
          <a:p>
            <a:pPr marL="0" indent="0">
              <a:buFont typeface="Arial" charset="0"/>
              <a:buNone/>
            </a:pPr>
            <a:endParaRPr lang="en-US" b="1" i="1" dirty="0">
              <a:solidFill>
                <a:srgbClr val="FFFF00"/>
              </a:solidFill>
              <a:effectLst>
                <a:outerShdw blurRad="38100" dist="38100" dir="2700000" algn="tl">
                  <a:srgbClr val="000000">
                    <a:alpha val="43137"/>
                  </a:srgbClr>
                </a:outerShdw>
              </a:effectLst>
            </a:endParaRPr>
          </a:p>
        </p:txBody>
      </p:sp>
      <p:sp>
        <p:nvSpPr>
          <p:cNvPr id="5" name="Content Placeholder 2"/>
          <p:cNvSpPr>
            <a:spLocks noGrp="1"/>
          </p:cNvSpPr>
          <p:nvPr>
            <p:ph idx="1"/>
          </p:nvPr>
        </p:nvSpPr>
        <p:spPr>
          <a:xfrm>
            <a:off x="56806" y="685800"/>
            <a:ext cx="9030388" cy="5791200"/>
          </a:xfrm>
        </p:spPr>
        <p:txBody>
          <a:bodyPr>
            <a:noAutofit/>
          </a:bodyPr>
          <a:lstStyle/>
          <a:p>
            <a:pPr>
              <a:spcBef>
                <a:spcPts val="0"/>
              </a:spcBef>
              <a:spcAft>
                <a:spcPts val="1200"/>
              </a:spcAft>
              <a:buFont typeface="Wingdings" panose="05000000000000000000" pitchFamily="2" charset="2"/>
              <a:buChar char="Ø"/>
              <a:tabLst>
                <a:tab pos="230188" algn="l"/>
              </a:tabLst>
            </a:pPr>
            <a:r>
              <a:rPr lang="en-US" sz="2600" b="1" dirty="0">
                <a:solidFill>
                  <a:srgbClr val="006600"/>
                </a:solidFill>
              </a:rPr>
              <a:t>Employer must develop an exposure control plan that can be implemented by the Competent Person</a:t>
            </a:r>
          </a:p>
          <a:p>
            <a:pPr lvl="1">
              <a:spcBef>
                <a:spcPts val="0"/>
              </a:spcBef>
              <a:spcAft>
                <a:spcPts val="1200"/>
              </a:spcAft>
              <a:buFont typeface="Arial" panose="020B0604020202020204" pitchFamily="34" charset="0"/>
              <a:buChar char="•"/>
              <a:tabLst>
                <a:tab pos="230188" algn="l"/>
              </a:tabLst>
            </a:pPr>
            <a:r>
              <a:rPr lang="en-US" sz="2600" b="1" dirty="0">
                <a:solidFill>
                  <a:srgbClr val="006600"/>
                </a:solidFill>
              </a:rPr>
              <a:t>can be generic (not project-specific)</a:t>
            </a:r>
          </a:p>
          <a:p>
            <a:pPr>
              <a:spcBef>
                <a:spcPts val="0"/>
              </a:spcBef>
              <a:spcAft>
                <a:spcPts val="1200"/>
              </a:spcAft>
              <a:buFont typeface="Wingdings" panose="05000000000000000000" pitchFamily="2" charset="2"/>
              <a:buChar char="Ø"/>
              <a:tabLst>
                <a:tab pos="230188" algn="l"/>
              </a:tabLst>
            </a:pPr>
            <a:r>
              <a:rPr lang="en-US" sz="2600" b="1" dirty="0">
                <a:solidFill>
                  <a:srgbClr val="006600"/>
                </a:solidFill>
              </a:rPr>
              <a:t>Plan must contain the following information:</a:t>
            </a:r>
          </a:p>
          <a:p>
            <a:pPr lvl="1">
              <a:spcAft>
                <a:spcPts val="1200"/>
              </a:spcAft>
              <a:buFont typeface="Wingdings" panose="05000000000000000000" pitchFamily="2" charset="2"/>
              <a:buChar char="ü"/>
              <a:defRPr/>
            </a:pPr>
            <a:r>
              <a:rPr lang="en-US" altLang="en-US" sz="2600" b="1" dirty="0">
                <a:solidFill>
                  <a:srgbClr val="006600"/>
                </a:solidFill>
              </a:rPr>
              <a:t>Description of tasks involving exposure to respirable silica</a:t>
            </a:r>
          </a:p>
          <a:p>
            <a:pPr lvl="1">
              <a:spcAft>
                <a:spcPts val="1200"/>
              </a:spcAft>
              <a:buFont typeface="Wingdings" panose="05000000000000000000" pitchFamily="2" charset="2"/>
              <a:buChar char="ü"/>
              <a:defRPr/>
            </a:pPr>
            <a:r>
              <a:rPr lang="en-US" altLang="en-US" sz="2600" b="1" dirty="0">
                <a:solidFill>
                  <a:srgbClr val="006600"/>
                </a:solidFill>
              </a:rPr>
              <a:t>Engineering controls, work practices, and respiratory protection for each task (e.g., water spray while </a:t>
            </a:r>
            <a:r>
              <a:rPr lang="en-US" altLang="en-US" sz="2600" b="1" dirty="0" err="1">
                <a:solidFill>
                  <a:srgbClr val="006600"/>
                </a:solidFill>
              </a:rPr>
              <a:t>brooming</a:t>
            </a:r>
            <a:r>
              <a:rPr lang="en-US" altLang="en-US" sz="2600" b="1" dirty="0">
                <a:solidFill>
                  <a:srgbClr val="006600"/>
                </a:solidFill>
              </a:rPr>
              <a:t>)</a:t>
            </a:r>
          </a:p>
          <a:p>
            <a:pPr lvl="1">
              <a:spcAft>
                <a:spcPts val="1200"/>
              </a:spcAft>
              <a:buFont typeface="Wingdings" panose="05000000000000000000" pitchFamily="2" charset="2"/>
              <a:buChar char="ü"/>
              <a:defRPr/>
            </a:pPr>
            <a:r>
              <a:rPr lang="en-US" altLang="en-US" sz="2600" b="1" dirty="0">
                <a:solidFill>
                  <a:srgbClr val="006600"/>
                </a:solidFill>
              </a:rPr>
              <a:t>Housekeeping measures used to limit exposure</a:t>
            </a:r>
          </a:p>
          <a:p>
            <a:pPr lvl="1">
              <a:spcBef>
                <a:spcPts val="0"/>
              </a:spcBef>
              <a:spcAft>
                <a:spcPts val="1200"/>
              </a:spcAft>
              <a:buFont typeface="Wingdings" panose="05000000000000000000" pitchFamily="2" charset="2"/>
              <a:buChar char="ü"/>
              <a:tabLst>
                <a:tab pos="230188" algn="l"/>
              </a:tabLst>
            </a:pPr>
            <a:r>
              <a:rPr lang="en-US" altLang="en-US" sz="2600" b="1" dirty="0">
                <a:solidFill>
                  <a:srgbClr val="006600"/>
                </a:solidFill>
              </a:rPr>
              <a:t>Procedures used to restrict access, when necessary to  limit exposures (employee rotation/scheduling, signage)</a:t>
            </a:r>
            <a:endParaRPr lang="en-US" sz="2600" b="1" dirty="0">
              <a:solidFill>
                <a:srgbClr val="006600"/>
              </a:solidFill>
            </a:endParaRPr>
          </a:p>
          <a:p>
            <a:pPr>
              <a:spcBef>
                <a:spcPts val="0"/>
              </a:spcBef>
              <a:spcAft>
                <a:spcPts val="1200"/>
              </a:spcAft>
              <a:buFont typeface="Wingdings" panose="05000000000000000000" pitchFamily="2" charset="2"/>
              <a:buChar char="Ø"/>
              <a:tabLst>
                <a:tab pos="230188" algn="l"/>
              </a:tabLst>
            </a:pPr>
            <a:r>
              <a:rPr lang="en-US" sz="2600" b="1" dirty="0">
                <a:solidFill>
                  <a:srgbClr val="006600"/>
                </a:solidFill>
              </a:rPr>
              <a:t>NAPA guidance/examples at </a:t>
            </a:r>
            <a:r>
              <a:rPr lang="en-US" sz="2600" b="1" dirty="0">
                <a:solidFill>
                  <a:srgbClr val="006600"/>
                </a:solidFill>
                <a:hlinkClick r:id="rId3"/>
              </a:rPr>
              <a:t>www.asphaltpavement.org/silica</a:t>
            </a:r>
            <a:r>
              <a:rPr lang="en-US" sz="2600" b="1" dirty="0">
                <a:solidFill>
                  <a:srgbClr val="006600"/>
                </a:solidFill>
              </a:rPr>
              <a:t> </a:t>
            </a:r>
          </a:p>
          <a:p>
            <a:pPr lvl="1">
              <a:spcAft>
                <a:spcPts val="1200"/>
              </a:spcAft>
              <a:buFont typeface="Wingdings" panose="05000000000000000000" pitchFamily="2" charset="2"/>
              <a:buChar char="Ø"/>
              <a:defRPr/>
            </a:pPr>
            <a:endParaRPr lang="en-US" sz="2600" b="1" dirty="0">
              <a:solidFill>
                <a:srgbClr val="006600"/>
              </a:solidFill>
            </a:endParaRPr>
          </a:p>
          <a:p>
            <a:pPr marL="0" indent="0">
              <a:spcBef>
                <a:spcPts val="0"/>
              </a:spcBef>
              <a:spcAft>
                <a:spcPts val="1200"/>
              </a:spcAft>
              <a:buNone/>
            </a:pPr>
            <a:endParaRPr lang="en-US" sz="2600" b="1" dirty="0">
              <a:solidFill>
                <a:srgbClr val="006600"/>
              </a:solidFill>
            </a:endParaRPr>
          </a:p>
          <a:p>
            <a:pPr lvl="2">
              <a:spcBef>
                <a:spcPts val="0"/>
              </a:spcBef>
              <a:spcAft>
                <a:spcPts val="1200"/>
              </a:spcAft>
              <a:buFont typeface="Wingdings" panose="05000000000000000000" pitchFamily="2" charset="2"/>
              <a:buChar char="Ø"/>
            </a:pPr>
            <a:endParaRPr lang="en-US" sz="2600" b="1" dirty="0">
              <a:solidFill>
                <a:srgbClr val="006600"/>
              </a:solidFill>
            </a:endParaRPr>
          </a:p>
        </p:txBody>
      </p:sp>
    </p:spTree>
    <p:extLst>
      <p:ext uri="{BB962C8B-B14F-4D97-AF65-F5344CB8AC3E}">
        <p14:creationId xmlns:p14="http://schemas.microsoft.com/office/powerpoint/2010/main" val="1039629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5DAF69-3D5C-4688-A461-C951E1568E7C}"/>
              </a:ext>
            </a:extLst>
          </p:cNvPr>
          <p:cNvPicPr>
            <a:picLocks noChangeAspect="1"/>
          </p:cNvPicPr>
          <p:nvPr/>
        </p:nvPicPr>
        <p:blipFill>
          <a:blip r:embed="rId2"/>
          <a:stretch>
            <a:fillRect/>
          </a:stretch>
        </p:blipFill>
        <p:spPr>
          <a:xfrm>
            <a:off x="0" y="990600"/>
            <a:ext cx="9144000" cy="5343111"/>
          </a:xfrm>
          <a:prstGeom prst="rect">
            <a:avLst/>
          </a:prstGeom>
        </p:spPr>
      </p:pic>
    </p:spTree>
    <p:extLst>
      <p:ext uri="{BB962C8B-B14F-4D97-AF65-F5344CB8AC3E}">
        <p14:creationId xmlns:p14="http://schemas.microsoft.com/office/powerpoint/2010/main" val="2413571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F87BE5-A45A-4ED3-870C-11E6A4295CFB}"/>
              </a:ext>
            </a:extLst>
          </p:cNvPr>
          <p:cNvPicPr>
            <a:picLocks noChangeAspect="1"/>
          </p:cNvPicPr>
          <p:nvPr/>
        </p:nvPicPr>
        <p:blipFill>
          <a:blip r:embed="rId2"/>
          <a:stretch>
            <a:fillRect/>
          </a:stretch>
        </p:blipFill>
        <p:spPr>
          <a:xfrm>
            <a:off x="76200" y="914400"/>
            <a:ext cx="9144000" cy="5731749"/>
          </a:xfrm>
          <a:prstGeom prst="rect">
            <a:avLst/>
          </a:prstGeom>
        </p:spPr>
      </p:pic>
    </p:spTree>
    <p:extLst>
      <p:ext uri="{BB962C8B-B14F-4D97-AF65-F5344CB8AC3E}">
        <p14:creationId xmlns:p14="http://schemas.microsoft.com/office/powerpoint/2010/main" val="12817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145143" y="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charset="0"/>
              <a:buNone/>
            </a:pPr>
            <a:r>
              <a:rPr lang="en-US" b="1" i="1" dirty="0">
                <a:solidFill>
                  <a:srgbClr val="FFFF00"/>
                </a:solidFill>
                <a:effectLst>
                  <a:outerShdw blurRad="38100" dist="38100" dir="2700000" algn="tl">
                    <a:srgbClr val="000000">
                      <a:alpha val="43137"/>
                    </a:srgbClr>
                  </a:outerShdw>
                </a:effectLst>
              </a:rPr>
              <a:t>“Construction” Silica Rule Summary</a:t>
            </a:r>
          </a:p>
          <a:p>
            <a:pPr marL="0" indent="0">
              <a:buFont typeface="Arial" charset="0"/>
              <a:buNone/>
            </a:pPr>
            <a:endParaRPr lang="en-US" b="1" i="1" dirty="0">
              <a:solidFill>
                <a:srgbClr val="FFFF00"/>
              </a:solidFill>
              <a:effectLst>
                <a:outerShdw blurRad="38100" dist="38100" dir="2700000" algn="tl">
                  <a:srgbClr val="000000">
                    <a:alpha val="43137"/>
                  </a:srgbClr>
                </a:outerShdw>
              </a:effectLst>
            </a:endParaRPr>
          </a:p>
        </p:txBody>
      </p:sp>
      <p:sp>
        <p:nvSpPr>
          <p:cNvPr id="5" name="Content Placeholder 2"/>
          <p:cNvSpPr>
            <a:spLocks noGrp="1"/>
          </p:cNvSpPr>
          <p:nvPr>
            <p:ph idx="1"/>
          </p:nvPr>
        </p:nvSpPr>
        <p:spPr>
          <a:xfrm>
            <a:off x="0" y="609600"/>
            <a:ext cx="9144000" cy="6248400"/>
          </a:xfrm>
        </p:spPr>
        <p:txBody>
          <a:bodyPr>
            <a:noAutofit/>
          </a:bodyPr>
          <a:lstStyle/>
          <a:p>
            <a:pPr>
              <a:spcBef>
                <a:spcPts val="0"/>
              </a:spcBef>
              <a:spcAft>
                <a:spcPts val="900"/>
              </a:spcAft>
              <a:buFont typeface="Wingdings" panose="05000000000000000000" pitchFamily="2" charset="2"/>
              <a:buChar char="Ø"/>
              <a:tabLst>
                <a:tab pos="230188" algn="l"/>
              </a:tabLst>
            </a:pPr>
            <a:r>
              <a:rPr lang="en-US" sz="2600" b="1" dirty="0">
                <a:solidFill>
                  <a:srgbClr val="006600"/>
                </a:solidFill>
              </a:rPr>
              <a:t>Compliance for construction activities are now enforceable</a:t>
            </a:r>
          </a:p>
          <a:p>
            <a:pPr>
              <a:spcBef>
                <a:spcPts val="0"/>
              </a:spcBef>
              <a:spcAft>
                <a:spcPts val="900"/>
              </a:spcAft>
              <a:buFont typeface="Wingdings" panose="05000000000000000000" pitchFamily="2" charset="2"/>
              <a:buChar char="Ø"/>
              <a:tabLst>
                <a:tab pos="230188" algn="l"/>
              </a:tabLst>
            </a:pPr>
            <a:r>
              <a:rPr lang="en-US" sz="2600" b="1" dirty="0">
                <a:solidFill>
                  <a:srgbClr val="006600"/>
                </a:solidFill>
              </a:rPr>
              <a:t>Compliance activities are the employer’s responsibility;        rely on common sense; understand/oversee role of consultant</a:t>
            </a:r>
          </a:p>
          <a:p>
            <a:pPr>
              <a:spcBef>
                <a:spcPts val="0"/>
              </a:spcBef>
              <a:spcAft>
                <a:spcPts val="900"/>
              </a:spcAft>
              <a:buFont typeface="Wingdings" panose="05000000000000000000" pitchFamily="2" charset="2"/>
              <a:buChar char="Ø"/>
              <a:tabLst>
                <a:tab pos="230188" algn="l"/>
              </a:tabLst>
            </a:pPr>
            <a:r>
              <a:rPr lang="en-US" sz="2600" b="1" dirty="0">
                <a:solidFill>
                  <a:srgbClr val="006600"/>
                </a:solidFill>
              </a:rPr>
              <a:t>Requires employer identification of job-task exposure</a:t>
            </a:r>
          </a:p>
          <a:p>
            <a:pPr>
              <a:spcBef>
                <a:spcPts val="0"/>
              </a:spcBef>
              <a:spcAft>
                <a:spcPts val="900"/>
              </a:spcAft>
              <a:buFont typeface="Wingdings" panose="05000000000000000000" pitchFamily="2" charset="2"/>
              <a:buChar char="Ø"/>
              <a:tabLst>
                <a:tab pos="230188" algn="l"/>
              </a:tabLst>
            </a:pPr>
            <a:r>
              <a:rPr lang="en-US" sz="2600" b="1" dirty="0">
                <a:solidFill>
                  <a:srgbClr val="006600"/>
                </a:solidFill>
              </a:rPr>
              <a:t>Milling Partnership successful: eliminated need for respirators</a:t>
            </a:r>
          </a:p>
          <a:p>
            <a:pPr lvl="1">
              <a:spcBef>
                <a:spcPts val="0"/>
              </a:spcBef>
              <a:spcAft>
                <a:spcPts val="900"/>
              </a:spcAft>
              <a:buFont typeface="Arial" panose="020B0604020202020204" pitchFamily="34" charset="0"/>
              <a:buChar char="•"/>
              <a:tabLst>
                <a:tab pos="230188" algn="l"/>
              </a:tabLst>
            </a:pPr>
            <a:r>
              <a:rPr lang="en-US" sz="2600" b="1" dirty="0">
                <a:solidFill>
                  <a:srgbClr val="006600"/>
                </a:solidFill>
              </a:rPr>
              <a:t>Mills </a:t>
            </a:r>
            <a:r>
              <a:rPr lang="en-US" sz="2600" b="1" u="sng" dirty="0">
                <a:solidFill>
                  <a:srgbClr val="006600"/>
                </a:solidFill>
              </a:rPr>
              <a:t>will require </a:t>
            </a:r>
            <a:r>
              <a:rPr lang="en-US" sz="2600" b="1" dirty="0">
                <a:solidFill>
                  <a:srgbClr val="006600"/>
                </a:solidFill>
              </a:rPr>
              <a:t>controls (new or retrofit @ ~ $12-15k)</a:t>
            </a:r>
          </a:p>
          <a:p>
            <a:pPr lvl="1">
              <a:spcBef>
                <a:spcPts val="0"/>
              </a:spcBef>
              <a:spcAft>
                <a:spcPts val="900"/>
              </a:spcAft>
              <a:buFont typeface="Arial" panose="020B0604020202020204" pitchFamily="34" charset="0"/>
              <a:buChar char="•"/>
              <a:tabLst>
                <a:tab pos="230188" algn="l"/>
              </a:tabLst>
            </a:pPr>
            <a:r>
              <a:rPr lang="en-US" sz="2600" b="1" dirty="0">
                <a:solidFill>
                  <a:srgbClr val="006600"/>
                </a:solidFill>
              </a:rPr>
              <a:t>Small mills (skid-steer) only require water suppression</a:t>
            </a:r>
          </a:p>
          <a:p>
            <a:pPr>
              <a:spcBef>
                <a:spcPts val="0"/>
              </a:spcBef>
              <a:spcAft>
                <a:spcPts val="900"/>
              </a:spcAft>
              <a:buFont typeface="Wingdings" panose="05000000000000000000" pitchFamily="2" charset="2"/>
              <a:buChar char="Ø"/>
              <a:tabLst>
                <a:tab pos="230188" algn="l"/>
              </a:tabLst>
            </a:pPr>
            <a:r>
              <a:rPr lang="en-US" sz="2600" b="1" dirty="0">
                <a:solidFill>
                  <a:srgbClr val="006600"/>
                </a:solidFill>
              </a:rPr>
              <a:t>Power brooms will likely need water suppression/enclosed cab</a:t>
            </a:r>
          </a:p>
          <a:p>
            <a:pPr lvl="1">
              <a:spcBef>
                <a:spcPts val="0"/>
              </a:spcBef>
              <a:spcAft>
                <a:spcPts val="900"/>
              </a:spcAft>
              <a:buFont typeface="Arial" panose="020B0604020202020204" pitchFamily="34" charset="0"/>
              <a:buChar char="•"/>
              <a:tabLst>
                <a:tab pos="230188" algn="l"/>
              </a:tabLst>
            </a:pPr>
            <a:r>
              <a:rPr lang="en-US" sz="2600" b="1" dirty="0">
                <a:solidFill>
                  <a:srgbClr val="006600"/>
                </a:solidFill>
              </a:rPr>
              <a:t>If Table 1 applicable or exposure assessed</a:t>
            </a:r>
          </a:p>
          <a:p>
            <a:pPr lvl="1">
              <a:spcBef>
                <a:spcPts val="0"/>
              </a:spcBef>
              <a:spcAft>
                <a:spcPts val="900"/>
              </a:spcAft>
              <a:buFont typeface="Arial" panose="020B0604020202020204" pitchFamily="34" charset="0"/>
              <a:buChar char="•"/>
              <a:tabLst>
                <a:tab pos="230188" algn="l"/>
              </a:tabLst>
            </a:pPr>
            <a:r>
              <a:rPr lang="en-US" sz="2600" b="1" dirty="0">
                <a:solidFill>
                  <a:srgbClr val="006600"/>
                </a:solidFill>
              </a:rPr>
              <a:t>NAPA working to provide control information to OSHA</a:t>
            </a:r>
          </a:p>
          <a:p>
            <a:pPr>
              <a:spcBef>
                <a:spcPts val="0"/>
              </a:spcBef>
              <a:spcAft>
                <a:spcPts val="900"/>
              </a:spcAft>
              <a:buFont typeface="Wingdings" panose="05000000000000000000" pitchFamily="2" charset="2"/>
              <a:buChar char="Ø"/>
              <a:tabLst>
                <a:tab pos="230188" algn="l"/>
              </a:tabLst>
            </a:pPr>
            <a:r>
              <a:rPr lang="en-US" sz="2600" b="1" dirty="0">
                <a:solidFill>
                  <a:srgbClr val="006600"/>
                </a:solidFill>
                <a:highlight>
                  <a:srgbClr val="FFFF00"/>
                </a:highlight>
              </a:rPr>
              <a:t>Identify company’s “competent person(s)”</a:t>
            </a:r>
            <a:r>
              <a:rPr lang="en-US" sz="2600" b="1" dirty="0">
                <a:solidFill>
                  <a:srgbClr val="006600"/>
                </a:solidFill>
              </a:rPr>
              <a:t> … crew foreperson </a:t>
            </a:r>
          </a:p>
          <a:p>
            <a:pPr>
              <a:spcBef>
                <a:spcPts val="0"/>
              </a:spcBef>
              <a:spcAft>
                <a:spcPts val="900"/>
              </a:spcAft>
              <a:buFont typeface="Wingdings" panose="05000000000000000000" pitchFamily="2" charset="2"/>
              <a:buChar char="Ø"/>
              <a:tabLst>
                <a:tab pos="230188" algn="l"/>
              </a:tabLst>
            </a:pPr>
            <a:r>
              <a:rPr lang="en-US" sz="2600" b="1" dirty="0">
                <a:solidFill>
                  <a:srgbClr val="006600"/>
                </a:solidFill>
                <a:highlight>
                  <a:srgbClr val="FFFF00"/>
                </a:highlight>
              </a:rPr>
              <a:t>Develop an Exposure Control Plan </a:t>
            </a:r>
            <a:r>
              <a:rPr lang="en-US" sz="2600" b="1" dirty="0">
                <a:solidFill>
                  <a:srgbClr val="006600"/>
                </a:solidFill>
              </a:rPr>
              <a:t>for all activities</a:t>
            </a:r>
            <a:endParaRPr lang="en-US" altLang="en-US" sz="2600" b="1" dirty="0">
              <a:solidFill>
                <a:srgbClr val="006600"/>
              </a:solidFill>
            </a:endParaRPr>
          </a:p>
          <a:p>
            <a:pPr lvl="2">
              <a:spcBef>
                <a:spcPts val="0"/>
              </a:spcBef>
              <a:spcAft>
                <a:spcPts val="900"/>
              </a:spcAft>
              <a:buFont typeface="Wingdings" panose="05000000000000000000" pitchFamily="2" charset="2"/>
              <a:buChar char="Ø"/>
            </a:pPr>
            <a:endParaRPr lang="en-US" sz="2600" b="1" dirty="0">
              <a:solidFill>
                <a:srgbClr val="006600"/>
              </a:solidFill>
            </a:endParaRPr>
          </a:p>
        </p:txBody>
      </p:sp>
    </p:spTree>
    <p:extLst>
      <p:ext uri="{BB962C8B-B14F-4D97-AF65-F5344CB8AC3E}">
        <p14:creationId xmlns:p14="http://schemas.microsoft.com/office/powerpoint/2010/main" val="2471880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145143" y="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charset="0"/>
              <a:buNone/>
            </a:pPr>
            <a:r>
              <a:rPr lang="en-US" b="1" i="1" dirty="0">
                <a:solidFill>
                  <a:srgbClr val="FFFF00"/>
                </a:solidFill>
                <a:effectLst>
                  <a:outerShdw blurRad="38100" dist="38100" dir="2700000" algn="tl">
                    <a:srgbClr val="000000">
                      <a:alpha val="43137"/>
                    </a:srgbClr>
                  </a:outerShdw>
                </a:effectLst>
              </a:rPr>
              <a:t>General Industry Silica Rule</a:t>
            </a:r>
          </a:p>
          <a:p>
            <a:pPr marL="0" indent="0">
              <a:buFont typeface="Arial" charset="0"/>
              <a:buNone/>
            </a:pPr>
            <a:endParaRPr lang="en-US" b="1" i="1" dirty="0">
              <a:solidFill>
                <a:srgbClr val="FFFF00"/>
              </a:solidFill>
              <a:effectLst>
                <a:outerShdw blurRad="38100" dist="38100" dir="2700000" algn="tl">
                  <a:srgbClr val="000000">
                    <a:alpha val="43137"/>
                  </a:srgbClr>
                </a:outerShdw>
              </a:effectLst>
            </a:endParaRPr>
          </a:p>
        </p:txBody>
      </p:sp>
      <p:sp>
        <p:nvSpPr>
          <p:cNvPr id="5" name="Content Placeholder 2"/>
          <p:cNvSpPr>
            <a:spLocks noGrp="1"/>
          </p:cNvSpPr>
          <p:nvPr>
            <p:ph idx="1"/>
          </p:nvPr>
        </p:nvSpPr>
        <p:spPr>
          <a:xfrm>
            <a:off x="0" y="762000"/>
            <a:ext cx="9144000" cy="5715000"/>
          </a:xfrm>
        </p:spPr>
        <p:txBody>
          <a:bodyPr>
            <a:noAutofit/>
          </a:bodyPr>
          <a:lstStyle/>
          <a:p>
            <a:pPr>
              <a:spcBef>
                <a:spcPts val="0"/>
              </a:spcBef>
              <a:spcAft>
                <a:spcPts val="1200"/>
              </a:spcAft>
              <a:buFont typeface="Wingdings" panose="05000000000000000000" pitchFamily="2" charset="2"/>
              <a:buChar char="Ø"/>
              <a:tabLst>
                <a:tab pos="230188" algn="l"/>
              </a:tabLst>
            </a:pPr>
            <a:r>
              <a:rPr lang="en-US" sz="2600" b="1" u="sng" dirty="0">
                <a:solidFill>
                  <a:srgbClr val="006600"/>
                </a:solidFill>
              </a:rPr>
              <a:t>Compliance for asphalt plants by June 2018</a:t>
            </a:r>
          </a:p>
          <a:p>
            <a:pPr>
              <a:spcBef>
                <a:spcPts val="0"/>
              </a:spcBef>
              <a:spcAft>
                <a:spcPts val="1200"/>
              </a:spcAft>
              <a:buFont typeface="Wingdings" panose="05000000000000000000" pitchFamily="2" charset="2"/>
              <a:buChar char="Ø"/>
              <a:tabLst>
                <a:tab pos="230188" algn="l"/>
              </a:tabLst>
            </a:pPr>
            <a:r>
              <a:rPr lang="en-US" sz="2600" b="1" dirty="0">
                <a:solidFill>
                  <a:srgbClr val="006600"/>
                </a:solidFill>
              </a:rPr>
              <a:t>Requirements identical to Construction Rule except:</a:t>
            </a:r>
          </a:p>
          <a:p>
            <a:pPr lvl="1">
              <a:spcBef>
                <a:spcPts val="0"/>
              </a:spcBef>
              <a:spcAft>
                <a:spcPts val="1200"/>
              </a:spcAft>
              <a:buFont typeface="Arial" panose="020B0604020202020204" pitchFamily="34" charset="0"/>
              <a:buChar char="•"/>
              <a:tabLst>
                <a:tab pos="230188" algn="l"/>
              </a:tabLst>
            </a:pPr>
            <a:r>
              <a:rPr lang="en-US" sz="2600" b="1" dirty="0">
                <a:solidFill>
                  <a:srgbClr val="006600"/>
                </a:solidFill>
              </a:rPr>
              <a:t>No “Table 1” for industrial activities</a:t>
            </a:r>
          </a:p>
          <a:p>
            <a:pPr>
              <a:spcBef>
                <a:spcPts val="0"/>
              </a:spcBef>
              <a:spcAft>
                <a:spcPts val="1200"/>
              </a:spcAft>
              <a:buFont typeface="Wingdings" panose="05000000000000000000" pitchFamily="2" charset="2"/>
              <a:buChar char="Ø"/>
              <a:tabLst>
                <a:tab pos="230188" algn="l"/>
              </a:tabLst>
            </a:pPr>
            <a:r>
              <a:rPr lang="en-US" sz="2600" b="1" dirty="0">
                <a:solidFill>
                  <a:srgbClr val="006600"/>
                </a:solidFill>
                <a:highlight>
                  <a:srgbClr val="FFFF00"/>
                </a:highlight>
              </a:rPr>
              <a:t>Requires employer identification of job-task exposure</a:t>
            </a:r>
          </a:p>
          <a:p>
            <a:pPr lvl="1">
              <a:spcBef>
                <a:spcPts val="0"/>
              </a:spcBef>
              <a:spcAft>
                <a:spcPts val="1200"/>
              </a:spcAft>
              <a:buFont typeface="Arial" panose="020B0604020202020204" pitchFamily="34" charset="0"/>
              <a:buChar char="•"/>
              <a:tabLst>
                <a:tab pos="230188" algn="l"/>
              </a:tabLst>
            </a:pPr>
            <a:r>
              <a:rPr lang="en-US" sz="2600" b="1" dirty="0">
                <a:solidFill>
                  <a:srgbClr val="006600"/>
                </a:solidFill>
              </a:rPr>
              <a:t>Exposure assessment and documentation of control</a:t>
            </a:r>
          </a:p>
          <a:p>
            <a:pPr lvl="1">
              <a:spcBef>
                <a:spcPts val="0"/>
              </a:spcBef>
              <a:spcAft>
                <a:spcPts val="1200"/>
              </a:spcAft>
              <a:buFont typeface="Arial" panose="020B0604020202020204" pitchFamily="34" charset="0"/>
              <a:buChar char="•"/>
              <a:tabLst>
                <a:tab pos="230188" algn="l"/>
              </a:tabLst>
            </a:pPr>
            <a:r>
              <a:rPr lang="en-US" sz="2600" b="1" dirty="0">
                <a:solidFill>
                  <a:srgbClr val="006600"/>
                </a:solidFill>
              </a:rPr>
              <a:t>Chipping drum flights, baghouse maintenance, crushing / moving aggregate and RAP, QA lab aggregate screening, cleaning plant equip, sweeping/</a:t>
            </a:r>
            <a:r>
              <a:rPr lang="en-US" sz="2600" b="1" dirty="0" err="1">
                <a:solidFill>
                  <a:srgbClr val="006600"/>
                </a:solidFill>
              </a:rPr>
              <a:t>brooming</a:t>
            </a:r>
            <a:r>
              <a:rPr lang="en-US" sz="2600" b="1" dirty="0">
                <a:solidFill>
                  <a:srgbClr val="006600"/>
                </a:solidFill>
              </a:rPr>
              <a:t>, haul roads</a:t>
            </a:r>
          </a:p>
          <a:p>
            <a:pPr>
              <a:spcBef>
                <a:spcPts val="0"/>
              </a:spcBef>
              <a:spcAft>
                <a:spcPts val="1200"/>
              </a:spcAft>
              <a:buFont typeface="Wingdings" panose="05000000000000000000" pitchFamily="2" charset="2"/>
              <a:buChar char="Ø"/>
              <a:tabLst>
                <a:tab pos="230188" algn="l"/>
              </a:tabLst>
            </a:pPr>
            <a:r>
              <a:rPr lang="en-US" sz="2600" b="1" dirty="0">
                <a:solidFill>
                  <a:srgbClr val="006600"/>
                </a:solidFill>
              </a:rPr>
              <a:t>NAPA will solicit industry for task-specific exposure info</a:t>
            </a:r>
          </a:p>
          <a:p>
            <a:pPr lvl="1">
              <a:spcBef>
                <a:spcPts val="0"/>
              </a:spcBef>
              <a:spcAft>
                <a:spcPts val="1200"/>
              </a:spcAft>
              <a:buFont typeface="Arial" panose="020B0604020202020204" pitchFamily="34" charset="0"/>
              <a:buChar char="•"/>
              <a:tabLst>
                <a:tab pos="230188" algn="l"/>
              </a:tabLst>
            </a:pPr>
            <a:r>
              <a:rPr lang="en-US" sz="2600" b="1" dirty="0">
                <a:solidFill>
                  <a:srgbClr val="006600"/>
                </a:solidFill>
              </a:rPr>
              <a:t>Individual facilities can still rely on “objective data” / survey</a:t>
            </a:r>
          </a:p>
          <a:p>
            <a:pPr>
              <a:spcBef>
                <a:spcPts val="0"/>
              </a:spcBef>
              <a:spcAft>
                <a:spcPts val="1200"/>
              </a:spcAft>
              <a:buFont typeface="Wingdings" panose="05000000000000000000" pitchFamily="2" charset="2"/>
              <a:buChar char="Ø"/>
              <a:tabLst>
                <a:tab pos="230188" algn="l"/>
              </a:tabLst>
            </a:pPr>
            <a:r>
              <a:rPr lang="en-US" sz="2600" b="1" dirty="0">
                <a:solidFill>
                  <a:srgbClr val="006600"/>
                </a:solidFill>
              </a:rPr>
              <a:t>Use of real-time dust monitors will be helpful</a:t>
            </a:r>
            <a:endParaRPr lang="en-US" altLang="en-US" sz="2600" b="1" dirty="0">
              <a:solidFill>
                <a:srgbClr val="006600"/>
              </a:solidFill>
            </a:endParaRPr>
          </a:p>
          <a:p>
            <a:pPr lvl="2">
              <a:spcBef>
                <a:spcPts val="0"/>
              </a:spcBef>
              <a:spcAft>
                <a:spcPts val="1200"/>
              </a:spcAft>
              <a:buFont typeface="Wingdings" panose="05000000000000000000" pitchFamily="2" charset="2"/>
              <a:buChar char="Ø"/>
            </a:pPr>
            <a:endParaRPr lang="en-US" sz="2600" b="1" dirty="0">
              <a:solidFill>
                <a:srgbClr val="006600"/>
              </a:solidFill>
            </a:endParaRPr>
          </a:p>
        </p:txBody>
      </p:sp>
      <p:sp>
        <p:nvSpPr>
          <p:cNvPr id="3" name="Rectangle: Rounded Corners 2">
            <a:extLst>
              <a:ext uri="{FF2B5EF4-FFF2-40B4-BE49-F238E27FC236}">
                <a16:creationId xmlns:a16="http://schemas.microsoft.com/office/drawing/2014/main" id="{25019853-4CA2-4D3A-9EEE-823D77930032}"/>
              </a:ext>
            </a:extLst>
          </p:cNvPr>
          <p:cNvSpPr/>
          <p:nvPr/>
        </p:nvSpPr>
        <p:spPr>
          <a:xfrm>
            <a:off x="339330" y="3505200"/>
            <a:ext cx="8652270" cy="12954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967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Asphalt Plant - Baghouse Maintenance</a:t>
            </a:r>
          </a:p>
        </p:txBody>
      </p:sp>
      <p:sp>
        <p:nvSpPr>
          <p:cNvPr id="3" name="Content Placeholder 2"/>
          <p:cNvSpPr>
            <a:spLocks noGrp="1"/>
          </p:cNvSpPr>
          <p:nvPr>
            <p:ph idx="1"/>
          </p:nvPr>
        </p:nvSpPr>
        <p:spPr>
          <a:xfrm>
            <a:off x="0" y="1752600"/>
            <a:ext cx="4385875" cy="5029200"/>
          </a:xfrm>
        </p:spPr>
        <p:txBody>
          <a:bodyPr>
            <a:noAutofit/>
          </a:bodyPr>
          <a:lstStyle/>
          <a:p>
            <a:r>
              <a:rPr lang="en-US" sz="2800" b="1" dirty="0"/>
              <a:t>Task: </a:t>
            </a:r>
            <a:r>
              <a:rPr lang="en-US" sz="2800" dirty="0"/>
              <a:t>Team members pulled / replaced baghouse bags.</a:t>
            </a:r>
          </a:p>
          <a:p>
            <a:r>
              <a:rPr lang="en-US" sz="2800" b="1" dirty="0"/>
              <a:t>Results: </a:t>
            </a:r>
            <a:r>
              <a:rPr lang="en-US" sz="2800" dirty="0"/>
              <a:t>Median:</a:t>
            </a:r>
            <a:r>
              <a:rPr lang="en-US" sz="2800" b="1" dirty="0"/>
              <a:t> </a:t>
            </a:r>
            <a:r>
              <a:rPr lang="en-US" sz="2800" dirty="0"/>
              <a:t>422.6 µg/M3</a:t>
            </a:r>
          </a:p>
          <a:p>
            <a:r>
              <a:rPr lang="en-US" sz="2800" b="1" dirty="0"/>
              <a:t>Additional Information:</a:t>
            </a:r>
          </a:p>
          <a:p>
            <a:pPr lvl="1"/>
            <a:r>
              <a:rPr lang="en-US" dirty="0"/>
              <a:t>Approx. 96 bags were pulled.</a:t>
            </a:r>
          </a:p>
          <a:p>
            <a:pPr lvl="1"/>
            <a:r>
              <a:rPr lang="en-US" dirty="0"/>
              <a:t>Only natural ventilation used during this test.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033776" y="2937097"/>
            <a:ext cx="2816798" cy="211259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397502" y="3028779"/>
            <a:ext cx="2816798" cy="1929234"/>
          </a:xfrm>
          <a:prstGeom prst="rect">
            <a:avLst/>
          </a:prstGeom>
        </p:spPr>
      </p:pic>
    </p:spTree>
    <p:extLst>
      <p:ext uri="{BB962C8B-B14F-4D97-AF65-F5344CB8AC3E}">
        <p14:creationId xmlns:p14="http://schemas.microsoft.com/office/powerpoint/2010/main" val="4091603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545674" y="2703905"/>
            <a:ext cx="2862852" cy="214713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97811" y="2701603"/>
            <a:ext cx="2865482" cy="2149112"/>
          </a:xfrm>
          <a:prstGeom prst="rect">
            <a:avLst/>
          </a:prstGeom>
        </p:spPr>
      </p:pic>
      <p:sp>
        <p:nvSpPr>
          <p:cNvPr id="9" name="Title 1"/>
          <p:cNvSpPr>
            <a:spLocks noGrp="1"/>
          </p:cNvSpPr>
          <p:nvPr>
            <p:ph type="title"/>
          </p:nvPr>
        </p:nvSpPr>
        <p:spPr/>
        <p:txBody>
          <a:bodyPr/>
          <a:lstStyle/>
          <a:p>
            <a:pPr algn="ctr"/>
            <a:r>
              <a:rPr lang="en-US" b="1" dirty="0"/>
              <a:t>Asphalt Plant - Baghouse Maintenance</a:t>
            </a:r>
          </a:p>
        </p:txBody>
      </p:sp>
      <p:sp>
        <p:nvSpPr>
          <p:cNvPr id="10" name="TextBox 9"/>
          <p:cNvSpPr txBox="1"/>
          <p:nvPr/>
        </p:nvSpPr>
        <p:spPr>
          <a:xfrm>
            <a:off x="93330" y="1752600"/>
            <a:ext cx="4285789" cy="4832092"/>
          </a:xfrm>
          <a:prstGeom prst="rect">
            <a:avLst/>
          </a:prstGeom>
          <a:noFill/>
        </p:spPr>
        <p:txBody>
          <a:bodyPr wrap="square" rtlCol="0">
            <a:spAutoFit/>
          </a:bodyPr>
          <a:lstStyle/>
          <a:p>
            <a:pPr marL="342900" indent="-342900">
              <a:buFont typeface="Arial" panose="020B0604020202020204" pitchFamily="34" charset="0"/>
              <a:buChar char="•"/>
            </a:pPr>
            <a:r>
              <a:rPr lang="en-US" sz="2800" b="1" dirty="0"/>
              <a:t>Task: </a:t>
            </a:r>
            <a:r>
              <a:rPr lang="en-US" sz="2800" dirty="0"/>
              <a:t>Team members pulled / replaced baghouse bags.</a:t>
            </a:r>
          </a:p>
          <a:p>
            <a:pPr marL="342900" indent="-342900">
              <a:buFont typeface="Arial" panose="020B0604020202020204" pitchFamily="34" charset="0"/>
              <a:buChar char="•"/>
            </a:pPr>
            <a:r>
              <a:rPr lang="en-US" sz="2800" b="1" dirty="0"/>
              <a:t>Results: </a:t>
            </a:r>
            <a:r>
              <a:rPr lang="en-US" sz="2800" dirty="0"/>
              <a:t>Median: 20.1 µg/M3</a:t>
            </a:r>
          </a:p>
          <a:p>
            <a:pPr marL="342900" indent="-342900">
              <a:buFont typeface="Arial" panose="020B0604020202020204" pitchFamily="34" charset="0"/>
              <a:buChar char="•"/>
            </a:pPr>
            <a:r>
              <a:rPr lang="en-US" sz="2800" b="1" dirty="0"/>
              <a:t>Additional Information:</a:t>
            </a:r>
          </a:p>
          <a:p>
            <a:pPr marL="685800" lvl="1" indent="-342900">
              <a:buFont typeface="Arial" panose="020B0604020202020204" pitchFamily="34" charset="0"/>
              <a:buChar char="•"/>
            </a:pPr>
            <a:r>
              <a:rPr lang="en-US" sz="2800" dirty="0"/>
              <a:t>Approx. 90 bags were pulled / replaced. </a:t>
            </a:r>
          </a:p>
          <a:p>
            <a:pPr marL="685800" lvl="1" indent="-342900">
              <a:buFont typeface="Arial" panose="020B0604020202020204" pitchFamily="34" charset="0"/>
              <a:buChar char="•"/>
            </a:pPr>
            <a:r>
              <a:rPr lang="en-US" sz="2800" dirty="0"/>
              <a:t>The baghouse exhaust fan was turned on low for duration of work. </a:t>
            </a:r>
          </a:p>
        </p:txBody>
      </p:sp>
    </p:spTree>
    <p:extLst>
      <p:ext uri="{BB962C8B-B14F-4D97-AF65-F5344CB8AC3E}">
        <p14:creationId xmlns:p14="http://schemas.microsoft.com/office/powerpoint/2010/main" val="895207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108271" y="533401"/>
            <a:ext cx="8807129"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200"/>
              </a:spcAft>
              <a:buFont typeface="Wingdings" panose="05000000000000000000" pitchFamily="2" charset="2"/>
              <a:buChar char="Ø"/>
            </a:pPr>
            <a:r>
              <a:rPr lang="en-US" sz="2600" b="1" dirty="0">
                <a:solidFill>
                  <a:srgbClr val="006600"/>
                </a:solidFill>
              </a:rPr>
              <a:t>Known health hazard and top priority for U.S. OSHA</a:t>
            </a:r>
          </a:p>
          <a:p>
            <a:pPr>
              <a:spcBef>
                <a:spcPts val="0"/>
              </a:spcBef>
              <a:spcAft>
                <a:spcPts val="1200"/>
              </a:spcAft>
              <a:buFont typeface="Wingdings" panose="05000000000000000000" pitchFamily="2" charset="2"/>
              <a:buChar char="Ø"/>
            </a:pPr>
            <a:r>
              <a:rPr lang="en-US" sz="2600" b="1" dirty="0">
                <a:solidFill>
                  <a:srgbClr val="006600"/>
                </a:solidFill>
              </a:rPr>
              <a:t>Construction Rule effective June 2017 (extended until Sept.); General Industry Rule effective June 2018</a:t>
            </a:r>
          </a:p>
          <a:p>
            <a:pPr>
              <a:spcBef>
                <a:spcPts val="0"/>
              </a:spcBef>
              <a:spcAft>
                <a:spcPts val="1200"/>
              </a:spcAft>
              <a:buFont typeface="Wingdings" panose="05000000000000000000" pitchFamily="2" charset="2"/>
              <a:buChar char="Ø"/>
            </a:pPr>
            <a:r>
              <a:rPr lang="en-US" sz="2600" b="1" dirty="0">
                <a:solidFill>
                  <a:srgbClr val="006600"/>
                </a:solidFill>
              </a:rPr>
              <a:t>NAPA’s current guidance focuses on construction obligations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0812" r="30526" b="12281"/>
          <a:stretch/>
        </p:blipFill>
        <p:spPr>
          <a:xfrm>
            <a:off x="4114800" y="2682507"/>
            <a:ext cx="5029200" cy="4175493"/>
          </a:xfrm>
          <a:prstGeom prst="rect">
            <a:avLst/>
          </a:prstGeom>
        </p:spPr>
      </p:pic>
      <p:sp>
        <p:nvSpPr>
          <p:cNvPr id="6" name="Content Placeholder 2"/>
          <p:cNvSpPr txBox="1">
            <a:spLocks/>
          </p:cNvSpPr>
          <p:nvPr/>
        </p:nvSpPr>
        <p:spPr bwMode="auto">
          <a:xfrm>
            <a:off x="145143" y="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charset="0"/>
              <a:buNone/>
            </a:pPr>
            <a:r>
              <a:rPr lang="en-US" b="1" i="1" dirty="0">
                <a:solidFill>
                  <a:srgbClr val="FFFF00"/>
                </a:solidFill>
                <a:effectLst>
                  <a:outerShdw blurRad="38100" dist="38100" dir="2700000" algn="tl">
                    <a:srgbClr val="000000">
                      <a:alpha val="43137"/>
                    </a:srgbClr>
                  </a:outerShdw>
                </a:effectLst>
              </a:rPr>
              <a:t>Compliance with OSHA’s Silica Rule</a:t>
            </a:r>
          </a:p>
          <a:p>
            <a:pPr marL="0" indent="0">
              <a:buFont typeface="Arial" charset="0"/>
              <a:buNone/>
            </a:pPr>
            <a:endParaRPr lang="en-US" b="1" i="1" dirty="0">
              <a:solidFill>
                <a:srgbClr val="FFFF00"/>
              </a:solidFill>
              <a:effectLst>
                <a:outerShdw blurRad="38100" dist="38100" dir="2700000" algn="tl">
                  <a:srgbClr val="000000">
                    <a:alpha val="43137"/>
                  </a:srgbClr>
                </a:outerShdw>
              </a:effectLst>
            </a:endParaRPr>
          </a:p>
        </p:txBody>
      </p:sp>
      <p:sp>
        <p:nvSpPr>
          <p:cNvPr id="8" name="Content Placeholder 2">
            <a:extLst>
              <a:ext uri="{FF2B5EF4-FFF2-40B4-BE49-F238E27FC236}">
                <a16:creationId xmlns:a16="http://schemas.microsoft.com/office/drawing/2014/main" id="{58E4AFE2-32D6-48B7-AEE6-DDF9AD8D82F9}"/>
              </a:ext>
            </a:extLst>
          </p:cNvPr>
          <p:cNvSpPr txBox="1">
            <a:spLocks/>
          </p:cNvSpPr>
          <p:nvPr/>
        </p:nvSpPr>
        <p:spPr bwMode="auto">
          <a:xfrm>
            <a:off x="110729" y="2590800"/>
            <a:ext cx="3969658" cy="4175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200"/>
              </a:spcAft>
              <a:buFont typeface="Wingdings" panose="05000000000000000000" pitchFamily="2" charset="2"/>
              <a:buChar char="Ø"/>
            </a:pPr>
            <a:r>
              <a:rPr lang="en-US" sz="2600" b="1" dirty="0">
                <a:solidFill>
                  <a:srgbClr val="006600"/>
                </a:solidFill>
              </a:rPr>
              <a:t>Reduces occupational Permissible Exposure Limit (PEL) to 50 “units” across all sectors</a:t>
            </a:r>
          </a:p>
          <a:p>
            <a:pPr>
              <a:spcBef>
                <a:spcPts val="0"/>
              </a:spcBef>
              <a:spcAft>
                <a:spcPts val="1200"/>
              </a:spcAft>
              <a:buFont typeface="Wingdings" panose="05000000000000000000" pitchFamily="2" charset="2"/>
              <a:buChar char="Ø"/>
            </a:pPr>
            <a:r>
              <a:rPr lang="en-US" sz="2600" b="1" dirty="0" err="1">
                <a:solidFill>
                  <a:srgbClr val="006600"/>
                </a:solidFill>
              </a:rPr>
              <a:t>Gen’l</a:t>
            </a:r>
            <a:r>
              <a:rPr lang="en-US" sz="2600" b="1" dirty="0">
                <a:solidFill>
                  <a:srgbClr val="006600"/>
                </a:solidFill>
              </a:rPr>
              <a:t> </a:t>
            </a:r>
            <a:r>
              <a:rPr lang="en-US" sz="2600" b="1" dirty="0" err="1">
                <a:solidFill>
                  <a:srgbClr val="006600"/>
                </a:solidFill>
              </a:rPr>
              <a:t>ind.</a:t>
            </a:r>
            <a:r>
              <a:rPr lang="en-US" sz="2600" b="1" dirty="0">
                <a:solidFill>
                  <a:srgbClr val="006600"/>
                </a:solidFill>
              </a:rPr>
              <a:t> </a:t>
            </a:r>
            <a:r>
              <a:rPr lang="en-US" sz="2600" b="1" u="sng" dirty="0">
                <a:solidFill>
                  <a:srgbClr val="006600"/>
                </a:solidFill>
              </a:rPr>
              <a:t>was</a:t>
            </a:r>
            <a:r>
              <a:rPr lang="en-US" sz="2600" b="1" dirty="0">
                <a:solidFill>
                  <a:srgbClr val="006600"/>
                </a:solidFill>
              </a:rPr>
              <a:t> “100” but construction </a:t>
            </a:r>
            <a:r>
              <a:rPr lang="en-US" sz="2600" b="1" u="sng" dirty="0">
                <a:solidFill>
                  <a:srgbClr val="006600"/>
                </a:solidFill>
              </a:rPr>
              <a:t>was</a:t>
            </a:r>
            <a:r>
              <a:rPr lang="en-US" sz="2600" b="1" dirty="0">
                <a:solidFill>
                  <a:srgbClr val="006600"/>
                </a:solidFill>
              </a:rPr>
              <a:t> “250”</a:t>
            </a:r>
          </a:p>
          <a:p>
            <a:pPr eaLnBrk="1" hangingPunct="1">
              <a:spcBef>
                <a:spcPts val="0"/>
              </a:spcBef>
              <a:spcAft>
                <a:spcPts val="1200"/>
              </a:spcAft>
              <a:buFont typeface="Wingdings" pitchFamily="2" charset="2"/>
              <a:buChar char="Ø"/>
            </a:pPr>
            <a:r>
              <a:rPr lang="en-US" sz="2600" b="1" dirty="0">
                <a:solidFill>
                  <a:srgbClr val="006600"/>
                </a:solidFill>
              </a:rPr>
              <a:t>Use of “Table 1” controls reduce compliance obligations</a:t>
            </a:r>
          </a:p>
        </p:txBody>
      </p:sp>
    </p:spTree>
    <p:extLst>
      <p:ext uri="{BB962C8B-B14F-4D97-AF65-F5344CB8AC3E}">
        <p14:creationId xmlns:p14="http://schemas.microsoft.com/office/powerpoint/2010/main" val="564171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Asphalt Plant - Chipping In Drum</a:t>
            </a:r>
            <a:br>
              <a:rPr lang="en-US" b="1" dirty="0"/>
            </a:br>
            <a:r>
              <a:rPr lang="en-US" sz="2400" b="1" dirty="0"/>
              <a:t>Scenario 1</a:t>
            </a:r>
          </a:p>
        </p:txBody>
      </p:sp>
      <p:sp>
        <p:nvSpPr>
          <p:cNvPr id="3" name="Content Placeholder 2"/>
          <p:cNvSpPr>
            <a:spLocks noGrp="1"/>
          </p:cNvSpPr>
          <p:nvPr>
            <p:ph idx="1"/>
          </p:nvPr>
        </p:nvSpPr>
        <p:spPr>
          <a:xfrm>
            <a:off x="228600" y="1600200"/>
            <a:ext cx="5638800" cy="4800600"/>
          </a:xfrm>
        </p:spPr>
        <p:txBody>
          <a:bodyPr>
            <a:normAutofit/>
          </a:bodyPr>
          <a:lstStyle/>
          <a:p>
            <a:r>
              <a:rPr lang="en-US" sz="2800" b="1" dirty="0"/>
              <a:t>Task: </a:t>
            </a:r>
            <a:r>
              <a:rPr lang="en-US" sz="2800" dirty="0"/>
              <a:t>Team members chipping material buildup from asphalt drum. </a:t>
            </a:r>
          </a:p>
          <a:p>
            <a:r>
              <a:rPr lang="en-US" sz="2800" b="1" dirty="0"/>
              <a:t>Results: </a:t>
            </a:r>
            <a:r>
              <a:rPr lang="en-US" sz="2800" dirty="0"/>
              <a:t>Median: 679 µg/m</a:t>
            </a:r>
            <a:r>
              <a:rPr lang="en-US" sz="2800" baseline="30000" dirty="0"/>
              <a:t>3</a:t>
            </a:r>
          </a:p>
          <a:p>
            <a:r>
              <a:rPr lang="en-US" sz="2800" b="1" dirty="0"/>
              <a:t>Additional Information:</a:t>
            </a:r>
          </a:p>
          <a:p>
            <a:pPr lvl="1"/>
            <a:r>
              <a:rPr lang="en-US" dirty="0"/>
              <a:t>Team members working from </a:t>
            </a:r>
            <a:r>
              <a:rPr lang="en-US" u="sng" dirty="0"/>
              <a:t>ladders</a:t>
            </a:r>
            <a:r>
              <a:rPr lang="en-US" dirty="0"/>
              <a:t>.</a:t>
            </a:r>
          </a:p>
          <a:p>
            <a:pPr lvl="1"/>
            <a:r>
              <a:rPr lang="en-US" dirty="0"/>
              <a:t>Utilizing pneumatic chipping hammers w/out source capture controls.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489726" y="2433187"/>
            <a:ext cx="3987126" cy="2990345"/>
          </a:xfrm>
          <a:prstGeom prst="rect">
            <a:avLst/>
          </a:prstGeom>
        </p:spPr>
      </p:pic>
    </p:spTree>
    <p:extLst>
      <p:ext uri="{BB962C8B-B14F-4D97-AF65-F5344CB8AC3E}">
        <p14:creationId xmlns:p14="http://schemas.microsoft.com/office/powerpoint/2010/main" val="3372242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Asphalt Plant - Chipping In Drum</a:t>
            </a:r>
            <a:br>
              <a:rPr lang="en-US" b="1" dirty="0"/>
            </a:br>
            <a:r>
              <a:rPr lang="en-US" sz="2400" b="1" dirty="0"/>
              <a:t>Scenario 2</a:t>
            </a:r>
            <a:endParaRPr lang="en-US" sz="2400" dirty="0"/>
          </a:p>
        </p:txBody>
      </p:sp>
      <p:sp>
        <p:nvSpPr>
          <p:cNvPr id="3" name="Content Placeholder 2"/>
          <p:cNvSpPr>
            <a:spLocks noGrp="1"/>
          </p:cNvSpPr>
          <p:nvPr>
            <p:ph idx="1"/>
          </p:nvPr>
        </p:nvSpPr>
        <p:spPr>
          <a:xfrm>
            <a:off x="113566" y="1617936"/>
            <a:ext cx="5157525" cy="4965426"/>
          </a:xfrm>
        </p:spPr>
        <p:txBody>
          <a:bodyPr>
            <a:noAutofit/>
          </a:bodyPr>
          <a:lstStyle/>
          <a:p>
            <a:r>
              <a:rPr lang="en-US" sz="2800" b="1" dirty="0"/>
              <a:t>Task: </a:t>
            </a:r>
            <a:r>
              <a:rPr lang="en-US" sz="2800" dirty="0"/>
              <a:t>Team members chipping material buildup from asphalt drum. </a:t>
            </a:r>
          </a:p>
          <a:p>
            <a:r>
              <a:rPr lang="en-US" sz="2800" b="1" dirty="0"/>
              <a:t>Results: </a:t>
            </a:r>
            <a:r>
              <a:rPr lang="en-US" sz="2800" dirty="0"/>
              <a:t>Median: 135.95 µg/M3</a:t>
            </a:r>
          </a:p>
          <a:p>
            <a:r>
              <a:rPr lang="en-US" sz="2800" b="1" dirty="0"/>
              <a:t>Additional Information:</a:t>
            </a:r>
          </a:p>
          <a:p>
            <a:pPr lvl="1"/>
            <a:r>
              <a:rPr lang="en-US" dirty="0"/>
              <a:t>Team members working from </a:t>
            </a:r>
            <a:r>
              <a:rPr lang="en-US" u="sng" dirty="0"/>
              <a:t>elevated platform</a:t>
            </a:r>
            <a:r>
              <a:rPr lang="en-US" dirty="0"/>
              <a:t>.</a:t>
            </a:r>
          </a:p>
          <a:p>
            <a:pPr lvl="1"/>
            <a:r>
              <a:rPr lang="en-US" dirty="0"/>
              <a:t>Utilizing pneumatic chipping hammers w/out source capture controls.</a:t>
            </a:r>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1091" y="2420556"/>
            <a:ext cx="3759343" cy="2819508"/>
          </a:xfrm>
          <a:prstGeom prst="rect">
            <a:avLst/>
          </a:prstGeom>
        </p:spPr>
      </p:pic>
    </p:spTree>
    <p:extLst>
      <p:ext uri="{BB962C8B-B14F-4D97-AF65-F5344CB8AC3E}">
        <p14:creationId xmlns:p14="http://schemas.microsoft.com/office/powerpoint/2010/main" val="1804375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721568" y="2601967"/>
            <a:ext cx="3668111" cy="2751083"/>
          </a:xfrm>
          <a:prstGeom prst="rect">
            <a:avLst/>
          </a:prstGeom>
        </p:spPr>
      </p:pic>
      <p:sp>
        <p:nvSpPr>
          <p:cNvPr id="6" name="Title 1"/>
          <p:cNvSpPr>
            <a:spLocks noGrp="1"/>
          </p:cNvSpPr>
          <p:nvPr>
            <p:ph type="title"/>
          </p:nvPr>
        </p:nvSpPr>
        <p:spPr/>
        <p:txBody>
          <a:bodyPr/>
          <a:lstStyle/>
          <a:p>
            <a:pPr algn="ctr"/>
            <a:r>
              <a:rPr lang="en-US" b="1" dirty="0"/>
              <a:t>Asphalt Plant - Chipping In Drum</a:t>
            </a:r>
            <a:br>
              <a:rPr lang="en-US" b="1" dirty="0"/>
            </a:br>
            <a:r>
              <a:rPr lang="en-US" sz="2400" b="1" dirty="0"/>
              <a:t>Scenario 3</a:t>
            </a:r>
            <a:endParaRPr lang="en-US" sz="2400" dirty="0"/>
          </a:p>
        </p:txBody>
      </p:sp>
      <p:sp>
        <p:nvSpPr>
          <p:cNvPr id="7" name="Content Placeholder 2"/>
          <p:cNvSpPr txBox="1">
            <a:spLocks/>
          </p:cNvSpPr>
          <p:nvPr/>
        </p:nvSpPr>
        <p:spPr>
          <a:xfrm>
            <a:off x="304800" y="1600200"/>
            <a:ext cx="5638799" cy="498316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Task: </a:t>
            </a:r>
            <a:r>
              <a:rPr lang="en-US" dirty="0"/>
              <a:t>Team members chipping material buildup from asphalt drum. </a:t>
            </a:r>
          </a:p>
          <a:p>
            <a:r>
              <a:rPr lang="en-US" b="1" dirty="0"/>
              <a:t>Results: </a:t>
            </a:r>
            <a:r>
              <a:rPr lang="en-US" dirty="0"/>
              <a:t>Median: 85.1 µg/M3</a:t>
            </a:r>
          </a:p>
          <a:p>
            <a:r>
              <a:rPr lang="en-US" b="1" dirty="0"/>
              <a:t>Additional Information:</a:t>
            </a:r>
          </a:p>
          <a:p>
            <a:pPr lvl="1"/>
            <a:r>
              <a:rPr lang="en-US" sz="2800" dirty="0"/>
              <a:t>Team members working from </a:t>
            </a:r>
            <a:r>
              <a:rPr lang="en-US" sz="2800" u="sng" dirty="0"/>
              <a:t>elevated platform</a:t>
            </a:r>
            <a:r>
              <a:rPr lang="en-US" sz="2800" dirty="0"/>
              <a:t>.</a:t>
            </a:r>
          </a:p>
          <a:p>
            <a:pPr lvl="1"/>
            <a:r>
              <a:rPr lang="en-US" sz="2800" dirty="0"/>
              <a:t>Exhaust fan on low pulling air into the drum and baghouse.</a:t>
            </a:r>
          </a:p>
          <a:p>
            <a:pPr lvl="1"/>
            <a:r>
              <a:rPr lang="en-US" sz="2800" dirty="0"/>
              <a:t>Utilizing pneumatic chipping hammers w/out source capture controls.</a:t>
            </a:r>
          </a:p>
        </p:txBody>
      </p:sp>
    </p:spTree>
    <p:extLst>
      <p:ext uri="{BB962C8B-B14F-4D97-AF65-F5344CB8AC3E}">
        <p14:creationId xmlns:p14="http://schemas.microsoft.com/office/powerpoint/2010/main" val="2798677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lgn="ctr"/>
            <a:r>
              <a:rPr lang="en-US" b="1" dirty="0"/>
              <a:t>Asphalt Plant - Chipping In Drum</a:t>
            </a:r>
            <a:br>
              <a:rPr lang="en-US" b="1" dirty="0"/>
            </a:br>
            <a:r>
              <a:rPr lang="en-US" sz="2400" b="1" dirty="0"/>
              <a:t>Scenario 4</a:t>
            </a:r>
            <a:endParaRPr lang="en-US" sz="2400" dirty="0"/>
          </a:p>
        </p:txBody>
      </p:sp>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423481" y="2469423"/>
            <a:ext cx="3893518" cy="2995721"/>
          </a:xfrm>
          <a:prstGeom prst="rect">
            <a:avLst/>
          </a:prstGeom>
        </p:spPr>
      </p:pic>
      <p:sp>
        <p:nvSpPr>
          <p:cNvPr id="6" name="Content Placeholder 2"/>
          <p:cNvSpPr txBox="1">
            <a:spLocks/>
          </p:cNvSpPr>
          <p:nvPr/>
        </p:nvSpPr>
        <p:spPr>
          <a:xfrm>
            <a:off x="152400" y="1600200"/>
            <a:ext cx="5719979" cy="518160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Task: </a:t>
            </a:r>
            <a:r>
              <a:rPr lang="en-US" dirty="0"/>
              <a:t>Team members chipping material buildup from asphalt drum. </a:t>
            </a:r>
          </a:p>
          <a:p>
            <a:r>
              <a:rPr lang="en-US" b="1" dirty="0"/>
              <a:t>Results: </a:t>
            </a:r>
            <a:r>
              <a:rPr lang="en-US" dirty="0"/>
              <a:t>48.4 – 400.8 µg/M3</a:t>
            </a:r>
          </a:p>
          <a:p>
            <a:r>
              <a:rPr lang="en-US" b="1" dirty="0"/>
              <a:t>Additional Information:</a:t>
            </a:r>
          </a:p>
          <a:p>
            <a:pPr lvl="1"/>
            <a:r>
              <a:rPr lang="en-US" sz="2800" dirty="0"/>
              <a:t>Team members working from </a:t>
            </a:r>
            <a:r>
              <a:rPr lang="en-US" sz="2800" u="sng" dirty="0"/>
              <a:t>elevated platform</a:t>
            </a:r>
            <a:r>
              <a:rPr lang="en-US" sz="2800" dirty="0"/>
              <a:t>.</a:t>
            </a:r>
          </a:p>
          <a:p>
            <a:pPr lvl="1"/>
            <a:r>
              <a:rPr lang="en-US" sz="2800" dirty="0"/>
              <a:t>Exhaust fan on low pulling air into the drum and baghouse.</a:t>
            </a:r>
          </a:p>
          <a:p>
            <a:pPr lvl="1"/>
            <a:r>
              <a:rPr lang="en-US" sz="2800" dirty="0"/>
              <a:t>Utilizing electric chipping hammer and pneumatic chipping w/out source capture controls.</a:t>
            </a:r>
          </a:p>
        </p:txBody>
      </p:sp>
    </p:spTree>
    <p:extLst>
      <p:ext uri="{BB962C8B-B14F-4D97-AF65-F5344CB8AC3E}">
        <p14:creationId xmlns:p14="http://schemas.microsoft.com/office/powerpoint/2010/main" val="2393562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145143" y="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charset="0"/>
              <a:buNone/>
            </a:pPr>
            <a:r>
              <a:rPr lang="en-US" b="1" i="1" dirty="0">
                <a:solidFill>
                  <a:srgbClr val="FFFF00"/>
                </a:solidFill>
                <a:effectLst>
                  <a:outerShdw blurRad="38100" dist="38100" dir="2700000" algn="tl">
                    <a:srgbClr val="000000">
                      <a:alpha val="43137"/>
                    </a:srgbClr>
                  </a:outerShdw>
                </a:effectLst>
              </a:rPr>
              <a:t>OSHA’s Electronic Reporting of Injury Logs</a:t>
            </a:r>
          </a:p>
          <a:p>
            <a:pPr marL="0" indent="0">
              <a:buFont typeface="Arial" charset="0"/>
              <a:buNone/>
            </a:pPr>
            <a:endParaRPr lang="en-US" b="1" i="1" dirty="0">
              <a:solidFill>
                <a:srgbClr val="FFFF00"/>
              </a:solidFill>
              <a:effectLst>
                <a:outerShdw blurRad="38100" dist="38100" dir="2700000" algn="tl">
                  <a:srgbClr val="000000">
                    <a:alpha val="43137"/>
                  </a:srgbClr>
                </a:outerShdw>
              </a:effectLst>
            </a:endParaRPr>
          </a:p>
        </p:txBody>
      </p:sp>
      <p:sp>
        <p:nvSpPr>
          <p:cNvPr id="5" name="Content Placeholder 2"/>
          <p:cNvSpPr>
            <a:spLocks noGrp="1"/>
          </p:cNvSpPr>
          <p:nvPr>
            <p:ph idx="1"/>
          </p:nvPr>
        </p:nvSpPr>
        <p:spPr>
          <a:xfrm>
            <a:off x="177800" y="762000"/>
            <a:ext cx="8966200" cy="2286000"/>
          </a:xfrm>
        </p:spPr>
        <p:txBody>
          <a:bodyPr>
            <a:noAutofit/>
          </a:bodyPr>
          <a:lstStyle/>
          <a:p>
            <a:pPr>
              <a:spcBef>
                <a:spcPts val="0"/>
              </a:spcBef>
              <a:spcAft>
                <a:spcPts val="600"/>
              </a:spcAft>
              <a:buFont typeface="Wingdings" panose="05000000000000000000" pitchFamily="2" charset="2"/>
              <a:buChar char="Ø"/>
            </a:pPr>
            <a:r>
              <a:rPr lang="en-US" sz="2400" b="1" dirty="0">
                <a:solidFill>
                  <a:srgbClr val="006600"/>
                </a:solidFill>
              </a:rPr>
              <a:t>Requires electronic submittal of injury logs for certain sized (25 / 250) and risk-classified “establishments”</a:t>
            </a:r>
          </a:p>
          <a:p>
            <a:pPr lvl="1">
              <a:spcBef>
                <a:spcPts val="0"/>
              </a:spcBef>
              <a:spcAft>
                <a:spcPts val="600"/>
              </a:spcAft>
              <a:buFont typeface="Arial" panose="020B0604020202020204" pitchFamily="34" charset="0"/>
              <a:buChar char="•"/>
            </a:pPr>
            <a:r>
              <a:rPr lang="en-US" sz="2400" b="1" dirty="0">
                <a:solidFill>
                  <a:srgbClr val="006600"/>
                </a:solidFill>
              </a:rPr>
              <a:t>“High Risk” includes construction and manufacturing (NAICS)</a:t>
            </a:r>
          </a:p>
          <a:p>
            <a:pPr lvl="1">
              <a:spcBef>
                <a:spcPts val="0"/>
              </a:spcBef>
              <a:spcAft>
                <a:spcPts val="600"/>
              </a:spcAft>
              <a:buFont typeface="Arial" panose="020B0604020202020204" pitchFamily="34" charset="0"/>
              <a:buChar char="•"/>
            </a:pPr>
            <a:r>
              <a:rPr lang="en-US" sz="2400" b="1" dirty="0">
                <a:solidFill>
                  <a:srgbClr val="006600"/>
                </a:solidFill>
              </a:rPr>
              <a:t>2016 data collection site closed on Dec. 31</a:t>
            </a:r>
          </a:p>
          <a:p>
            <a:pPr>
              <a:spcBef>
                <a:spcPts val="0"/>
              </a:spcBef>
              <a:spcAft>
                <a:spcPts val="600"/>
              </a:spcAft>
              <a:buFont typeface="Wingdings" panose="05000000000000000000" pitchFamily="2" charset="2"/>
              <a:buChar char="Ø"/>
            </a:pPr>
            <a:r>
              <a:rPr lang="en-US" sz="2400" b="1" dirty="0">
                <a:solidFill>
                  <a:srgbClr val="006600"/>
                </a:solidFill>
              </a:rPr>
              <a:t>Determining allocation of employees to “establishment” is key</a:t>
            </a:r>
          </a:p>
          <a:p>
            <a:pPr lvl="2">
              <a:spcBef>
                <a:spcPts val="0"/>
              </a:spcBef>
              <a:spcAft>
                <a:spcPts val="600"/>
              </a:spcAft>
              <a:buFont typeface="Wingdings" panose="05000000000000000000" pitchFamily="2" charset="2"/>
              <a:buChar char="Ø"/>
            </a:pPr>
            <a:endParaRPr lang="en-US" b="1" dirty="0">
              <a:solidFill>
                <a:srgbClr val="006600"/>
              </a:solidFill>
            </a:endParaRPr>
          </a:p>
        </p:txBody>
      </p:sp>
      <p:pic>
        <p:nvPicPr>
          <p:cNvPr id="3" name="Picture 2">
            <a:extLst>
              <a:ext uri="{FF2B5EF4-FFF2-40B4-BE49-F238E27FC236}">
                <a16:creationId xmlns:a16="http://schemas.microsoft.com/office/drawing/2014/main" id="{545BE782-B297-4D78-B9DF-528832D19DFD}"/>
              </a:ext>
            </a:extLst>
          </p:cNvPr>
          <p:cNvPicPr>
            <a:picLocks noChangeAspect="1"/>
          </p:cNvPicPr>
          <p:nvPr/>
        </p:nvPicPr>
        <p:blipFill rotWithShape="1">
          <a:blip r:embed="rId3"/>
          <a:srcRect b="5129"/>
          <a:stretch/>
        </p:blipFill>
        <p:spPr>
          <a:xfrm>
            <a:off x="0" y="3048000"/>
            <a:ext cx="9144000" cy="3810000"/>
          </a:xfrm>
          <a:prstGeom prst="rect">
            <a:avLst/>
          </a:prstGeom>
        </p:spPr>
      </p:pic>
    </p:spTree>
    <p:extLst>
      <p:ext uri="{BB962C8B-B14F-4D97-AF65-F5344CB8AC3E}">
        <p14:creationId xmlns:p14="http://schemas.microsoft.com/office/powerpoint/2010/main" val="4092394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2"/>
          <p:cNvSpPr txBox="1">
            <a:spLocks/>
          </p:cNvSpPr>
          <p:nvPr/>
        </p:nvSpPr>
        <p:spPr bwMode="auto">
          <a:xfrm>
            <a:off x="177800" y="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charset="0"/>
              <a:buNone/>
            </a:pPr>
            <a:r>
              <a:rPr lang="en-US" b="1" i="1" dirty="0">
                <a:solidFill>
                  <a:srgbClr val="FFFF00"/>
                </a:solidFill>
                <a:effectLst>
                  <a:outerShdw blurRad="38100" dist="38100" dir="2700000" algn="tl">
                    <a:srgbClr val="000000">
                      <a:alpha val="43137"/>
                    </a:srgbClr>
                  </a:outerShdw>
                </a:effectLst>
              </a:rPr>
              <a:t>AC Tank Inspection Standards</a:t>
            </a:r>
          </a:p>
          <a:p>
            <a:pPr marL="0" indent="0">
              <a:buFont typeface="Arial" charset="0"/>
              <a:buNone/>
            </a:pPr>
            <a:endParaRPr lang="en-US" b="1" i="1" dirty="0">
              <a:solidFill>
                <a:srgbClr val="FFFF00"/>
              </a:solidFill>
              <a:effectLst>
                <a:outerShdw blurRad="38100" dist="38100" dir="2700000" algn="tl">
                  <a:srgbClr val="000000">
                    <a:alpha val="43137"/>
                  </a:srgbClr>
                </a:outerShdw>
              </a:effectLst>
            </a:endParaRPr>
          </a:p>
        </p:txBody>
      </p:sp>
      <p:sp>
        <p:nvSpPr>
          <p:cNvPr id="3" name="Content Placeholder 2"/>
          <p:cNvSpPr txBox="1">
            <a:spLocks/>
          </p:cNvSpPr>
          <p:nvPr/>
        </p:nvSpPr>
        <p:spPr bwMode="auto">
          <a:xfrm>
            <a:off x="92903" y="533400"/>
            <a:ext cx="8991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spcBef>
                <a:spcPts val="0"/>
              </a:spcBef>
              <a:spcAft>
                <a:spcPts val="900"/>
              </a:spcAft>
              <a:buFont typeface="Wingdings" pitchFamily="2" charset="2"/>
              <a:buChar char="Ø"/>
            </a:pPr>
            <a:r>
              <a:rPr lang="en-US" sz="2400" b="1" dirty="0">
                <a:solidFill>
                  <a:srgbClr val="006600"/>
                </a:solidFill>
              </a:rPr>
              <a:t>EPA revised SPCC Rule in 2009; required tank inspection program</a:t>
            </a:r>
          </a:p>
          <a:p>
            <a:pPr eaLnBrk="1" hangingPunct="1">
              <a:spcBef>
                <a:spcPts val="0"/>
              </a:spcBef>
              <a:spcAft>
                <a:spcPts val="900"/>
              </a:spcAft>
              <a:buFont typeface="Wingdings" pitchFamily="2" charset="2"/>
              <a:buChar char="Ø"/>
            </a:pPr>
            <a:r>
              <a:rPr lang="en-US" sz="2400" b="1" dirty="0">
                <a:solidFill>
                  <a:srgbClr val="006600"/>
                </a:solidFill>
              </a:rPr>
              <a:t>NAPA published general SPCC guidance in 2011 and industry-specific tank inspection guidance in 2014 based on AC tank risk</a:t>
            </a:r>
            <a:endParaRPr lang="en-US" sz="2000" b="1" dirty="0">
              <a:solidFill>
                <a:srgbClr val="006600"/>
              </a:solidFill>
            </a:endParaRPr>
          </a:p>
          <a:p>
            <a:pPr eaLnBrk="1" hangingPunct="1">
              <a:spcBef>
                <a:spcPts val="0"/>
              </a:spcBef>
              <a:spcAft>
                <a:spcPts val="900"/>
              </a:spcAft>
              <a:buFont typeface="Wingdings" pitchFamily="2" charset="2"/>
              <a:buChar char="Ø"/>
            </a:pPr>
            <a:r>
              <a:rPr lang="en-US" sz="2400" b="1" dirty="0">
                <a:solidFill>
                  <a:srgbClr val="006600"/>
                </a:solidFill>
              </a:rPr>
              <a:t>In 2016, EPA “asked” NAPA to participate with Steel Tanks Institute (STI) in developing a “consensus-based” standard</a:t>
            </a:r>
          </a:p>
          <a:p>
            <a:pPr eaLnBrk="1" hangingPunct="1">
              <a:spcBef>
                <a:spcPts val="0"/>
              </a:spcBef>
              <a:spcAft>
                <a:spcPts val="300"/>
              </a:spcAft>
              <a:buFont typeface="Wingdings" pitchFamily="2" charset="2"/>
              <a:buChar char="Ø"/>
            </a:pPr>
            <a:r>
              <a:rPr lang="en-US" sz="2400" b="1" dirty="0">
                <a:solidFill>
                  <a:srgbClr val="006600"/>
                </a:solidFill>
              </a:rPr>
              <a:t>STI’s SP-001 “Thermoplastics” appendix published Jan 2018 </a:t>
            </a:r>
          </a:p>
          <a:p>
            <a:pPr lvl="1" eaLnBrk="1" hangingPunct="1">
              <a:spcBef>
                <a:spcPts val="0"/>
              </a:spcBef>
              <a:spcAft>
                <a:spcPts val="0"/>
              </a:spcAft>
              <a:buFont typeface="Arial" panose="020B0604020202020204" pitchFamily="34" charset="0"/>
              <a:buChar char="•"/>
            </a:pPr>
            <a:r>
              <a:rPr lang="en-US" sz="2400" b="1" dirty="0">
                <a:solidFill>
                  <a:srgbClr val="006600"/>
                </a:solidFill>
              </a:rPr>
              <a:t>Provides relief vs. NAPA guidance</a:t>
            </a:r>
          </a:p>
          <a:p>
            <a:pPr lvl="1" eaLnBrk="1" hangingPunct="1">
              <a:spcBef>
                <a:spcPts val="0"/>
              </a:spcBef>
              <a:spcAft>
                <a:spcPts val="900"/>
              </a:spcAft>
              <a:buFont typeface="Arial" panose="020B0604020202020204" pitchFamily="34" charset="0"/>
              <a:buChar char="•"/>
            </a:pPr>
            <a:r>
              <a:rPr lang="en-US" sz="2400" b="1" dirty="0">
                <a:solidFill>
                  <a:srgbClr val="006600"/>
                </a:solidFill>
              </a:rPr>
              <a:t>But requires a “certified” inspector</a:t>
            </a:r>
          </a:p>
        </p:txBody>
      </p:sp>
      <p:pic>
        <p:nvPicPr>
          <p:cNvPr id="5" name="Picture 4">
            <a:extLst>
              <a:ext uri="{FF2B5EF4-FFF2-40B4-BE49-F238E27FC236}">
                <a16:creationId xmlns:a16="http://schemas.microsoft.com/office/drawing/2014/main" id="{69F95FC0-C23D-4E59-B466-E0D48ACD1CD8}"/>
              </a:ext>
            </a:extLst>
          </p:cNvPr>
          <p:cNvPicPr>
            <a:picLocks noChangeAspect="1"/>
          </p:cNvPicPr>
          <p:nvPr/>
        </p:nvPicPr>
        <p:blipFill>
          <a:blip r:embed="rId3"/>
          <a:stretch>
            <a:fillRect/>
          </a:stretch>
        </p:blipFill>
        <p:spPr>
          <a:xfrm>
            <a:off x="5453327" y="3352800"/>
            <a:ext cx="3638550" cy="3437775"/>
          </a:xfrm>
          <a:prstGeom prst="rect">
            <a:avLst/>
          </a:prstGeom>
        </p:spPr>
      </p:pic>
      <p:sp>
        <p:nvSpPr>
          <p:cNvPr id="4" name="TextBox 3">
            <a:extLst>
              <a:ext uri="{FF2B5EF4-FFF2-40B4-BE49-F238E27FC236}">
                <a16:creationId xmlns:a16="http://schemas.microsoft.com/office/drawing/2014/main" id="{E159C358-3D20-4D30-A97D-4AE47BC8454B}"/>
              </a:ext>
            </a:extLst>
          </p:cNvPr>
          <p:cNvSpPr txBox="1"/>
          <p:nvPr/>
        </p:nvSpPr>
        <p:spPr>
          <a:xfrm>
            <a:off x="85529" y="3900482"/>
            <a:ext cx="5330620" cy="2946961"/>
          </a:xfrm>
          <a:prstGeom prst="rect">
            <a:avLst/>
          </a:prstGeom>
          <a:noFill/>
        </p:spPr>
        <p:txBody>
          <a:bodyPr wrap="square" rtlCol="0">
            <a:spAutoFit/>
          </a:bodyPr>
          <a:lstStyle/>
          <a:p>
            <a:pPr marL="344488" indent="-344488">
              <a:spcBef>
                <a:spcPts val="0"/>
              </a:spcBef>
              <a:spcAft>
                <a:spcPts val="300"/>
              </a:spcAft>
              <a:buFont typeface="Wingdings" panose="05000000000000000000" pitchFamily="2" charset="2"/>
              <a:buChar char="Ø"/>
            </a:pPr>
            <a:r>
              <a:rPr lang="en-US" sz="2400" b="1" dirty="0">
                <a:solidFill>
                  <a:srgbClr val="006600"/>
                </a:solidFill>
                <a:latin typeface="Calibri" panose="020F0502020204030204" pitchFamily="34" charset="0"/>
              </a:rPr>
              <a:t>Inspection frequency based on containment type and tank size</a:t>
            </a:r>
          </a:p>
          <a:p>
            <a:pPr marL="804863" indent="-342900">
              <a:spcBef>
                <a:spcPts val="0"/>
              </a:spcBef>
              <a:spcAft>
                <a:spcPts val="600"/>
              </a:spcAft>
              <a:buFont typeface="Arial" panose="020B0604020202020204" pitchFamily="34" charset="0"/>
              <a:buChar char="•"/>
            </a:pPr>
            <a:r>
              <a:rPr lang="en-US" sz="2400" b="1" dirty="0">
                <a:solidFill>
                  <a:srgbClr val="006600"/>
                </a:solidFill>
                <a:latin typeface="Calibri" panose="020F0502020204030204" pitchFamily="34" charset="0"/>
              </a:rPr>
              <a:t>If CRDM - periodic inspection only</a:t>
            </a:r>
          </a:p>
          <a:p>
            <a:pPr marL="804863" indent="-342900">
              <a:spcBef>
                <a:spcPts val="0"/>
              </a:spcBef>
              <a:spcAft>
                <a:spcPts val="600"/>
              </a:spcAft>
              <a:buFont typeface="Arial" panose="020B0604020202020204" pitchFamily="34" charset="0"/>
              <a:buChar char="•"/>
            </a:pPr>
            <a:r>
              <a:rPr lang="en-US" sz="2400" b="1" dirty="0">
                <a:solidFill>
                  <a:srgbClr val="006600"/>
                </a:solidFill>
                <a:latin typeface="Calibri" panose="020F0502020204030204" pitchFamily="34" charset="0"/>
              </a:rPr>
              <a:t>If not, periodic for small tanks</a:t>
            </a:r>
          </a:p>
          <a:p>
            <a:pPr marL="804863" indent="-342900">
              <a:spcBef>
                <a:spcPts val="0"/>
              </a:spcBef>
              <a:spcAft>
                <a:spcPts val="600"/>
              </a:spcAft>
              <a:buFont typeface="Arial" panose="020B0604020202020204" pitchFamily="34" charset="0"/>
              <a:buChar char="•"/>
            </a:pPr>
            <a:r>
              <a:rPr lang="en-US" sz="2400" b="1" dirty="0">
                <a:solidFill>
                  <a:srgbClr val="006600"/>
                </a:solidFill>
                <a:latin typeface="Calibri" panose="020F0502020204030204" pitchFamily="34" charset="0"/>
              </a:rPr>
              <a:t>&gt; 30,000 gal: “external” inspection by certified inspector @ 35 </a:t>
            </a:r>
            <a:r>
              <a:rPr lang="en-US" sz="2400" b="1" dirty="0" err="1">
                <a:solidFill>
                  <a:srgbClr val="006600"/>
                </a:solidFill>
                <a:latin typeface="Calibri" panose="020F0502020204030204" pitchFamily="34" charset="0"/>
              </a:rPr>
              <a:t>yrs</a:t>
            </a:r>
            <a:endParaRPr lang="en-US" sz="2400" b="1" dirty="0">
              <a:solidFill>
                <a:srgbClr val="006600"/>
              </a:solidFill>
              <a:latin typeface="Calibri" panose="020F0502020204030204" pitchFamily="34" charset="0"/>
            </a:endParaRPr>
          </a:p>
          <a:p>
            <a:pPr marL="804863" indent="-342900">
              <a:spcBef>
                <a:spcPts val="0"/>
              </a:spcBef>
              <a:spcAft>
                <a:spcPts val="900"/>
              </a:spcAft>
              <a:buFont typeface="Arial" panose="020B0604020202020204" pitchFamily="34" charset="0"/>
              <a:buChar char="•"/>
            </a:pPr>
            <a:r>
              <a:rPr lang="en-US" sz="2400" b="1" dirty="0">
                <a:solidFill>
                  <a:srgbClr val="006600"/>
                </a:solidFill>
                <a:latin typeface="Calibri" panose="020F0502020204030204" pitchFamily="34" charset="0"/>
              </a:rPr>
              <a:t>Terminal tanks @ 5 / 10 </a:t>
            </a:r>
            <a:r>
              <a:rPr lang="en-US" sz="2400" b="1" dirty="0" err="1">
                <a:solidFill>
                  <a:srgbClr val="006600"/>
                </a:solidFill>
                <a:latin typeface="Calibri" panose="020F0502020204030204" pitchFamily="34" charset="0"/>
              </a:rPr>
              <a:t>yrs</a:t>
            </a:r>
            <a:endParaRPr lang="en-US" sz="2400" b="1" dirty="0">
              <a:solidFill>
                <a:srgbClr val="006600"/>
              </a:solidFill>
              <a:latin typeface="Calibri" panose="020F0502020204030204" pitchFamily="34" charset="0"/>
            </a:endParaRPr>
          </a:p>
        </p:txBody>
      </p:sp>
    </p:spTree>
    <p:extLst>
      <p:ext uri="{BB962C8B-B14F-4D97-AF65-F5344CB8AC3E}">
        <p14:creationId xmlns:p14="http://schemas.microsoft.com/office/powerpoint/2010/main" val="1080456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177800" y="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charset="0"/>
              <a:buNone/>
            </a:pPr>
            <a:r>
              <a:rPr lang="en-US" b="1" i="1" dirty="0">
                <a:solidFill>
                  <a:srgbClr val="FFFF00"/>
                </a:solidFill>
                <a:effectLst>
                  <a:outerShdw blurRad="38100" dist="38100" dir="2700000" algn="tl">
                    <a:srgbClr val="000000">
                      <a:alpha val="43137"/>
                    </a:srgbClr>
                  </a:outerShdw>
                </a:effectLst>
              </a:rPr>
              <a:t>AC Tank Inspection Standards</a:t>
            </a:r>
          </a:p>
          <a:p>
            <a:pPr marL="0" indent="0">
              <a:buFont typeface="Arial" charset="0"/>
              <a:buNone/>
            </a:pPr>
            <a:endParaRPr lang="en-US" b="1" i="1" dirty="0">
              <a:solidFill>
                <a:srgbClr val="FFFF00"/>
              </a:solidFill>
              <a:effectLst>
                <a:outerShdw blurRad="38100" dist="38100" dir="2700000" algn="tl">
                  <a:srgbClr val="000000">
                    <a:alpha val="43137"/>
                  </a:srgbClr>
                </a:outerShdw>
              </a:effectLst>
            </a:endParaRPr>
          </a:p>
        </p:txBody>
      </p:sp>
      <p:sp>
        <p:nvSpPr>
          <p:cNvPr id="3" name="Content Placeholder 2"/>
          <p:cNvSpPr txBox="1">
            <a:spLocks/>
          </p:cNvSpPr>
          <p:nvPr/>
        </p:nvSpPr>
        <p:spPr bwMode="auto">
          <a:xfrm>
            <a:off x="92903" y="533400"/>
            <a:ext cx="8991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spcBef>
                <a:spcPts val="0"/>
              </a:spcBef>
              <a:spcAft>
                <a:spcPts val="900"/>
              </a:spcAft>
              <a:buFont typeface="Wingdings" pitchFamily="2" charset="2"/>
              <a:buChar char="Ø"/>
            </a:pPr>
            <a:r>
              <a:rPr lang="en-US" sz="2400" b="1" dirty="0">
                <a:solidFill>
                  <a:srgbClr val="006600"/>
                </a:solidFill>
              </a:rPr>
              <a:t>EPA revised SPCC Rule in 2009; required tank inspection program</a:t>
            </a:r>
          </a:p>
          <a:p>
            <a:pPr eaLnBrk="1" hangingPunct="1">
              <a:spcBef>
                <a:spcPts val="0"/>
              </a:spcBef>
              <a:spcAft>
                <a:spcPts val="900"/>
              </a:spcAft>
              <a:buFont typeface="Wingdings" pitchFamily="2" charset="2"/>
              <a:buChar char="Ø"/>
            </a:pPr>
            <a:r>
              <a:rPr lang="en-US" sz="2400" b="1" dirty="0">
                <a:solidFill>
                  <a:srgbClr val="006600"/>
                </a:solidFill>
              </a:rPr>
              <a:t>NAPA published general SPCC guidance in 2011 and industry-specific tank inspection guidance in 2014 based on AC tank risk</a:t>
            </a:r>
            <a:endParaRPr lang="en-US" sz="2000" b="1" dirty="0">
              <a:solidFill>
                <a:srgbClr val="006600"/>
              </a:solidFill>
            </a:endParaRPr>
          </a:p>
        </p:txBody>
      </p:sp>
      <p:pic>
        <p:nvPicPr>
          <p:cNvPr id="5" name="Picture 4">
            <a:extLst>
              <a:ext uri="{FF2B5EF4-FFF2-40B4-BE49-F238E27FC236}">
                <a16:creationId xmlns:a16="http://schemas.microsoft.com/office/drawing/2014/main" id="{69F95FC0-C23D-4E59-B466-E0D48ACD1CD8}"/>
              </a:ext>
            </a:extLst>
          </p:cNvPr>
          <p:cNvPicPr>
            <a:picLocks noChangeAspect="1"/>
          </p:cNvPicPr>
          <p:nvPr/>
        </p:nvPicPr>
        <p:blipFill>
          <a:blip r:embed="rId3"/>
          <a:stretch>
            <a:fillRect/>
          </a:stretch>
        </p:blipFill>
        <p:spPr>
          <a:xfrm>
            <a:off x="5453327" y="3352800"/>
            <a:ext cx="3638550" cy="3437775"/>
          </a:xfrm>
          <a:prstGeom prst="rect">
            <a:avLst/>
          </a:prstGeom>
        </p:spPr>
      </p:pic>
    </p:spTree>
    <p:extLst>
      <p:ext uri="{BB962C8B-B14F-4D97-AF65-F5344CB8AC3E}">
        <p14:creationId xmlns:p14="http://schemas.microsoft.com/office/powerpoint/2010/main" val="1618813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177800" y="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charset="0"/>
              <a:buNone/>
            </a:pPr>
            <a:r>
              <a:rPr lang="en-US" b="1" i="1" dirty="0">
                <a:solidFill>
                  <a:srgbClr val="FFFF00"/>
                </a:solidFill>
                <a:effectLst>
                  <a:outerShdw blurRad="38100" dist="38100" dir="2700000" algn="tl">
                    <a:srgbClr val="000000">
                      <a:alpha val="43137"/>
                    </a:srgbClr>
                  </a:outerShdw>
                </a:effectLst>
              </a:rPr>
              <a:t>AC Tank Inspection Standards</a:t>
            </a:r>
          </a:p>
          <a:p>
            <a:pPr marL="0" indent="0">
              <a:buFont typeface="Arial" charset="0"/>
              <a:buNone/>
            </a:pPr>
            <a:endParaRPr lang="en-US" b="1" i="1" dirty="0">
              <a:solidFill>
                <a:srgbClr val="FFFF00"/>
              </a:solidFill>
              <a:effectLst>
                <a:outerShdw blurRad="38100" dist="38100" dir="2700000" algn="tl">
                  <a:srgbClr val="000000">
                    <a:alpha val="43137"/>
                  </a:srgbClr>
                </a:outerShdw>
              </a:effectLst>
            </a:endParaRPr>
          </a:p>
        </p:txBody>
      </p:sp>
      <p:sp>
        <p:nvSpPr>
          <p:cNvPr id="3" name="Content Placeholder 2"/>
          <p:cNvSpPr txBox="1">
            <a:spLocks/>
          </p:cNvSpPr>
          <p:nvPr/>
        </p:nvSpPr>
        <p:spPr bwMode="auto">
          <a:xfrm>
            <a:off x="92903" y="533400"/>
            <a:ext cx="8991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spcBef>
                <a:spcPts val="0"/>
              </a:spcBef>
              <a:spcAft>
                <a:spcPts val="900"/>
              </a:spcAft>
              <a:buFont typeface="Wingdings" pitchFamily="2" charset="2"/>
              <a:buChar char="Ø"/>
            </a:pPr>
            <a:r>
              <a:rPr lang="en-US" sz="2400" b="1" dirty="0">
                <a:solidFill>
                  <a:schemeClr val="accent3">
                    <a:lumMod val="60000"/>
                    <a:lumOff val="40000"/>
                  </a:schemeClr>
                </a:solidFill>
              </a:rPr>
              <a:t>EPA revised SPCC Rule in 2009; required tank inspection program</a:t>
            </a:r>
          </a:p>
          <a:p>
            <a:pPr eaLnBrk="1" hangingPunct="1">
              <a:spcBef>
                <a:spcPts val="0"/>
              </a:spcBef>
              <a:spcAft>
                <a:spcPts val="900"/>
              </a:spcAft>
              <a:buFont typeface="Wingdings" pitchFamily="2" charset="2"/>
              <a:buChar char="Ø"/>
            </a:pPr>
            <a:r>
              <a:rPr lang="en-US" sz="2400" b="1" dirty="0">
                <a:solidFill>
                  <a:schemeClr val="accent3">
                    <a:lumMod val="60000"/>
                    <a:lumOff val="40000"/>
                  </a:schemeClr>
                </a:solidFill>
              </a:rPr>
              <a:t>NAPA published general SPCC guidance in 2011 and industry-specific tank inspection guidance in 2014 based on AC tank risk</a:t>
            </a:r>
            <a:endParaRPr lang="en-US" sz="2000" b="1" dirty="0">
              <a:solidFill>
                <a:schemeClr val="accent3">
                  <a:lumMod val="60000"/>
                  <a:lumOff val="40000"/>
                </a:schemeClr>
              </a:solidFill>
            </a:endParaRPr>
          </a:p>
          <a:p>
            <a:pPr eaLnBrk="1" hangingPunct="1">
              <a:spcBef>
                <a:spcPts val="0"/>
              </a:spcBef>
              <a:spcAft>
                <a:spcPts val="900"/>
              </a:spcAft>
              <a:buFont typeface="Wingdings" pitchFamily="2" charset="2"/>
              <a:buChar char="Ø"/>
            </a:pPr>
            <a:r>
              <a:rPr lang="en-US" sz="2400" b="1" dirty="0">
                <a:solidFill>
                  <a:srgbClr val="006600"/>
                </a:solidFill>
              </a:rPr>
              <a:t>In 2016, EPA “asked” NAPA to participate with Steel Tanks Institute (STI) in developing a “consensus-based” standard</a:t>
            </a:r>
          </a:p>
          <a:p>
            <a:pPr eaLnBrk="1" hangingPunct="1">
              <a:spcBef>
                <a:spcPts val="0"/>
              </a:spcBef>
              <a:spcAft>
                <a:spcPts val="300"/>
              </a:spcAft>
              <a:buFont typeface="Wingdings" pitchFamily="2" charset="2"/>
              <a:buChar char="Ø"/>
            </a:pPr>
            <a:r>
              <a:rPr lang="en-US" sz="2400" b="1" dirty="0">
                <a:solidFill>
                  <a:srgbClr val="006600"/>
                </a:solidFill>
              </a:rPr>
              <a:t>STI’s SP-001 “Thermoplastics” appendix: final stages of approval w/ anticipated publication in Feb 2018 </a:t>
            </a:r>
          </a:p>
          <a:p>
            <a:pPr lvl="1" eaLnBrk="1" hangingPunct="1">
              <a:spcBef>
                <a:spcPts val="0"/>
              </a:spcBef>
              <a:spcAft>
                <a:spcPts val="0"/>
              </a:spcAft>
              <a:buFont typeface="Arial" panose="020B0604020202020204" pitchFamily="34" charset="0"/>
              <a:buChar char="•"/>
            </a:pPr>
            <a:r>
              <a:rPr lang="en-US" sz="2400" b="1" dirty="0">
                <a:solidFill>
                  <a:srgbClr val="006600"/>
                </a:solidFill>
              </a:rPr>
              <a:t>Provides relief vs. NAPA guidance</a:t>
            </a:r>
          </a:p>
          <a:p>
            <a:pPr lvl="1" eaLnBrk="1" hangingPunct="1">
              <a:spcBef>
                <a:spcPts val="0"/>
              </a:spcBef>
              <a:spcAft>
                <a:spcPts val="900"/>
              </a:spcAft>
              <a:buFont typeface="Arial" panose="020B0604020202020204" pitchFamily="34" charset="0"/>
              <a:buChar char="•"/>
            </a:pPr>
            <a:r>
              <a:rPr lang="en-US" sz="2400" b="1" dirty="0">
                <a:solidFill>
                  <a:srgbClr val="006600"/>
                </a:solidFill>
              </a:rPr>
              <a:t>But requires a “certified” inspector</a:t>
            </a:r>
          </a:p>
        </p:txBody>
      </p:sp>
      <p:pic>
        <p:nvPicPr>
          <p:cNvPr id="5" name="Picture 4">
            <a:extLst>
              <a:ext uri="{FF2B5EF4-FFF2-40B4-BE49-F238E27FC236}">
                <a16:creationId xmlns:a16="http://schemas.microsoft.com/office/drawing/2014/main" id="{69F95FC0-C23D-4E59-B466-E0D48ACD1CD8}"/>
              </a:ext>
            </a:extLst>
          </p:cNvPr>
          <p:cNvPicPr>
            <a:picLocks noChangeAspect="1"/>
          </p:cNvPicPr>
          <p:nvPr/>
        </p:nvPicPr>
        <p:blipFill>
          <a:blip r:embed="rId3"/>
          <a:stretch>
            <a:fillRect/>
          </a:stretch>
        </p:blipFill>
        <p:spPr>
          <a:xfrm>
            <a:off x="5453327" y="3352800"/>
            <a:ext cx="3638550" cy="3437775"/>
          </a:xfrm>
          <a:prstGeom prst="rect">
            <a:avLst/>
          </a:prstGeom>
        </p:spPr>
      </p:pic>
    </p:spTree>
    <p:extLst>
      <p:ext uri="{BB962C8B-B14F-4D97-AF65-F5344CB8AC3E}">
        <p14:creationId xmlns:p14="http://schemas.microsoft.com/office/powerpoint/2010/main" val="1295040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177800" y="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charset="0"/>
              <a:buNone/>
            </a:pPr>
            <a:r>
              <a:rPr lang="en-US" b="1" i="1" dirty="0">
                <a:solidFill>
                  <a:srgbClr val="FFFF00"/>
                </a:solidFill>
                <a:effectLst>
                  <a:outerShdw blurRad="38100" dist="38100" dir="2700000" algn="tl">
                    <a:srgbClr val="000000">
                      <a:alpha val="43137"/>
                    </a:srgbClr>
                  </a:outerShdw>
                </a:effectLst>
              </a:rPr>
              <a:t>AC Tank Inspection Standards</a:t>
            </a:r>
          </a:p>
          <a:p>
            <a:pPr marL="0" indent="0">
              <a:buFont typeface="Arial" charset="0"/>
              <a:buNone/>
            </a:pPr>
            <a:endParaRPr lang="en-US" b="1" i="1" dirty="0">
              <a:solidFill>
                <a:srgbClr val="FFFF00"/>
              </a:solidFill>
              <a:effectLst>
                <a:outerShdw blurRad="38100" dist="38100" dir="2700000" algn="tl">
                  <a:srgbClr val="000000">
                    <a:alpha val="43137"/>
                  </a:srgbClr>
                </a:outerShdw>
              </a:effectLst>
            </a:endParaRPr>
          </a:p>
        </p:txBody>
      </p:sp>
      <p:sp>
        <p:nvSpPr>
          <p:cNvPr id="3" name="Content Placeholder 2"/>
          <p:cNvSpPr txBox="1">
            <a:spLocks/>
          </p:cNvSpPr>
          <p:nvPr/>
        </p:nvSpPr>
        <p:spPr bwMode="auto">
          <a:xfrm>
            <a:off x="92903" y="533400"/>
            <a:ext cx="8991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spcBef>
                <a:spcPts val="0"/>
              </a:spcBef>
              <a:spcAft>
                <a:spcPts val="900"/>
              </a:spcAft>
              <a:buFont typeface="Wingdings" pitchFamily="2" charset="2"/>
              <a:buChar char="Ø"/>
            </a:pPr>
            <a:r>
              <a:rPr lang="en-US" sz="2400" b="1" dirty="0">
                <a:solidFill>
                  <a:schemeClr val="accent3">
                    <a:lumMod val="60000"/>
                    <a:lumOff val="40000"/>
                  </a:schemeClr>
                </a:solidFill>
              </a:rPr>
              <a:t>EPA revised SPCC Rule in 2009; required tank inspection program</a:t>
            </a:r>
          </a:p>
          <a:p>
            <a:pPr eaLnBrk="1" hangingPunct="1">
              <a:spcBef>
                <a:spcPts val="0"/>
              </a:spcBef>
              <a:spcAft>
                <a:spcPts val="900"/>
              </a:spcAft>
              <a:buFont typeface="Wingdings" pitchFamily="2" charset="2"/>
              <a:buChar char="Ø"/>
            </a:pPr>
            <a:r>
              <a:rPr lang="en-US" sz="2400" b="1" dirty="0">
                <a:solidFill>
                  <a:schemeClr val="accent3">
                    <a:lumMod val="60000"/>
                    <a:lumOff val="40000"/>
                  </a:schemeClr>
                </a:solidFill>
              </a:rPr>
              <a:t>NAPA published general SPCC guidance in 2011 and industry-specific tank inspection guidance in 2014 based on AC tank risk</a:t>
            </a:r>
            <a:endParaRPr lang="en-US" sz="2000" b="1" dirty="0">
              <a:solidFill>
                <a:schemeClr val="accent3">
                  <a:lumMod val="60000"/>
                  <a:lumOff val="40000"/>
                </a:schemeClr>
              </a:solidFill>
            </a:endParaRPr>
          </a:p>
          <a:p>
            <a:pPr eaLnBrk="1" hangingPunct="1">
              <a:spcBef>
                <a:spcPts val="0"/>
              </a:spcBef>
              <a:spcAft>
                <a:spcPts val="900"/>
              </a:spcAft>
              <a:buFont typeface="Wingdings" pitchFamily="2" charset="2"/>
              <a:buChar char="Ø"/>
            </a:pPr>
            <a:r>
              <a:rPr lang="en-US" sz="2400" b="1" dirty="0">
                <a:solidFill>
                  <a:schemeClr val="accent3">
                    <a:lumMod val="60000"/>
                    <a:lumOff val="40000"/>
                  </a:schemeClr>
                </a:solidFill>
              </a:rPr>
              <a:t>In 2016, EPA “asked” NAPA to participate with Steel Tanks Institute (STI) in developing a “consensus-based” standard</a:t>
            </a:r>
          </a:p>
          <a:p>
            <a:pPr eaLnBrk="1" hangingPunct="1">
              <a:spcBef>
                <a:spcPts val="0"/>
              </a:spcBef>
              <a:spcAft>
                <a:spcPts val="300"/>
              </a:spcAft>
              <a:buFont typeface="Wingdings" pitchFamily="2" charset="2"/>
              <a:buChar char="Ø"/>
            </a:pPr>
            <a:r>
              <a:rPr lang="en-US" sz="2400" b="1" dirty="0">
                <a:solidFill>
                  <a:schemeClr val="accent3">
                    <a:lumMod val="60000"/>
                    <a:lumOff val="40000"/>
                  </a:schemeClr>
                </a:solidFill>
              </a:rPr>
              <a:t>STI’s SP-001 “Thermoplastics” appendix: final stages of approval w/ anticipated publication in Feb 2018 </a:t>
            </a:r>
          </a:p>
          <a:p>
            <a:pPr lvl="1" eaLnBrk="1" hangingPunct="1">
              <a:spcBef>
                <a:spcPts val="0"/>
              </a:spcBef>
              <a:spcAft>
                <a:spcPts val="0"/>
              </a:spcAft>
              <a:buFont typeface="Arial" panose="020B0604020202020204" pitchFamily="34" charset="0"/>
              <a:buChar char="•"/>
            </a:pPr>
            <a:r>
              <a:rPr lang="en-US" sz="2400" b="1" dirty="0">
                <a:solidFill>
                  <a:schemeClr val="accent3">
                    <a:lumMod val="60000"/>
                    <a:lumOff val="40000"/>
                  </a:schemeClr>
                </a:solidFill>
              </a:rPr>
              <a:t>Provides relief vs. NAPA guidance</a:t>
            </a:r>
          </a:p>
          <a:p>
            <a:pPr lvl="1" eaLnBrk="1" hangingPunct="1">
              <a:spcBef>
                <a:spcPts val="0"/>
              </a:spcBef>
              <a:spcAft>
                <a:spcPts val="900"/>
              </a:spcAft>
              <a:buFont typeface="Arial" panose="020B0604020202020204" pitchFamily="34" charset="0"/>
              <a:buChar char="•"/>
            </a:pPr>
            <a:r>
              <a:rPr lang="en-US" sz="2400" b="1" dirty="0">
                <a:solidFill>
                  <a:schemeClr val="accent3">
                    <a:lumMod val="60000"/>
                    <a:lumOff val="40000"/>
                  </a:schemeClr>
                </a:solidFill>
              </a:rPr>
              <a:t>But requires a “certified” inspector</a:t>
            </a:r>
          </a:p>
        </p:txBody>
      </p:sp>
      <p:pic>
        <p:nvPicPr>
          <p:cNvPr id="5" name="Picture 4">
            <a:extLst>
              <a:ext uri="{FF2B5EF4-FFF2-40B4-BE49-F238E27FC236}">
                <a16:creationId xmlns:a16="http://schemas.microsoft.com/office/drawing/2014/main" id="{69F95FC0-C23D-4E59-B466-E0D48ACD1CD8}"/>
              </a:ext>
            </a:extLst>
          </p:cNvPr>
          <p:cNvPicPr>
            <a:picLocks noChangeAspect="1"/>
          </p:cNvPicPr>
          <p:nvPr/>
        </p:nvPicPr>
        <p:blipFill>
          <a:blip r:embed="rId3"/>
          <a:stretch>
            <a:fillRect/>
          </a:stretch>
        </p:blipFill>
        <p:spPr>
          <a:xfrm>
            <a:off x="5453327" y="3352800"/>
            <a:ext cx="3638550" cy="3437775"/>
          </a:xfrm>
          <a:prstGeom prst="rect">
            <a:avLst/>
          </a:prstGeom>
        </p:spPr>
      </p:pic>
      <p:sp>
        <p:nvSpPr>
          <p:cNvPr id="4" name="TextBox 3">
            <a:extLst>
              <a:ext uri="{FF2B5EF4-FFF2-40B4-BE49-F238E27FC236}">
                <a16:creationId xmlns:a16="http://schemas.microsoft.com/office/drawing/2014/main" id="{E159C358-3D20-4D30-A97D-4AE47BC8454B}"/>
              </a:ext>
            </a:extLst>
          </p:cNvPr>
          <p:cNvSpPr txBox="1"/>
          <p:nvPr/>
        </p:nvSpPr>
        <p:spPr>
          <a:xfrm>
            <a:off x="85529" y="4343400"/>
            <a:ext cx="5330620" cy="2539157"/>
          </a:xfrm>
          <a:prstGeom prst="rect">
            <a:avLst/>
          </a:prstGeom>
          <a:noFill/>
        </p:spPr>
        <p:txBody>
          <a:bodyPr wrap="square" rtlCol="0">
            <a:spAutoFit/>
          </a:bodyPr>
          <a:lstStyle/>
          <a:p>
            <a:pPr marL="344488" indent="-344488">
              <a:spcBef>
                <a:spcPts val="0"/>
              </a:spcBef>
              <a:spcAft>
                <a:spcPts val="300"/>
              </a:spcAft>
              <a:buFont typeface="Wingdings" panose="05000000000000000000" pitchFamily="2" charset="2"/>
              <a:buChar char="Ø"/>
            </a:pPr>
            <a:r>
              <a:rPr lang="en-US" sz="2400" b="1" dirty="0">
                <a:solidFill>
                  <a:srgbClr val="006600"/>
                </a:solidFill>
                <a:latin typeface="Calibri" panose="020F0502020204030204" pitchFamily="34" charset="0"/>
              </a:rPr>
              <a:t>Inspection frequency based on containment type and tank size</a:t>
            </a:r>
          </a:p>
          <a:p>
            <a:pPr marL="804863" indent="-342900">
              <a:spcBef>
                <a:spcPts val="0"/>
              </a:spcBef>
              <a:spcAft>
                <a:spcPts val="600"/>
              </a:spcAft>
              <a:buFont typeface="Arial" panose="020B0604020202020204" pitchFamily="34" charset="0"/>
              <a:buChar char="•"/>
            </a:pPr>
            <a:r>
              <a:rPr lang="en-US" sz="2400" b="1" dirty="0">
                <a:solidFill>
                  <a:srgbClr val="006600"/>
                </a:solidFill>
                <a:latin typeface="Calibri" panose="020F0502020204030204" pitchFamily="34" charset="0"/>
              </a:rPr>
              <a:t>Small tanks: “periodic” inspection</a:t>
            </a:r>
          </a:p>
          <a:p>
            <a:pPr marL="804863" indent="-342900">
              <a:spcBef>
                <a:spcPts val="0"/>
              </a:spcBef>
              <a:spcAft>
                <a:spcPts val="600"/>
              </a:spcAft>
              <a:buFont typeface="Arial" panose="020B0604020202020204" pitchFamily="34" charset="0"/>
              <a:buChar char="•"/>
            </a:pPr>
            <a:r>
              <a:rPr lang="en-US" sz="2400" b="1" dirty="0">
                <a:solidFill>
                  <a:srgbClr val="006600"/>
                </a:solidFill>
                <a:latin typeface="Calibri" panose="020F0502020204030204" pitchFamily="34" charset="0"/>
              </a:rPr>
              <a:t>&gt; 30,000 gal: “external” inspection by certified inspector @ 35 </a:t>
            </a:r>
            <a:r>
              <a:rPr lang="en-US" sz="2400" b="1" dirty="0" err="1">
                <a:solidFill>
                  <a:srgbClr val="006600"/>
                </a:solidFill>
                <a:latin typeface="Calibri" panose="020F0502020204030204" pitchFamily="34" charset="0"/>
              </a:rPr>
              <a:t>yrs</a:t>
            </a:r>
            <a:endParaRPr lang="en-US" sz="2400" b="1" dirty="0">
              <a:solidFill>
                <a:srgbClr val="006600"/>
              </a:solidFill>
              <a:latin typeface="Calibri" panose="020F0502020204030204" pitchFamily="34" charset="0"/>
            </a:endParaRPr>
          </a:p>
          <a:p>
            <a:pPr marL="804863" indent="-342900">
              <a:spcBef>
                <a:spcPts val="0"/>
              </a:spcBef>
              <a:spcAft>
                <a:spcPts val="900"/>
              </a:spcAft>
              <a:buFont typeface="Arial" panose="020B0604020202020204" pitchFamily="34" charset="0"/>
              <a:buChar char="•"/>
            </a:pPr>
            <a:r>
              <a:rPr lang="en-US" sz="2400" b="1" dirty="0">
                <a:solidFill>
                  <a:srgbClr val="006600"/>
                </a:solidFill>
                <a:latin typeface="Calibri" panose="020F0502020204030204" pitchFamily="34" charset="0"/>
              </a:rPr>
              <a:t>Terminal tanks @ 5 / 10 </a:t>
            </a:r>
            <a:r>
              <a:rPr lang="en-US" sz="2400" b="1" dirty="0" err="1">
                <a:solidFill>
                  <a:srgbClr val="006600"/>
                </a:solidFill>
                <a:latin typeface="Calibri" panose="020F0502020204030204" pitchFamily="34" charset="0"/>
              </a:rPr>
              <a:t>yrs</a:t>
            </a:r>
            <a:endParaRPr lang="en-US" sz="2400" b="1" dirty="0">
              <a:solidFill>
                <a:srgbClr val="006600"/>
              </a:solidFill>
              <a:latin typeface="Calibri" panose="020F0502020204030204" pitchFamily="34" charset="0"/>
            </a:endParaRPr>
          </a:p>
        </p:txBody>
      </p:sp>
    </p:spTree>
    <p:extLst>
      <p:ext uri="{BB962C8B-B14F-4D97-AF65-F5344CB8AC3E}">
        <p14:creationId xmlns:p14="http://schemas.microsoft.com/office/powerpoint/2010/main" val="3133627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177800" y="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charset="0"/>
              <a:buNone/>
            </a:pPr>
            <a:r>
              <a:rPr lang="en-US" b="1" i="1" dirty="0">
                <a:solidFill>
                  <a:srgbClr val="FFFF00"/>
                </a:solidFill>
                <a:effectLst>
                  <a:outerShdw blurRad="38100" dist="38100" dir="2700000" algn="tl">
                    <a:srgbClr val="000000">
                      <a:alpha val="43137"/>
                    </a:srgbClr>
                  </a:outerShdw>
                </a:effectLst>
              </a:rPr>
              <a:t>Trucking “Hours of Service” (HOS)</a:t>
            </a:r>
          </a:p>
          <a:p>
            <a:pPr marL="0" indent="0">
              <a:buFont typeface="Arial" charset="0"/>
              <a:buNone/>
            </a:pPr>
            <a:endParaRPr lang="en-US" b="1" i="1" dirty="0">
              <a:solidFill>
                <a:srgbClr val="FFFF00"/>
              </a:solidFill>
              <a:effectLst>
                <a:outerShdw blurRad="38100" dist="38100" dir="2700000" algn="tl">
                  <a:srgbClr val="000000">
                    <a:alpha val="43137"/>
                  </a:srgbClr>
                </a:outerShdw>
              </a:effectLst>
            </a:endParaRPr>
          </a:p>
        </p:txBody>
      </p:sp>
      <p:sp>
        <p:nvSpPr>
          <p:cNvPr id="3" name="Content Placeholder 2"/>
          <p:cNvSpPr txBox="1">
            <a:spLocks/>
          </p:cNvSpPr>
          <p:nvPr/>
        </p:nvSpPr>
        <p:spPr bwMode="auto">
          <a:xfrm>
            <a:off x="92903" y="419096"/>
            <a:ext cx="8991600" cy="3645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120000"/>
              </a:lnSpc>
              <a:spcBef>
                <a:spcPts val="0"/>
              </a:spcBef>
              <a:spcAft>
                <a:spcPts val="0"/>
              </a:spcAft>
              <a:buFont typeface="Wingdings" pitchFamily="2" charset="2"/>
              <a:buChar char="Ø"/>
            </a:pPr>
            <a:r>
              <a:rPr lang="en-US" sz="2400" b="1" dirty="0" err="1">
                <a:solidFill>
                  <a:srgbClr val="006600"/>
                </a:solidFill>
              </a:rPr>
              <a:t>inTERstate</a:t>
            </a:r>
            <a:r>
              <a:rPr lang="en-US" sz="2400" b="1" dirty="0">
                <a:solidFill>
                  <a:srgbClr val="006600"/>
                </a:solidFill>
              </a:rPr>
              <a:t> vs. </a:t>
            </a:r>
            <a:r>
              <a:rPr lang="en-US" sz="2400" b="1" dirty="0" err="1">
                <a:solidFill>
                  <a:srgbClr val="006600"/>
                </a:solidFill>
              </a:rPr>
              <a:t>inTRAstate</a:t>
            </a:r>
            <a:endParaRPr lang="en-US" sz="2400" b="1" dirty="0">
              <a:solidFill>
                <a:srgbClr val="006600"/>
              </a:solidFill>
            </a:endParaRPr>
          </a:p>
          <a:p>
            <a:pPr eaLnBrk="1" hangingPunct="1">
              <a:lnSpc>
                <a:spcPct val="120000"/>
              </a:lnSpc>
              <a:spcBef>
                <a:spcPts val="0"/>
              </a:spcBef>
              <a:spcAft>
                <a:spcPts val="0"/>
              </a:spcAft>
              <a:buFont typeface="Wingdings" pitchFamily="2" charset="2"/>
              <a:buChar char="Ø"/>
            </a:pPr>
            <a:r>
              <a:rPr lang="en-US" sz="2400" b="1" dirty="0">
                <a:solidFill>
                  <a:srgbClr val="006600"/>
                </a:solidFill>
              </a:rPr>
              <a:t>NAPA petition for relief granted by FMCSA on Jan 26</a:t>
            </a:r>
          </a:p>
          <a:p>
            <a:pPr lvl="1" eaLnBrk="1" hangingPunct="1">
              <a:lnSpc>
                <a:spcPct val="120000"/>
              </a:lnSpc>
              <a:spcBef>
                <a:spcPts val="0"/>
              </a:spcBef>
              <a:spcAft>
                <a:spcPts val="0"/>
              </a:spcAft>
              <a:buFont typeface="Arial" panose="020B0604020202020204" pitchFamily="34" charset="0"/>
              <a:buChar char="•"/>
            </a:pPr>
            <a:r>
              <a:rPr lang="en-US" sz="2400" b="1" dirty="0">
                <a:solidFill>
                  <a:srgbClr val="006600"/>
                </a:solidFill>
              </a:rPr>
              <a:t>Transportation of asphalt and related materials</a:t>
            </a:r>
          </a:p>
          <a:p>
            <a:pPr lvl="1" eaLnBrk="1" hangingPunct="1">
              <a:lnSpc>
                <a:spcPct val="120000"/>
              </a:lnSpc>
              <a:spcBef>
                <a:spcPts val="0"/>
              </a:spcBef>
              <a:spcAft>
                <a:spcPts val="0"/>
              </a:spcAft>
              <a:buFont typeface="Arial" panose="020B0604020202020204" pitchFamily="34" charset="0"/>
              <a:buChar char="•"/>
            </a:pPr>
            <a:r>
              <a:rPr lang="en-US" sz="2400" b="1" dirty="0">
                <a:solidFill>
                  <a:srgbClr val="006600"/>
                </a:solidFill>
              </a:rPr>
              <a:t>E.g., dump trucks, equip haulers, water/distributor trucks</a:t>
            </a:r>
          </a:p>
          <a:p>
            <a:pPr lvl="1" eaLnBrk="1" hangingPunct="1">
              <a:lnSpc>
                <a:spcPct val="120000"/>
              </a:lnSpc>
              <a:spcBef>
                <a:spcPts val="0"/>
              </a:spcBef>
              <a:spcAft>
                <a:spcPts val="0"/>
              </a:spcAft>
              <a:buFont typeface="Arial" panose="020B0604020202020204" pitchFamily="34" charset="0"/>
              <a:buChar char="•"/>
            </a:pPr>
            <a:r>
              <a:rPr lang="en-US" sz="2400" b="1" dirty="0">
                <a:solidFill>
                  <a:srgbClr val="006600"/>
                </a:solidFill>
              </a:rPr>
              <a:t>30-min break NOT required; short-haul on-duty ext. to 14  </a:t>
            </a:r>
            <a:r>
              <a:rPr lang="en-US" sz="2400" b="1" dirty="0" err="1">
                <a:solidFill>
                  <a:srgbClr val="006600"/>
                </a:solidFill>
              </a:rPr>
              <a:t>hrs</a:t>
            </a:r>
            <a:endParaRPr lang="en-US" sz="2400" b="1" u="sng" dirty="0">
              <a:solidFill>
                <a:srgbClr val="006600"/>
              </a:solidFill>
            </a:endParaRPr>
          </a:p>
          <a:p>
            <a:pPr eaLnBrk="1" hangingPunct="1">
              <a:lnSpc>
                <a:spcPct val="120000"/>
              </a:lnSpc>
              <a:spcBef>
                <a:spcPts val="0"/>
              </a:spcBef>
              <a:spcAft>
                <a:spcPts val="0"/>
              </a:spcAft>
              <a:buFont typeface="Wingdings" pitchFamily="2" charset="2"/>
              <a:buChar char="Ø"/>
            </a:pPr>
            <a:r>
              <a:rPr lang="en-US" sz="2400" b="1" dirty="0">
                <a:solidFill>
                  <a:srgbClr val="006600"/>
                </a:solidFill>
              </a:rPr>
              <a:t>Electronic logging required Dec. 18; excluded under short-haul</a:t>
            </a:r>
          </a:p>
          <a:p>
            <a:pPr lvl="1" eaLnBrk="1" hangingPunct="1">
              <a:lnSpc>
                <a:spcPct val="120000"/>
              </a:lnSpc>
              <a:spcBef>
                <a:spcPts val="0"/>
              </a:spcBef>
              <a:spcAft>
                <a:spcPts val="0"/>
              </a:spcAft>
              <a:buFont typeface="Arial" panose="020B0604020202020204" pitchFamily="34" charset="0"/>
              <a:buChar char="•"/>
            </a:pPr>
            <a:r>
              <a:rPr lang="en-US" sz="2400" b="1" dirty="0">
                <a:solidFill>
                  <a:srgbClr val="006600"/>
                </a:solidFill>
              </a:rPr>
              <a:t>If driver NOT required to keep </a:t>
            </a:r>
            <a:r>
              <a:rPr lang="en-US" sz="2400" b="1" u="sng" dirty="0">
                <a:solidFill>
                  <a:srgbClr val="006600"/>
                </a:solidFill>
              </a:rPr>
              <a:t>written</a:t>
            </a:r>
            <a:r>
              <a:rPr lang="en-US" sz="2400" b="1" dirty="0">
                <a:solidFill>
                  <a:srgbClr val="006600"/>
                </a:solidFill>
              </a:rPr>
              <a:t> RODS, no need for ELD</a:t>
            </a:r>
            <a:endParaRPr lang="en-US" sz="2400" b="1" u="sng" dirty="0">
              <a:solidFill>
                <a:srgbClr val="006600"/>
              </a:solidFill>
            </a:endParaRPr>
          </a:p>
          <a:p>
            <a:pPr eaLnBrk="1" hangingPunct="1">
              <a:lnSpc>
                <a:spcPct val="120000"/>
              </a:lnSpc>
              <a:spcBef>
                <a:spcPts val="0"/>
              </a:spcBef>
              <a:spcAft>
                <a:spcPts val="0"/>
              </a:spcAft>
              <a:buFont typeface="Wingdings" pitchFamily="2" charset="2"/>
              <a:buChar char="Ø"/>
            </a:pPr>
            <a:r>
              <a:rPr lang="en-US" sz="2400" b="1" dirty="0">
                <a:solidFill>
                  <a:srgbClr val="006600"/>
                </a:solidFill>
              </a:rPr>
              <a:t>Understand/review other exemptions for </a:t>
            </a:r>
            <a:r>
              <a:rPr lang="en-US" sz="2400" b="1" dirty="0" err="1">
                <a:solidFill>
                  <a:srgbClr val="006600"/>
                </a:solidFill>
              </a:rPr>
              <a:t>HoS</a:t>
            </a:r>
            <a:r>
              <a:rPr lang="en-US" sz="2400" b="1" dirty="0">
                <a:solidFill>
                  <a:srgbClr val="006600"/>
                </a:solidFill>
              </a:rPr>
              <a:t> requirements</a:t>
            </a:r>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1764" b="37815"/>
          <a:stretch/>
        </p:blipFill>
        <p:spPr bwMode="auto">
          <a:xfrm>
            <a:off x="-1" y="4035868"/>
            <a:ext cx="9177409" cy="2811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1155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145143" y="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charset="0"/>
              <a:buNone/>
            </a:pPr>
            <a:r>
              <a:rPr lang="en-US" b="1" i="1" dirty="0">
                <a:solidFill>
                  <a:srgbClr val="FFFF00"/>
                </a:solidFill>
                <a:effectLst>
                  <a:outerShdw blurRad="38100" dist="38100" dir="2700000" algn="tl">
                    <a:srgbClr val="000000">
                      <a:alpha val="43137"/>
                    </a:srgbClr>
                  </a:outerShdw>
                </a:effectLst>
              </a:rPr>
              <a:t>Rule’s compliance obligations: big picture</a:t>
            </a:r>
          </a:p>
          <a:p>
            <a:pPr marL="0" indent="0">
              <a:buFont typeface="Arial" charset="0"/>
              <a:buNone/>
            </a:pPr>
            <a:endParaRPr lang="en-US" b="1" i="1" dirty="0">
              <a:solidFill>
                <a:srgbClr val="FFFF00"/>
              </a:solidFill>
              <a:effectLst>
                <a:outerShdw blurRad="38100" dist="38100" dir="2700000" algn="tl">
                  <a:srgbClr val="000000">
                    <a:alpha val="43137"/>
                  </a:srgbClr>
                </a:outerShdw>
              </a:effectLst>
            </a:endParaRPr>
          </a:p>
        </p:txBody>
      </p:sp>
      <p:sp>
        <p:nvSpPr>
          <p:cNvPr id="5" name="Content Placeholder 2"/>
          <p:cNvSpPr>
            <a:spLocks noGrp="1"/>
          </p:cNvSpPr>
          <p:nvPr>
            <p:ph idx="1"/>
          </p:nvPr>
        </p:nvSpPr>
        <p:spPr>
          <a:xfrm>
            <a:off x="101207" y="609600"/>
            <a:ext cx="9030388" cy="6172200"/>
          </a:xfrm>
        </p:spPr>
        <p:txBody>
          <a:bodyPr>
            <a:noAutofit/>
          </a:bodyPr>
          <a:lstStyle/>
          <a:p>
            <a:pPr>
              <a:lnSpc>
                <a:spcPct val="114000"/>
              </a:lnSpc>
              <a:spcBef>
                <a:spcPts val="0"/>
              </a:spcBef>
              <a:spcAft>
                <a:spcPts val="1800"/>
              </a:spcAft>
              <a:buFont typeface="Wingdings" panose="05000000000000000000" pitchFamily="2" charset="2"/>
              <a:buChar char="Ø"/>
            </a:pPr>
            <a:r>
              <a:rPr lang="en-US" sz="2600" b="1" dirty="0">
                <a:solidFill>
                  <a:srgbClr val="006600"/>
                </a:solidFill>
              </a:rPr>
              <a:t>Employers must ensure exposure below PEL for all activities</a:t>
            </a:r>
          </a:p>
          <a:p>
            <a:pPr>
              <a:lnSpc>
                <a:spcPct val="114000"/>
              </a:lnSpc>
              <a:spcBef>
                <a:spcPts val="0"/>
              </a:spcBef>
              <a:spcAft>
                <a:spcPts val="1800"/>
              </a:spcAft>
              <a:buFont typeface="Wingdings" panose="05000000000000000000" pitchFamily="2" charset="2"/>
              <a:buChar char="Ø"/>
            </a:pPr>
            <a:r>
              <a:rPr lang="en-US" sz="2600" b="1" dirty="0">
                <a:solidFill>
                  <a:srgbClr val="006600"/>
                </a:solidFill>
              </a:rPr>
              <a:t>Basic premise of rule: </a:t>
            </a:r>
            <a:r>
              <a:rPr lang="en-US" sz="2600" b="1" u="sng" dirty="0">
                <a:solidFill>
                  <a:srgbClr val="006600"/>
                </a:solidFill>
              </a:rPr>
              <a:t>specific engineering controls identified for many jobs/tasks/activities</a:t>
            </a:r>
            <a:r>
              <a:rPr lang="en-US" sz="2600" b="1" dirty="0">
                <a:solidFill>
                  <a:srgbClr val="006600"/>
                </a:solidFill>
              </a:rPr>
              <a:t> in “Table 1” – </a:t>
            </a:r>
            <a:r>
              <a:rPr lang="en-US" sz="2600" b="1" u="sng" dirty="0">
                <a:solidFill>
                  <a:srgbClr val="003300"/>
                </a:solidFill>
                <a:effectLst>
                  <a:glow rad="63500">
                    <a:schemeClr val="accent3">
                      <a:satMod val="175000"/>
                      <a:alpha val="40000"/>
                    </a:schemeClr>
                  </a:glow>
                </a:effectLst>
              </a:rPr>
              <a:t>Construction only </a:t>
            </a:r>
            <a:endParaRPr lang="en-US" sz="2600" b="1" dirty="0">
              <a:solidFill>
                <a:srgbClr val="006600"/>
              </a:solidFill>
              <a:effectLst>
                <a:outerShdw blurRad="38100" dist="38100" dir="2700000" algn="tl">
                  <a:srgbClr val="000000">
                    <a:alpha val="43137"/>
                  </a:srgbClr>
                </a:outerShdw>
              </a:effectLst>
            </a:endParaRPr>
          </a:p>
          <a:p>
            <a:pPr>
              <a:lnSpc>
                <a:spcPct val="114000"/>
              </a:lnSpc>
              <a:spcBef>
                <a:spcPts val="0"/>
              </a:spcBef>
              <a:spcAft>
                <a:spcPts val="1800"/>
              </a:spcAft>
              <a:buFont typeface="Wingdings" panose="05000000000000000000" pitchFamily="2" charset="2"/>
              <a:buChar char="Ø"/>
            </a:pPr>
            <a:r>
              <a:rPr lang="en-US" sz="2600" b="1" dirty="0">
                <a:solidFill>
                  <a:srgbClr val="006600"/>
                </a:solidFill>
              </a:rPr>
              <a:t>Other major obligations (</a:t>
            </a:r>
            <a:r>
              <a:rPr lang="en-US" sz="2200" b="1" dirty="0">
                <a:solidFill>
                  <a:srgbClr val="006600"/>
                </a:solidFill>
              </a:rPr>
              <a:t>guidance @ </a:t>
            </a:r>
            <a:r>
              <a:rPr lang="en-US" sz="2000" b="1" dirty="0">
                <a:solidFill>
                  <a:srgbClr val="006600"/>
                </a:solidFill>
                <a:hlinkClick r:id="rId3"/>
              </a:rPr>
              <a:t>www.asphaltpavement.org/silica</a:t>
            </a:r>
            <a:r>
              <a:rPr lang="en-US" sz="2600" b="1" dirty="0">
                <a:solidFill>
                  <a:srgbClr val="006600"/>
                </a:solidFill>
              </a:rPr>
              <a:t>)</a:t>
            </a:r>
          </a:p>
          <a:p>
            <a:pPr lvl="1">
              <a:lnSpc>
                <a:spcPct val="114000"/>
              </a:lnSpc>
              <a:spcBef>
                <a:spcPts val="0"/>
              </a:spcBef>
              <a:spcAft>
                <a:spcPts val="1800"/>
              </a:spcAft>
              <a:buFont typeface="Wingdings" panose="05000000000000000000" pitchFamily="2" charset="2"/>
              <a:buChar char="ü"/>
            </a:pPr>
            <a:r>
              <a:rPr lang="en-US" sz="2600" b="1" dirty="0">
                <a:solidFill>
                  <a:srgbClr val="006600"/>
                </a:solidFill>
              </a:rPr>
              <a:t>Document exposure if not following Table 1</a:t>
            </a:r>
          </a:p>
          <a:p>
            <a:pPr lvl="1">
              <a:lnSpc>
                <a:spcPct val="114000"/>
              </a:lnSpc>
              <a:spcBef>
                <a:spcPts val="0"/>
              </a:spcBef>
              <a:spcAft>
                <a:spcPts val="1800"/>
              </a:spcAft>
              <a:buFont typeface="Wingdings" panose="05000000000000000000" pitchFamily="2" charset="2"/>
              <a:buChar char="ü"/>
            </a:pPr>
            <a:r>
              <a:rPr lang="en-US" sz="2600" b="1" dirty="0">
                <a:solidFill>
                  <a:srgbClr val="006600"/>
                </a:solidFill>
              </a:rPr>
              <a:t>Designate a “Competent Person” (construction only)</a:t>
            </a:r>
          </a:p>
          <a:p>
            <a:pPr lvl="1">
              <a:lnSpc>
                <a:spcPct val="114000"/>
              </a:lnSpc>
              <a:spcBef>
                <a:spcPts val="0"/>
              </a:spcBef>
              <a:spcAft>
                <a:spcPts val="1800"/>
              </a:spcAft>
              <a:buFont typeface="Wingdings" panose="05000000000000000000" pitchFamily="2" charset="2"/>
              <a:buChar char="ü"/>
            </a:pPr>
            <a:r>
              <a:rPr lang="en-US" sz="2600" b="1" dirty="0">
                <a:solidFill>
                  <a:srgbClr val="006600"/>
                </a:solidFill>
              </a:rPr>
              <a:t>Develop a written Exposure Control Plan</a:t>
            </a:r>
          </a:p>
          <a:p>
            <a:pPr lvl="1">
              <a:lnSpc>
                <a:spcPct val="114000"/>
              </a:lnSpc>
              <a:spcBef>
                <a:spcPts val="0"/>
              </a:spcBef>
              <a:spcAft>
                <a:spcPts val="1800"/>
              </a:spcAft>
              <a:buFont typeface="Wingdings" panose="05000000000000000000" pitchFamily="2" charset="2"/>
              <a:buChar char="ü"/>
            </a:pPr>
            <a:r>
              <a:rPr lang="en-US" sz="2600" b="1" dirty="0">
                <a:solidFill>
                  <a:srgbClr val="006600"/>
                </a:solidFill>
              </a:rPr>
              <a:t>Update Hazard Communication</a:t>
            </a:r>
          </a:p>
          <a:p>
            <a:pPr lvl="1">
              <a:lnSpc>
                <a:spcPct val="114000"/>
              </a:lnSpc>
              <a:spcBef>
                <a:spcPts val="0"/>
              </a:spcBef>
              <a:spcAft>
                <a:spcPts val="1800"/>
              </a:spcAft>
              <a:buFont typeface="Wingdings" panose="05000000000000000000" pitchFamily="2" charset="2"/>
              <a:buChar char="ü"/>
            </a:pPr>
            <a:r>
              <a:rPr lang="en-US" sz="2600" b="1" dirty="0">
                <a:solidFill>
                  <a:srgbClr val="006600"/>
                </a:solidFill>
              </a:rPr>
              <a:t>Maintain all appropriate records</a:t>
            </a:r>
          </a:p>
          <a:p>
            <a:pPr lvl="1">
              <a:lnSpc>
                <a:spcPct val="114000"/>
              </a:lnSpc>
              <a:spcBef>
                <a:spcPts val="0"/>
              </a:spcBef>
              <a:spcAft>
                <a:spcPts val="1800"/>
              </a:spcAft>
              <a:buFont typeface="Wingdings" panose="05000000000000000000" pitchFamily="2" charset="2"/>
              <a:buChar char="Ø"/>
            </a:pPr>
            <a:endParaRPr lang="en-US" sz="2600" b="1" u="sng" dirty="0">
              <a:solidFill>
                <a:srgbClr val="006600"/>
              </a:solidFill>
            </a:endParaRPr>
          </a:p>
          <a:p>
            <a:pPr lvl="1">
              <a:lnSpc>
                <a:spcPct val="114000"/>
              </a:lnSpc>
              <a:spcBef>
                <a:spcPts val="0"/>
              </a:spcBef>
              <a:spcAft>
                <a:spcPts val="1800"/>
              </a:spcAft>
              <a:buFont typeface="Wingdings" panose="05000000000000000000" pitchFamily="2" charset="2"/>
              <a:buChar char="Ø"/>
            </a:pPr>
            <a:endParaRPr lang="en-US" sz="2600" b="1" dirty="0">
              <a:solidFill>
                <a:srgbClr val="006600"/>
              </a:solidFill>
            </a:endParaRPr>
          </a:p>
          <a:p>
            <a:pPr marL="0" indent="0">
              <a:lnSpc>
                <a:spcPct val="114000"/>
              </a:lnSpc>
              <a:spcBef>
                <a:spcPts val="0"/>
              </a:spcBef>
              <a:spcAft>
                <a:spcPts val="1800"/>
              </a:spcAft>
              <a:buNone/>
            </a:pPr>
            <a:endParaRPr lang="en-US" sz="2600" b="1" dirty="0">
              <a:solidFill>
                <a:srgbClr val="006600"/>
              </a:solidFill>
            </a:endParaRPr>
          </a:p>
          <a:p>
            <a:pPr lvl="2">
              <a:lnSpc>
                <a:spcPct val="114000"/>
              </a:lnSpc>
              <a:spcBef>
                <a:spcPts val="0"/>
              </a:spcBef>
              <a:spcAft>
                <a:spcPts val="1800"/>
              </a:spcAft>
              <a:buFont typeface="Wingdings" panose="05000000000000000000" pitchFamily="2" charset="2"/>
              <a:buChar char="Ø"/>
            </a:pPr>
            <a:endParaRPr lang="en-US" sz="2600" b="1" dirty="0">
              <a:solidFill>
                <a:srgbClr val="006600"/>
              </a:solidFill>
            </a:endParaRPr>
          </a:p>
        </p:txBody>
      </p:sp>
    </p:spTree>
    <p:extLst>
      <p:ext uri="{BB962C8B-B14F-4D97-AF65-F5344CB8AC3E}">
        <p14:creationId xmlns:p14="http://schemas.microsoft.com/office/powerpoint/2010/main" val="2524954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B34FB1-511A-4EBF-A305-A5BFEDCFD617}"/>
              </a:ext>
            </a:extLst>
          </p:cNvPr>
          <p:cNvPicPr>
            <a:picLocks noChangeAspect="1"/>
          </p:cNvPicPr>
          <p:nvPr/>
        </p:nvPicPr>
        <p:blipFill>
          <a:blip r:embed="rId2"/>
          <a:stretch>
            <a:fillRect/>
          </a:stretch>
        </p:blipFill>
        <p:spPr>
          <a:xfrm>
            <a:off x="0" y="1776455"/>
            <a:ext cx="9144000" cy="5081545"/>
          </a:xfrm>
          <a:prstGeom prst="rect">
            <a:avLst/>
          </a:prstGeom>
        </p:spPr>
      </p:pic>
      <p:sp>
        <p:nvSpPr>
          <p:cNvPr id="3" name="TextBox 2">
            <a:extLst>
              <a:ext uri="{FF2B5EF4-FFF2-40B4-BE49-F238E27FC236}">
                <a16:creationId xmlns:a16="http://schemas.microsoft.com/office/drawing/2014/main" id="{9764D0FA-EA93-4B10-A793-21A3A10996E5}"/>
              </a:ext>
            </a:extLst>
          </p:cNvPr>
          <p:cNvSpPr txBox="1"/>
          <p:nvPr/>
        </p:nvSpPr>
        <p:spPr>
          <a:xfrm>
            <a:off x="381000" y="838200"/>
            <a:ext cx="8839200" cy="830997"/>
          </a:xfrm>
          <a:prstGeom prst="rect">
            <a:avLst/>
          </a:prstGeom>
          <a:noFill/>
        </p:spPr>
        <p:txBody>
          <a:bodyPr wrap="square" rtlCol="0">
            <a:spAutoFit/>
          </a:bodyPr>
          <a:lstStyle/>
          <a:p>
            <a:r>
              <a:rPr lang="en-US" sz="2400" b="1" dirty="0">
                <a:latin typeface="+mn-lt"/>
                <a:hlinkClick r:id="rId3"/>
              </a:rPr>
              <a:t>http://www.asphaltpavement.org/PDFs/EH&amp;S/SR-216v2-Cutting_Through_HoS_Confustion.pdf</a:t>
            </a:r>
            <a:r>
              <a:rPr lang="en-US" sz="2400" b="1" dirty="0">
                <a:latin typeface="+mn-lt"/>
              </a:rPr>
              <a:t> </a:t>
            </a:r>
          </a:p>
        </p:txBody>
      </p:sp>
      <p:sp>
        <p:nvSpPr>
          <p:cNvPr id="4" name="Content Placeholder 2">
            <a:extLst>
              <a:ext uri="{FF2B5EF4-FFF2-40B4-BE49-F238E27FC236}">
                <a16:creationId xmlns:a16="http://schemas.microsoft.com/office/drawing/2014/main" id="{24294D76-27EC-4304-879E-06BA219FE846}"/>
              </a:ext>
            </a:extLst>
          </p:cNvPr>
          <p:cNvSpPr txBox="1">
            <a:spLocks/>
          </p:cNvSpPr>
          <p:nvPr/>
        </p:nvSpPr>
        <p:spPr bwMode="auto">
          <a:xfrm>
            <a:off x="177800" y="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charset="0"/>
              <a:buNone/>
            </a:pPr>
            <a:r>
              <a:rPr lang="en-US" b="1" i="1" dirty="0">
                <a:solidFill>
                  <a:srgbClr val="FFFF00"/>
                </a:solidFill>
                <a:effectLst>
                  <a:outerShdw blurRad="38100" dist="38100" dir="2700000" algn="tl">
                    <a:srgbClr val="000000">
                      <a:alpha val="43137"/>
                    </a:srgbClr>
                  </a:outerShdw>
                </a:effectLst>
              </a:rPr>
              <a:t>Trucking “Hours of Service” Guidance</a:t>
            </a:r>
          </a:p>
          <a:p>
            <a:pPr marL="0" indent="0">
              <a:buFont typeface="Arial" charset="0"/>
              <a:buNone/>
            </a:pPr>
            <a:endParaRPr lang="en-US" b="1" i="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12696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bwMode="auto">
          <a:xfrm>
            <a:off x="177800" y="21771"/>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charset="0"/>
              <a:buNone/>
            </a:pPr>
            <a:r>
              <a:rPr lang="en-US" b="1" i="1" dirty="0">
                <a:solidFill>
                  <a:srgbClr val="FFFF00"/>
                </a:solidFill>
                <a:effectLst>
                  <a:outerShdw blurRad="38100" dist="38100" dir="2700000" algn="tl">
                    <a:srgbClr val="000000">
                      <a:alpha val="43137"/>
                    </a:srgbClr>
                  </a:outerShdw>
                </a:effectLst>
              </a:rPr>
              <a:t>WZS: Programs and Projects</a:t>
            </a:r>
          </a:p>
          <a:p>
            <a:pPr marL="0" indent="0">
              <a:buFont typeface="Arial" charset="0"/>
              <a:buNone/>
            </a:pPr>
            <a:endParaRPr lang="en-US" b="1" i="1" dirty="0">
              <a:solidFill>
                <a:srgbClr val="FFFF00"/>
              </a:solidFill>
              <a:effectLst>
                <a:outerShdw blurRad="38100" dist="38100" dir="2700000" algn="tl">
                  <a:srgbClr val="000000">
                    <a:alpha val="43137"/>
                  </a:srgbClr>
                </a:outerShdw>
              </a:effectLst>
            </a:endParaRPr>
          </a:p>
        </p:txBody>
      </p:sp>
      <p:sp>
        <p:nvSpPr>
          <p:cNvPr id="5" name="Rectangle 4"/>
          <p:cNvSpPr/>
          <p:nvPr/>
        </p:nvSpPr>
        <p:spPr>
          <a:xfrm>
            <a:off x="0" y="478971"/>
            <a:ext cx="9144000" cy="2111829"/>
          </a:xfrm>
          <a:prstGeom prst="rect">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C:\Users\lmcole\Documents\WORK ZONE SAFETY\NEAR MISS  BUS - night paving - APAC - OK PPE and lighting.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b="22974"/>
          <a:stretch/>
        </p:blipFill>
        <p:spPr bwMode="auto">
          <a:xfrm>
            <a:off x="0" y="1962994"/>
            <a:ext cx="9206660" cy="489500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bwMode="auto">
          <a:xfrm>
            <a:off x="-10886" y="533400"/>
            <a:ext cx="917665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spcBef>
                <a:spcPts val="0"/>
              </a:spcBef>
              <a:spcAft>
                <a:spcPts val="600"/>
              </a:spcAft>
              <a:buFont typeface="Wingdings" pitchFamily="2" charset="2"/>
              <a:buChar char="Ø"/>
            </a:pPr>
            <a:r>
              <a:rPr lang="en-US" sz="2600" b="1" dirty="0">
                <a:solidFill>
                  <a:srgbClr val="FFFF99"/>
                </a:solidFill>
              </a:rPr>
              <a:t>NAPA extensively partnering with ARTBA on WZS issues</a:t>
            </a:r>
          </a:p>
          <a:p>
            <a:pPr eaLnBrk="1" hangingPunct="1">
              <a:spcBef>
                <a:spcPts val="0"/>
              </a:spcBef>
              <a:spcAft>
                <a:spcPts val="600"/>
              </a:spcAft>
              <a:buFont typeface="Wingdings" pitchFamily="2" charset="2"/>
              <a:buChar char="Ø"/>
            </a:pPr>
            <a:r>
              <a:rPr lang="en-US" sz="2600" b="1" dirty="0">
                <a:solidFill>
                  <a:srgbClr val="FFFF99"/>
                </a:solidFill>
              </a:rPr>
              <a:t>PSA-type WZS impact video debuts at NAPA’s Annual Meeting</a:t>
            </a:r>
          </a:p>
          <a:p>
            <a:pPr eaLnBrk="1" hangingPunct="1">
              <a:spcBef>
                <a:spcPts val="0"/>
              </a:spcBef>
              <a:spcAft>
                <a:spcPts val="600"/>
              </a:spcAft>
              <a:buFont typeface="Wingdings" pitchFamily="2" charset="2"/>
              <a:buChar char="Ø"/>
            </a:pPr>
            <a:r>
              <a:rPr lang="en-US" sz="2600" b="1" dirty="0">
                <a:solidFill>
                  <a:srgbClr val="FFFF99"/>
                </a:solidFill>
              </a:rPr>
              <a:t>Launching contractor online training at </a:t>
            </a:r>
            <a:r>
              <a:rPr lang="en-US" sz="2600" b="1" dirty="0" err="1">
                <a:solidFill>
                  <a:srgbClr val="FFFF99"/>
                </a:solidFill>
              </a:rPr>
              <a:t>WoA</a:t>
            </a:r>
            <a:r>
              <a:rPr lang="en-US" sz="2600" b="1" dirty="0">
                <a:solidFill>
                  <a:srgbClr val="FFFF99"/>
                </a:solidFill>
              </a:rPr>
              <a:t> “Safety Pavilion”</a:t>
            </a:r>
          </a:p>
          <a:p>
            <a:pPr eaLnBrk="1" hangingPunct="1">
              <a:spcBef>
                <a:spcPts val="0"/>
              </a:spcBef>
              <a:spcAft>
                <a:spcPts val="600"/>
              </a:spcAft>
              <a:buFont typeface="Wingdings" pitchFamily="2" charset="2"/>
              <a:buChar char="Ø"/>
            </a:pPr>
            <a:r>
              <a:rPr lang="en-US" sz="2600" b="1" dirty="0">
                <a:solidFill>
                  <a:srgbClr val="FFFF99"/>
                </a:solidFill>
              </a:rPr>
              <a:t>Working with stakeholders / DOTs to identify best practices</a:t>
            </a:r>
          </a:p>
          <a:p>
            <a:pPr eaLnBrk="1" hangingPunct="1">
              <a:spcBef>
                <a:spcPts val="0"/>
              </a:spcBef>
              <a:spcAft>
                <a:spcPts val="600"/>
              </a:spcAft>
              <a:buFont typeface="Wingdings" pitchFamily="2" charset="2"/>
              <a:buChar char="Ø"/>
            </a:pPr>
            <a:r>
              <a:rPr lang="en-US" sz="2600" b="1" dirty="0">
                <a:solidFill>
                  <a:srgbClr val="FFFF99"/>
                </a:solidFill>
              </a:rPr>
              <a:t>Continue to advocate DOT project “safety contingency funds”</a:t>
            </a:r>
          </a:p>
          <a:p>
            <a:pPr eaLnBrk="1" hangingPunct="1">
              <a:spcBef>
                <a:spcPts val="0"/>
              </a:spcBef>
              <a:spcAft>
                <a:spcPts val="600"/>
              </a:spcAft>
              <a:buFont typeface="Wingdings" pitchFamily="2" charset="2"/>
              <a:buChar char="Ø"/>
            </a:pPr>
            <a:r>
              <a:rPr lang="en-US" sz="2600" b="1" dirty="0">
                <a:solidFill>
                  <a:srgbClr val="FFFF99"/>
                </a:solidFill>
              </a:rPr>
              <a:t>NAPA Care Benevolent Fund</a:t>
            </a:r>
          </a:p>
          <a:p>
            <a:pPr eaLnBrk="1" hangingPunct="1">
              <a:spcBef>
                <a:spcPts val="0"/>
              </a:spcBef>
              <a:spcAft>
                <a:spcPts val="600"/>
              </a:spcAft>
              <a:buFont typeface="Wingdings" pitchFamily="2" charset="2"/>
              <a:buChar char="Ø"/>
            </a:pPr>
            <a:endParaRPr lang="en-US" sz="2600" b="1" dirty="0">
              <a:solidFill>
                <a:srgbClr val="FFFF99"/>
              </a:solidFill>
            </a:endParaRPr>
          </a:p>
        </p:txBody>
      </p:sp>
    </p:spTree>
    <p:extLst>
      <p:ext uri="{BB962C8B-B14F-4D97-AF65-F5344CB8AC3E}">
        <p14:creationId xmlns:p14="http://schemas.microsoft.com/office/powerpoint/2010/main" val="1568517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questio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bwMode="auto">
          <a:xfrm>
            <a:off x="177800" y="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charset="0"/>
              <a:buNone/>
            </a:pPr>
            <a:r>
              <a:rPr lang="en-US" b="1" i="1" dirty="0">
                <a:solidFill>
                  <a:srgbClr val="FFFF00"/>
                </a:solidFill>
                <a:effectLst>
                  <a:outerShdw blurRad="38100" dist="38100" dir="2700000" algn="tl">
                    <a:srgbClr val="000000">
                      <a:alpha val="43137"/>
                    </a:srgbClr>
                  </a:outerShdw>
                </a:effectLst>
              </a:rPr>
              <a:t>Thank-you / Questions?</a:t>
            </a:r>
          </a:p>
          <a:p>
            <a:pPr marL="0" indent="0">
              <a:buFont typeface="Arial" charset="0"/>
              <a:buNone/>
            </a:pPr>
            <a:endParaRPr lang="en-US" b="1" i="1" dirty="0">
              <a:solidFill>
                <a:srgbClr val="FFFF00"/>
              </a:solidFill>
              <a:effectLst>
                <a:outerShdw blurRad="38100" dist="38100" dir="2700000" algn="tl">
                  <a:srgbClr val="000000">
                    <a:alpha val="43137"/>
                  </a:srgbClr>
                </a:outerShdw>
              </a:effectLst>
            </a:endParaRPr>
          </a:p>
        </p:txBody>
      </p:sp>
      <p:sp>
        <p:nvSpPr>
          <p:cNvPr id="4" name="Content Placeholder 2"/>
          <p:cNvSpPr txBox="1">
            <a:spLocks/>
          </p:cNvSpPr>
          <p:nvPr/>
        </p:nvSpPr>
        <p:spPr bwMode="auto">
          <a:xfrm>
            <a:off x="-10886" y="838200"/>
            <a:ext cx="917665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ts val="0"/>
              </a:spcBef>
              <a:spcAft>
                <a:spcPts val="1200"/>
              </a:spcAft>
              <a:buNone/>
            </a:pPr>
            <a:r>
              <a:rPr lang="en-US" sz="2600" b="1" dirty="0">
                <a:solidFill>
                  <a:srgbClr val="FFFF00"/>
                </a:solidFill>
                <a:effectLst>
                  <a:outerShdw blurRad="38100" dist="38100" dir="2700000" algn="tl">
                    <a:srgbClr val="000000">
                      <a:alpha val="43137"/>
                    </a:srgbClr>
                  </a:outerShdw>
                </a:effectLst>
              </a:rPr>
              <a:t>    </a:t>
            </a:r>
            <a:r>
              <a:rPr lang="en-US" sz="2600" b="1" u="sng" dirty="0">
                <a:solidFill>
                  <a:srgbClr val="FFFF00"/>
                </a:solidFill>
                <a:effectLst>
                  <a:outerShdw blurRad="38100" dist="38100" dir="2700000" algn="tl">
                    <a:srgbClr val="000000">
                      <a:alpha val="43137"/>
                    </a:srgbClr>
                  </a:outerShdw>
                </a:effectLst>
              </a:rPr>
              <a:t>www.asphaltpavement.or</a:t>
            </a:r>
            <a:r>
              <a:rPr lang="en-US" sz="2600" b="1" dirty="0">
                <a:solidFill>
                  <a:srgbClr val="FFFF00"/>
                </a:solidFill>
                <a:effectLst>
                  <a:outerShdw blurRad="38100" dist="38100" dir="2700000" algn="tl">
                    <a:srgbClr val="000000">
                      <a:alpha val="43137"/>
                    </a:srgbClr>
                  </a:outerShdw>
                </a:effectLst>
              </a:rPr>
              <a:t>g        HMarks@asphaltpavement.org</a:t>
            </a:r>
          </a:p>
        </p:txBody>
      </p:sp>
    </p:spTree>
    <p:extLst>
      <p:ext uri="{BB962C8B-B14F-4D97-AF65-F5344CB8AC3E}">
        <p14:creationId xmlns:p14="http://schemas.microsoft.com/office/powerpoint/2010/main" val="4232609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145142" y="0"/>
            <a:ext cx="861785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charset="0"/>
              <a:buNone/>
            </a:pPr>
            <a:r>
              <a:rPr lang="en-US" b="1" i="1" dirty="0">
                <a:solidFill>
                  <a:srgbClr val="FFFF00"/>
                </a:solidFill>
                <a:effectLst>
                  <a:outerShdw blurRad="38100" dist="38100" dir="2700000" algn="tl">
                    <a:srgbClr val="000000">
                      <a:alpha val="43137"/>
                    </a:srgbClr>
                  </a:outerShdw>
                </a:effectLst>
              </a:rPr>
              <a:t>Table 1 entries – Controls identified for Construction</a:t>
            </a:r>
          </a:p>
          <a:p>
            <a:pPr marL="0" indent="0">
              <a:buFont typeface="Arial" charset="0"/>
              <a:buNone/>
            </a:pPr>
            <a:endParaRPr lang="en-US" b="1" i="1" dirty="0">
              <a:solidFill>
                <a:srgbClr val="FFFF00"/>
              </a:solidFill>
              <a:effectLst>
                <a:outerShdw blurRad="38100" dist="38100" dir="2700000" algn="tl">
                  <a:srgbClr val="000000">
                    <a:alpha val="43137"/>
                  </a:srgbClr>
                </a:outerShdw>
              </a:effectLst>
            </a:endParaRPr>
          </a:p>
        </p:txBody>
      </p:sp>
      <p:sp>
        <p:nvSpPr>
          <p:cNvPr id="6" name="Rectangle 3"/>
          <p:cNvSpPr>
            <a:spLocks noGrp="1" noChangeArrowheads="1"/>
          </p:cNvSpPr>
          <p:nvPr>
            <p:ph sz="quarter" idx="4294967295"/>
          </p:nvPr>
        </p:nvSpPr>
        <p:spPr bwMode="auto">
          <a:xfrm>
            <a:off x="262270" y="609599"/>
            <a:ext cx="4343400" cy="58571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ts val="900"/>
              </a:spcAft>
            </a:pPr>
            <a:r>
              <a:rPr lang="en-US" altLang="en-US" sz="2200" dirty="0">
                <a:solidFill>
                  <a:schemeClr val="bg1">
                    <a:lumMod val="75000"/>
                  </a:schemeClr>
                </a:solidFill>
              </a:rPr>
              <a:t>Stationary masonry saws</a:t>
            </a:r>
          </a:p>
          <a:p>
            <a:pPr eaLnBrk="1" hangingPunct="1">
              <a:spcBef>
                <a:spcPct val="0"/>
              </a:spcBef>
              <a:spcAft>
                <a:spcPts val="900"/>
              </a:spcAft>
            </a:pPr>
            <a:r>
              <a:rPr lang="en-US" altLang="en-US" sz="2200" dirty="0">
                <a:solidFill>
                  <a:schemeClr val="bg1">
                    <a:lumMod val="75000"/>
                  </a:schemeClr>
                </a:solidFill>
              </a:rPr>
              <a:t>Handheld power saws</a:t>
            </a:r>
          </a:p>
          <a:p>
            <a:pPr eaLnBrk="1" hangingPunct="1">
              <a:spcBef>
                <a:spcPct val="0"/>
              </a:spcBef>
              <a:spcAft>
                <a:spcPts val="900"/>
              </a:spcAft>
            </a:pPr>
            <a:r>
              <a:rPr lang="en-US" altLang="en-US" sz="2200" dirty="0">
                <a:solidFill>
                  <a:schemeClr val="bg1">
                    <a:lumMod val="75000"/>
                  </a:schemeClr>
                </a:solidFill>
              </a:rPr>
              <a:t>Handheld power saws for fiber cement board</a:t>
            </a:r>
          </a:p>
          <a:p>
            <a:pPr eaLnBrk="1" hangingPunct="1">
              <a:spcBef>
                <a:spcPct val="0"/>
              </a:spcBef>
              <a:spcAft>
                <a:spcPts val="900"/>
              </a:spcAft>
            </a:pPr>
            <a:r>
              <a:rPr lang="en-US" altLang="en-US" sz="2200" dirty="0">
                <a:solidFill>
                  <a:srgbClr val="006600"/>
                </a:solidFill>
              </a:rPr>
              <a:t>Walk-behind saws</a:t>
            </a:r>
          </a:p>
          <a:p>
            <a:pPr eaLnBrk="1" hangingPunct="1">
              <a:spcBef>
                <a:spcPct val="0"/>
              </a:spcBef>
              <a:spcAft>
                <a:spcPts val="900"/>
              </a:spcAft>
            </a:pPr>
            <a:r>
              <a:rPr lang="en-US" altLang="en-US" sz="2200" dirty="0">
                <a:solidFill>
                  <a:srgbClr val="006600"/>
                </a:solidFill>
              </a:rPr>
              <a:t>Drivable saws</a:t>
            </a:r>
          </a:p>
          <a:p>
            <a:pPr eaLnBrk="1" hangingPunct="1">
              <a:spcBef>
                <a:spcPct val="0"/>
              </a:spcBef>
              <a:spcAft>
                <a:spcPts val="900"/>
              </a:spcAft>
            </a:pPr>
            <a:r>
              <a:rPr lang="en-US" altLang="en-US" sz="2200" dirty="0">
                <a:solidFill>
                  <a:srgbClr val="006600"/>
                </a:solidFill>
              </a:rPr>
              <a:t>Rig-mounted core saws or drills</a:t>
            </a:r>
          </a:p>
          <a:p>
            <a:pPr eaLnBrk="1" hangingPunct="1">
              <a:spcBef>
                <a:spcPct val="0"/>
              </a:spcBef>
              <a:spcAft>
                <a:spcPts val="900"/>
              </a:spcAft>
            </a:pPr>
            <a:r>
              <a:rPr lang="en-US" altLang="en-US" sz="2200" dirty="0">
                <a:solidFill>
                  <a:srgbClr val="006600"/>
                </a:solidFill>
              </a:rPr>
              <a:t>Handheld / stand-mounted drills</a:t>
            </a:r>
          </a:p>
          <a:p>
            <a:pPr eaLnBrk="1" hangingPunct="1">
              <a:spcBef>
                <a:spcPct val="0"/>
              </a:spcBef>
              <a:spcAft>
                <a:spcPts val="900"/>
              </a:spcAft>
            </a:pPr>
            <a:r>
              <a:rPr lang="en-US" altLang="en-US" sz="2200" dirty="0">
                <a:solidFill>
                  <a:srgbClr val="006600"/>
                </a:solidFill>
              </a:rPr>
              <a:t>Dowel drilling rigs for concrete</a:t>
            </a:r>
          </a:p>
          <a:p>
            <a:pPr eaLnBrk="1" hangingPunct="1">
              <a:spcBef>
                <a:spcPct val="0"/>
              </a:spcBef>
              <a:spcAft>
                <a:spcPts val="900"/>
              </a:spcAft>
            </a:pPr>
            <a:r>
              <a:rPr lang="en-US" altLang="en-US" sz="2200" dirty="0">
                <a:solidFill>
                  <a:srgbClr val="006600"/>
                </a:solidFill>
              </a:rPr>
              <a:t>Vehicle-mounted drilling rigs for rock and concrete</a:t>
            </a:r>
          </a:p>
          <a:p>
            <a:pPr eaLnBrk="1" hangingPunct="1">
              <a:spcBef>
                <a:spcPct val="0"/>
              </a:spcBef>
              <a:spcAft>
                <a:spcPts val="900"/>
              </a:spcAft>
            </a:pPr>
            <a:r>
              <a:rPr lang="en-US" altLang="en-US" sz="2200" dirty="0">
                <a:solidFill>
                  <a:srgbClr val="006600"/>
                </a:solidFill>
              </a:rPr>
              <a:t>Jackhammers and handheld powered chipping tools</a:t>
            </a:r>
          </a:p>
        </p:txBody>
      </p:sp>
      <p:sp>
        <p:nvSpPr>
          <p:cNvPr id="7" name="Content Placeholder 1"/>
          <p:cNvSpPr>
            <a:spLocks noGrp="1"/>
          </p:cNvSpPr>
          <p:nvPr>
            <p:ph sz="quarter" idx="4294967295"/>
          </p:nvPr>
        </p:nvSpPr>
        <p:spPr>
          <a:xfrm>
            <a:off x="4572000" y="609600"/>
            <a:ext cx="4343400" cy="6019800"/>
          </a:xfrm>
          <a:prstGeom prst="rect">
            <a:avLst/>
          </a:prstGeom>
        </p:spPr>
        <p:txBody>
          <a:bodyPr>
            <a:noAutofit/>
          </a:bodyPr>
          <a:lstStyle/>
          <a:p>
            <a:pPr>
              <a:spcBef>
                <a:spcPct val="0"/>
              </a:spcBef>
              <a:spcAft>
                <a:spcPts val="900"/>
              </a:spcAft>
              <a:buSzPct val="100000"/>
              <a:buFont typeface="Arial" panose="020B0604020202020204" pitchFamily="34" charset="0"/>
              <a:buChar char="•"/>
              <a:defRPr/>
            </a:pPr>
            <a:r>
              <a:rPr lang="en-US" altLang="en-US" sz="2200" dirty="0">
                <a:solidFill>
                  <a:schemeClr val="bg1">
                    <a:lumMod val="75000"/>
                  </a:schemeClr>
                </a:solidFill>
              </a:rPr>
              <a:t>Handheld grinders for mortar removal (</a:t>
            </a:r>
            <a:r>
              <a:rPr lang="en-US" altLang="en-US" sz="2200" dirty="0" err="1">
                <a:solidFill>
                  <a:schemeClr val="bg1">
                    <a:lumMod val="75000"/>
                  </a:schemeClr>
                </a:solidFill>
              </a:rPr>
              <a:t>tuckpointing</a:t>
            </a:r>
            <a:r>
              <a:rPr lang="en-US" altLang="en-US" sz="2200" dirty="0">
                <a:solidFill>
                  <a:schemeClr val="bg1">
                    <a:lumMod val="75000"/>
                  </a:schemeClr>
                </a:solidFill>
              </a:rPr>
              <a:t>)</a:t>
            </a:r>
          </a:p>
          <a:p>
            <a:pPr>
              <a:spcBef>
                <a:spcPct val="0"/>
              </a:spcBef>
              <a:spcAft>
                <a:spcPts val="900"/>
              </a:spcAft>
              <a:buSzPct val="100000"/>
              <a:buFont typeface="Arial" panose="020B0604020202020204" pitchFamily="34" charset="0"/>
              <a:buChar char="•"/>
              <a:defRPr/>
            </a:pPr>
            <a:r>
              <a:rPr lang="en-US" altLang="en-US" sz="2200" dirty="0">
                <a:solidFill>
                  <a:schemeClr val="bg1">
                    <a:lumMod val="75000"/>
                  </a:schemeClr>
                </a:solidFill>
              </a:rPr>
              <a:t>Handheld grinders for other than mortar removal</a:t>
            </a:r>
          </a:p>
          <a:p>
            <a:pPr>
              <a:spcBef>
                <a:spcPct val="0"/>
              </a:spcBef>
              <a:spcAft>
                <a:spcPts val="900"/>
              </a:spcAft>
              <a:buSzPct val="100000"/>
              <a:buFont typeface="Arial" panose="020B0604020202020204" pitchFamily="34" charset="0"/>
              <a:buChar char="•"/>
              <a:defRPr/>
            </a:pPr>
            <a:r>
              <a:rPr lang="en-US" altLang="en-US" sz="2200" dirty="0">
                <a:solidFill>
                  <a:srgbClr val="006600"/>
                </a:solidFill>
              </a:rPr>
              <a:t>Walk-behind milling machines and floor grinders</a:t>
            </a:r>
          </a:p>
          <a:p>
            <a:pPr>
              <a:spcBef>
                <a:spcPct val="0"/>
              </a:spcBef>
              <a:spcAft>
                <a:spcPts val="900"/>
              </a:spcAft>
              <a:buSzPct val="100000"/>
              <a:buFont typeface="Arial" panose="020B0604020202020204" pitchFamily="34" charset="0"/>
              <a:buChar char="•"/>
              <a:defRPr/>
            </a:pPr>
            <a:r>
              <a:rPr lang="en-US" altLang="en-US" sz="2200" dirty="0">
                <a:solidFill>
                  <a:srgbClr val="006600"/>
                </a:solidFill>
              </a:rPr>
              <a:t>Small drivable milling machines</a:t>
            </a:r>
          </a:p>
          <a:p>
            <a:pPr>
              <a:spcBef>
                <a:spcPct val="0"/>
              </a:spcBef>
              <a:spcAft>
                <a:spcPts val="900"/>
              </a:spcAft>
              <a:buSzPct val="100000"/>
              <a:buFont typeface="Arial" panose="020B0604020202020204" pitchFamily="34" charset="0"/>
              <a:buChar char="•"/>
              <a:defRPr/>
            </a:pPr>
            <a:r>
              <a:rPr lang="en-US" altLang="en-US" sz="2200" dirty="0">
                <a:solidFill>
                  <a:srgbClr val="006600"/>
                </a:solidFill>
              </a:rPr>
              <a:t>Large drivable milling machines</a:t>
            </a:r>
          </a:p>
          <a:p>
            <a:pPr>
              <a:spcBef>
                <a:spcPct val="0"/>
              </a:spcBef>
              <a:spcAft>
                <a:spcPts val="900"/>
              </a:spcAft>
              <a:buSzPct val="100000"/>
              <a:buFont typeface="Arial" panose="020B0604020202020204" pitchFamily="34" charset="0"/>
              <a:buChar char="•"/>
              <a:defRPr/>
            </a:pPr>
            <a:r>
              <a:rPr lang="en-US" altLang="en-US" sz="2200" dirty="0">
                <a:solidFill>
                  <a:srgbClr val="006600"/>
                </a:solidFill>
              </a:rPr>
              <a:t>Crushing machines</a:t>
            </a:r>
          </a:p>
          <a:p>
            <a:pPr>
              <a:spcBef>
                <a:spcPct val="0"/>
              </a:spcBef>
              <a:spcAft>
                <a:spcPts val="900"/>
              </a:spcAft>
              <a:buSzPct val="100000"/>
              <a:buFont typeface="Arial" panose="020B0604020202020204" pitchFamily="34" charset="0"/>
              <a:buChar char="•"/>
              <a:defRPr/>
            </a:pPr>
            <a:r>
              <a:rPr lang="en-US" altLang="en-US" sz="2200" b="1" dirty="0">
                <a:solidFill>
                  <a:srgbClr val="006600"/>
                </a:solidFill>
                <a:effectLst>
                  <a:outerShdw blurRad="38100" dist="38100" dir="2700000" algn="tl">
                    <a:srgbClr val="000000">
                      <a:alpha val="43137"/>
                    </a:srgbClr>
                  </a:outerShdw>
                </a:effectLst>
              </a:rPr>
              <a:t>Heavy equipment and utility vehicles to abrade or fracture silica materials</a:t>
            </a:r>
          </a:p>
          <a:p>
            <a:pPr>
              <a:spcBef>
                <a:spcPct val="0"/>
              </a:spcBef>
              <a:spcAft>
                <a:spcPts val="900"/>
              </a:spcAft>
              <a:buSzPct val="100000"/>
              <a:buFont typeface="Arial" panose="020B0604020202020204" pitchFamily="34" charset="0"/>
              <a:buChar char="•"/>
              <a:defRPr/>
            </a:pPr>
            <a:r>
              <a:rPr lang="en-US" altLang="en-US" sz="2200" b="1" dirty="0">
                <a:solidFill>
                  <a:srgbClr val="006600"/>
                </a:solidFill>
                <a:effectLst>
                  <a:outerShdw blurRad="38100" dist="38100" dir="2700000" algn="tl">
                    <a:srgbClr val="000000">
                      <a:alpha val="43137"/>
                    </a:srgbClr>
                  </a:outerShdw>
                </a:effectLst>
              </a:rPr>
              <a:t>Heavy equipment and utility vehicles for grading and excavating</a:t>
            </a:r>
          </a:p>
          <a:p>
            <a:pPr>
              <a:spcBef>
                <a:spcPct val="0"/>
              </a:spcBef>
              <a:spcAft>
                <a:spcPts val="900"/>
              </a:spcAft>
              <a:buSzPct val="100000"/>
              <a:buFont typeface="Wingdings" panose="05000000000000000000" pitchFamily="2" charset="2"/>
              <a:buChar char="v"/>
              <a:defRPr/>
            </a:pPr>
            <a:endParaRPr lang="en-US" altLang="en-US" sz="2200" dirty="0"/>
          </a:p>
          <a:p>
            <a:pPr>
              <a:spcBef>
                <a:spcPct val="0"/>
              </a:spcBef>
              <a:spcAft>
                <a:spcPts val="900"/>
              </a:spcAft>
              <a:defRPr/>
            </a:pPr>
            <a:endParaRPr lang="en-US" altLang="en-US" sz="2200" dirty="0">
              <a:solidFill>
                <a:schemeClr val="accent2"/>
              </a:solidFill>
            </a:endParaRPr>
          </a:p>
        </p:txBody>
      </p:sp>
    </p:spTree>
    <p:extLst>
      <p:ext uri="{BB962C8B-B14F-4D97-AF65-F5344CB8AC3E}">
        <p14:creationId xmlns:p14="http://schemas.microsoft.com/office/powerpoint/2010/main" val="4123580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145143" y="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charset="0"/>
              <a:buNone/>
            </a:pPr>
            <a:r>
              <a:rPr lang="en-US" b="1" i="1" dirty="0">
                <a:solidFill>
                  <a:srgbClr val="FFFF00"/>
                </a:solidFill>
                <a:effectLst>
                  <a:outerShdw blurRad="38100" dist="38100" dir="2700000" algn="tl">
                    <a:srgbClr val="000000">
                      <a:alpha val="43137"/>
                    </a:srgbClr>
                  </a:outerShdw>
                </a:effectLst>
              </a:rPr>
              <a:t>Table 1 controls vs. assessment</a:t>
            </a:r>
          </a:p>
          <a:p>
            <a:pPr marL="0" indent="0">
              <a:buFont typeface="Arial" charset="0"/>
              <a:buNone/>
            </a:pPr>
            <a:endParaRPr lang="en-US" b="1" i="1" dirty="0">
              <a:solidFill>
                <a:srgbClr val="FFFF00"/>
              </a:solidFill>
              <a:effectLst>
                <a:outerShdw blurRad="38100" dist="38100" dir="2700000" algn="tl">
                  <a:srgbClr val="000000">
                    <a:alpha val="43137"/>
                  </a:srgbClr>
                </a:outerShdw>
              </a:effectLst>
            </a:endParaRPr>
          </a:p>
        </p:txBody>
      </p:sp>
      <p:pic>
        <p:nvPicPr>
          <p:cNvPr id="1028" name="Picture 4" descr="https://www.silica-safe.org/whats-working/body/B-Walk-Behind-Concrete-Saw-control-2.jpg">
            <a:extLst>
              <a:ext uri="{FF2B5EF4-FFF2-40B4-BE49-F238E27FC236}">
                <a16:creationId xmlns:a16="http://schemas.microsoft.com/office/drawing/2014/main" id="{35AC8337-8E13-476F-9B43-31C824DAF9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401"/>
          <a:stretch/>
        </p:blipFill>
        <p:spPr bwMode="auto">
          <a:xfrm>
            <a:off x="5486402" y="1155510"/>
            <a:ext cx="3549444"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cdnassets.hw.net/e9/3e/cae878b3496eb9e17aa4a91c4cdc/b-walk-behind-concrete-saw-no-control-2.jpg">
            <a:extLst>
              <a:ext uri="{FF2B5EF4-FFF2-40B4-BE49-F238E27FC236}">
                <a16:creationId xmlns:a16="http://schemas.microsoft.com/office/drawing/2014/main" id="{33C54CB2-9329-4306-BC34-08EC06F7D8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39"/>
          <a:stretch/>
        </p:blipFill>
        <p:spPr bwMode="auto">
          <a:xfrm>
            <a:off x="5486402" y="4175951"/>
            <a:ext cx="3549444" cy="2527928"/>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467D95CF-8B79-4400-82DD-98F3A1219B26}"/>
              </a:ext>
            </a:extLst>
          </p:cNvPr>
          <p:cNvSpPr>
            <a:spLocks noGrp="1"/>
          </p:cNvSpPr>
          <p:nvPr>
            <p:ph idx="1"/>
          </p:nvPr>
        </p:nvSpPr>
        <p:spPr>
          <a:xfrm>
            <a:off x="52652" y="632460"/>
            <a:ext cx="9030388" cy="6096000"/>
          </a:xfrm>
        </p:spPr>
        <p:txBody>
          <a:bodyPr>
            <a:noAutofit/>
          </a:bodyPr>
          <a:lstStyle/>
          <a:p>
            <a:pPr>
              <a:spcBef>
                <a:spcPts val="0"/>
              </a:spcBef>
              <a:spcAft>
                <a:spcPts val="900"/>
              </a:spcAft>
              <a:buFont typeface="Wingdings" panose="05000000000000000000" pitchFamily="2" charset="2"/>
              <a:buChar char="Ø"/>
            </a:pPr>
            <a:r>
              <a:rPr lang="en-US" sz="2600" b="1" dirty="0">
                <a:solidFill>
                  <a:srgbClr val="006600"/>
                </a:solidFill>
              </a:rPr>
              <a:t>Table 1 controls generally involve equipment/activities with the following engineering controls:</a:t>
            </a:r>
          </a:p>
          <a:p>
            <a:pPr lvl="1">
              <a:spcBef>
                <a:spcPts val="0"/>
              </a:spcBef>
              <a:spcAft>
                <a:spcPts val="900"/>
              </a:spcAft>
              <a:buFont typeface="Wingdings" panose="05000000000000000000" pitchFamily="2" charset="2"/>
              <a:buChar char="ü"/>
            </a:pPr>
            <a:r>
              <a:rPr lang="en-US" sz="2600" b="1" dirty="0">
                <a:solidFill>
                  <a:srgbClr val="006600"/>
                </a:solidFill>
              </a:rPr>
              <a:t>water suppression</a:t>
            </a:r>
          </a:p>
          <a:p>
            <a:pPr lvl="1">
              <a:spcBef>
                <a:spcPts val="0"/>
              </a:spcBef>
              <a:spcAft>
                <a:spcPts val="900"/>
              </a:spcAft>
              <a:buFont typeface="Wingdings" panose="05000000000000000000" pitchFamily="2" charset="2"/>
              <a:buChar char="ü"/>
            </a:pPr>
            <a:r>
              <a:rPr lang="en-US" sz="2600" b="1" dirty="0">
                <a:solidFill>
                  <a:srgbClr val="006600"/>
                </a:solidFill>
              </a:rPr>
              <a:t>vacuum systems</a:t>
            </a:r>
          </a:p>
          <a:p>
            <a:pPr lvl="1">
              <a:spcBef>
                <a:spcPts val="0"/>
              </a:spcBef>
              <a:spcAft>
                <a:spcPts val="900"/>
              </a:spcAft>
              <a:buFont typeface="Wingdings" panose="05000000000000000000" pitchFamily="2" charset="2"/>
              <a:buChar char="ü"/>
            </a:pPr>
            <a:r>
              <a:rPr lang="en-US" sz="2600" b="1" dirty="0">
                <a:solidFill>
                  <a:srgbClr val="006600"/>
                </a:solidFill>
              </a:rPr>
              <a:t>enclosed cabs with HEPA filters</a:t>
            </a:r>
          </a:p>
          <a:p>
            <a:pPr marL="457200" lvl="1" indent="0">
              <a:spcBef>
                <a:spcPts val="0"/>
              </a:spcBef>
              <a:spcAft>
                <a:spcPts val="900"/>
              </a:spcAft>
              <a:buNone/>
            </a:pPr>
            <a:endParaRPr lang="en-US" sz="2600" b="1" dirty="0">
              <a:solidFill>
                <a:srgbClr val="006600"/>
              </a:solidFill>
            </a:endParaRPr>
          </a:p>
          <a:p>
            <a:pPr>
              <a:spcBef>
                <a:spcPts val="0"/>
              </a:spcBef>
              <a:spcAft>
                <a:spcPts val="900"/>
              </a:spcAft>
              <a:buFont typeface="Wingdings" panose="05000000000000000000" pitchFamily="2" charset="2"/>
              <a:buChar char="Ø"/>
            </a:pPr>
            <a:r>
              <a:rPr lang="en-US" sz="2600" b="1" dirty="0">
                <a:solidFill>
                  <a:srgbClr val="006600"/>
                </a:solidFill>
              </a:rPr>
              <a:t>If an employer chooses NOT to implement engineering controls:</a:t>
            </a:r>
          </a:p>
          <a:p>
            <a:pPr lvl="1">
              <a:spcBef>
                <a:spcPts val="0"/>
              </a:spcBef>
              <a:spcAft>
                <a:spcPts val="900"/>
              </a:spcAft>
              <a:buFont typeface="Wingdings" panose="05000000000000000000" pitchFamily="2" charset="2"/>
              <a:buChar char="ü"/>
            </a:pPr>
            <a:r>
              <a:rPr lang="en-US" sz="2600" b="1" dirty="0">
                <a:solidFill>
                  <a:srgbClr val="006600"/>
                </a:solidFill>
              </a:rPr>
              <a:t>must measure exposure</a:t>
            </a:r>
          </a:p>
          <a:p>
            <a:pPr lvl="1">
              <a:spcBef>
                <a:spcPts val="0"/>
              </a:spcBef>
              <a:spcAft>
                <a:spcPts val="900"/>
              </a:spcAft>
              <a:buFont typeface="Wingdings" panose="05000000000000000000" pitchFamily="2" charset="2"/>
              <a:buChar char="ü"/>
            </a:pPr>
            <a:r>
              <a:rPr lang="en-US" sz="2600" b="1" dirty="0">
                <a:solidFill>
                  <a:srgbClr val="006600"/>
                </a:solidFill>
              </a:rPr>
              <a:t>“Action Level” at ½ PEL</a:t>
            </a:r>
          </a:p>
          <a:p>
            <a:pPr lvl="1">
              <a:spcBef>
                <a:spcPts val="0"/>
              </a:spcBef>
              <a:spcAft>
                <a:spcPts val="900"/>
              </a:spcAft>
              <a:buFont typeface="Wingdings" panose="05000000000000000000" pitchFamily="2" charset="2"/>
              <a:buChar char="ü"/>
            </a:pPr>
            <a:r>
              <a:rPr lang="en-US" sz="2600" b="1" dirty="0">
                <a:solidFill>
                  <a:srgbClr val="006600"/>
                </a:solidFill>
              </a:rPr>
              <a:t>restrict access/dedicated clothes</a:t>
            </a:r>
          </a:p>
          <a:p>
            <a:pPr lvl="1">
              <a:spcBef>
                <a:spcPts val="0"/>
              </a:spcBef>
              <a:spcAft>
                <a:spcPts val="900"/>
              </a:spcAft>
              <a:buFont typeface="Wingdings" panose="05000000000000000000" pitchFamily="2" charset="2"/>
              <a:buChar char="ü"/>
            </a:pPr>
            <a:r>
              <a:rPr lang="en-US" sz="2600" b="1" dirty="0">
                <a:solidFill>
                  <a:srgbClr val="006600"/>
                </a:solidFill>
              </a:rPr>
              <a:t>medical monitoring / PPE / etc.</a:t>
            </a:r>
          </a:p>
          <a:p>
            <a:pPr>
              <a:spcBef>
                <a:spcPts val="0"/>
              </a:spcBef>
              <a:spcAft>
                <a:spcPts val="900"/>
              </a:spcAft>
              <a:buFont typeface="Wingdings" panose="05000000000000000000" pitchFamily="2" charset="2"/>
              <a:buChar char="Ø"/>
            </a:pPr>
            <a:endParaRPr lang="en-US" sz="2600" b="1" dirty="0">
              <a:solidFill>
                <a:srgbClr val="006600"/>
              </a:solidFill>
            </a:endParaRPr>
          </a:p>
          <a:p>
            <a:pPr lvl="2">
              <a:spcBef>
                <a:spcPts val="0"/>
              </a:spcBef>
              <a:spcAft>
                <a:spcPts val="900"/>
              </a:spcAft>
              <a:buFont typeface="Wingdings" panose="05000000000000000000" pitchFamily="2" charset="2"/>
              <a:buChar char="Ø"/>
            </a:pPr>
            <a:endParaRPr lang="en-US" sz="2600" b="1" dirty="0">
              <a:solidFill>
                <a:srgbClr val="006600"/>
              </a:solidFill>
            </a:endParaRPr>
          </a:p>
        </p:txBody>
      </p:sp>
    </p:spTree>
    <p:extLst>
      <p:ext uri="{BB962C8B-B14F-4D97-AF65-F5344CB8AC3E}">
        <p14:creationId xmlns:p14="http://schemas.microsoft.com/office/powerpoint/2010/main" val="2815932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145143" y="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charset="0"/>
              <a:buNone/>
            </a:pPr>
            <a:r>
              <a:rPr lang="en-US" b="1" i="1" dirty="0">
                <a:solidFill>
                  <a:srgbClr val="FFFF00"/>
                </a:solidFill>
                <a:effectLst>
                  <a:outerShdw blurRad="38100" dist="38100" dir="2700000" algn="tl">
                    <a:srgbClr val="000000">
                      <a:alpha val="43137"/>
                    </a:srgbClr>
                  </a:outerShdw>
                </a:effectLst>
              </a:rPr>
              <a:t>Milling operations and controls</a:t>
            </a:r>
          </a:p>
          <a:p>
            <a:pPr marL="0" indent="0">
              <a:buFont typeface="Arial" charset="0"/>
              <a:buNone/>
            </a:pPr>
            <a:endParaRPr lang="en-US" b="1" i="1" dirty="0">
              <a:solidFill>
                <a:srgbClr val="FFFF00"/>
              </a:solidFill>
              <a:effectLst>
                <a:outerShdw blurRad="38100" dist="38100" dir="2700000" algn="tl">
                  <a:srgbClr val="000000">
                    <a:alpha val="43137"/>
                  </a:srgbClr>
                </a:outerShdw>
              </a:effectLst>
            </a:endParaRPr>
          </a:p>
        </p:txBody>
      </p:sp>
      <p:sp>
        <p:nvSpPr>
          <p:cNvPr id="5" name="Content Placeholder 2"/>
          <p:cNvSpPr>
            <a:spLocks noGrp="1"/>
          </p:cNvSpPr>
          <p:nvPr>
            <p:ph idx="1"/>
          </p:nvPr>
        </p:nvSpPr>
        <p:spPr>
          <a:xfrm>
            <a:off x="145143" y="612924"/>
            <a:ext cx="8910054" cy="3197076"/>
          </a:xfrm>
        </p:spPr>
        <p:txBody>
          <a:bodyPr>
            <a:noAutofit/>
          </a:bodyPr>
          <a:lstStyle/>
          <a:p>
            <a:pPr>
              <a:spcBef>
                <a:spcPts val="0"/>
              </a:spcBef>
              <a:spcAft>
                <a:spcPts val="1200"/>
              </a:spcAft>
              <a:buFont typeface="Wingdings" panose="05000000000000000000" pitchFamily="2" charset="2"/>
              <a:buChar char="Ø"/>
            </a:pPr>
            <a:r>
              <a:rPr lang="en-US" sz="2600" b="1" dirty="0">
                <a:solidFill>
                  <a:srgbClr val="006600"/>
                </a:solidFill>
              </a:rPr>
              <a:t>All milling machines now have both “enhanced” water suppression AND vacuum controls; many since ~3 years ago</a:t>
            </a:r>
          </a:p>
          <a:p>
            <a:pPr lvl="1">
              <a:spcBef>
                <a:spcPts val="0"/>
              </a:spcBef>
              <a:spcAft>
                <a:spcPts val="1200"/>
              </a:spcAft>
              <a:buFont typeface="Arial" panose="020B0604020202020204" pitchFamily="34" charset="0"/>
              <a:buChar char="•"/>
            </a:pPr>
            <a:r>
              <a:rPr lang="en-US" sz="2600" b="1" dirty="0">
                <a:solidFill>
                  <a:srgbClr val="006600"/>
                </a:solidFill>
              </a:rPr>
              <a:t>Water-spray allows milling only to 4-inches any pavement</a:t>
            </a:r>
          </a:p>
          <a:p>
            <a:pPr lvl="1">
              <a:spcBef>
                <a:spcPts val="0"/>
              </a:spcBef>
              <a:spcAft>
                <a:spcPts val="1200"/>
              </a:spcAft>
              <a:buFont typeface="Arial" panose="020B0604020202020204" pitchFamily="34" charset="0"/>
              <a:buChar char="•"/>
            </a:pPr>
            <a:r>
              <a:rPr lang="en-US" sz="2600" b="1" dirty="0">
                <a:solidFill>
                  <a:srgbClr val="006600"/>
                </a:solidFill>
              </a:rPr>
              <a:t>Both controls allow milling to any depth </a:t>
            </a:r>
            <a:r>
              <a:rPr lang="en-US" sz="2600" b="1" u="sng" dirty="0">
                <a:solidFill>
                  <a:srgbClr val="006600"/>
                </a:solidFill>
              </a:rPr>
              <a:t>in asphalt only</a:t>
            </a:r>
          </a:p>
          <a:p>
            <a:pPr>
              <a:spcBef>
                <a:spcPts val="0"/>
              </a:spcBef>
              <a:spcAft>
                <a:spcPts val="1200"/>
              </a:spcAft>
              <a:buFont typeface="Wingdings" panose="05000000000000000000" pitchFamily="2" charset="2"/>
              <a:buChar char="Ø"/>
            </a:pPr>
            <a:r>
              <a:rPr lang="en-US" sz="2600" b="1" dirty="0">
                <a:solidFill>
                  <a:srgbClr val="006600"/>
                </a:solidFill>
              </a:rPr>
              <a:t>Reasonably priced retrofits available for many models</a:t>
            </a:r>
          </a:p>
          <a:p>
            <a:pPr>
              <a:spcBef>
                <a:spcPts val="0"/>
              </a:spcBef>
              <a:spcAft>
                <a:spcPts val="1200"/>
              </a:spcAft>
              <a:buFont typeface="Wingdings" panose="05000000000000000000" pitchFamily="2" charset="2"/>
              <a:buChar char="Ø"/>
            </a:pPr>
            <a:r>
              <a:rPr lang="en-US" sz="2600" b="1" dirty="0">
                <a:solidFill>
                  <a:srgbClr val="006600"/>
                </a:solidFill>
              </a:rPr>
              <a:t>Some contractors now subbing-out full-depth milling</a:t>
            </a:r>
          </a:p>
          <a:p>
            <a:pPr>
              <a:spcBef>
                <a:spcPts val="0"/>
              </a:spcBef>
              <a:spcAft>
                <a:spcPts val="1200"/>
              </a:spcAft>
              <a:buFont typeface="Wingdings" panose="05000000000000000000" pitchFamily="2" charset="2"/>
              <a:buChar char="Ø"/>
            </a:pPr>
            <a:endParaRPr lang="en-US" sz="2600" b="1" dirty="0">
              <a:solidFill>
                <a:srgbClr val="0066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0000" y="3810000"/>
            <a:ext cx="4064000" cy="3048000"/>
          </a:xfrm>
          <a:prstGeom prst="rect">
            <a:avLst/>
          </a:prstGeom>
        </p:spPr>
      </p:pic>
      <p:sp>
        <p:nvSpPr>
          <p:cNvPr id="4" name="Oval 3"/>
          <p:cNvSpPr/>
          <p:nvPr/>
        </p:nvSpPr>
        <p:spPr>
          <a:xfrm>
            <a:off x="5638800" y="3973476"/>
            <a:ext cx="1676400" cy="197787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p:cNvSpPr txBox="1">
            <a:spLocks/>
          </p:cNvSpPr>
          <p:nvPr/>
        </p:nvSpPr>
        <p:spPr bwMode="auto">
          <a:xfrm>
            <a:off x="145143" y="3810000"/>
            <a:ext cx="5023854"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200"/>
              </a:spcAft>
              <a:buFont typeface="Wingdings" panose="05000000000000000000" pitchFamily="2" charset="2"/>
              <a:buChar char="Ø"/>
            </a:pPr>
            <a:r>
              <a:rPr lang="en-US" sz="2600" b="1" dirty="0">
                <a:solidFill>
                  <a:srgbClr val="006600"/>
                </a:solidFill>
              </a:rPr>
              <a:t>“enhanced” water (+/- surf.)</a:t>
            </a:r>
          </a:p>
          <a:p>
            <a:pPr>
              <a:spcBef>
                <a:spcPts val="0"/>
              </a:spcBef>
              <a:spcAft>
                <a:spcPts val="1200"/>
              </a:spcAft>
              <a:buFont typeface="Wingdings" panose="05000000000000000000" pitchFamily="2" charset="2"/>
              <a:buChar char="Ø"/>
            </a:pPr>
            <a:r>
              <a:rPr lang="en-US" sz="2600" b="1" dirty="0">
                <a:solidFill>
                  <a:srgbClr val="006600"/>
                </a:solidFill>
              </a:rPr>
              <a:t>Small mills (skid-steer) require water suppression only + surfactant (detergent)  [Table 1]</a:t>
            </a:r>
          </a:p>
          <a:p>
            <a:pPr lvl="1">
              <a:spcBef>
                <a:spcPts val="0"/>
              </a:spcBef>
              <a:spcAft>
                <a:spcPts val="1200"/>
              </a:spcAft>
              <a:buFont typeface="Arial" panose="020B0604020202020204" pitchFamily="34" charset="0"/>
              <a:buChar char="•"/>
            </a:pPr>
            <a:r>
              <a:rPr lang="en-US" sz="2600" b="1" dirty="0">
                <a:solidFill>
                  <a:srgbClr val="006600"/>
                </a:solidFill>
              </a:rPr>
              <a:t>Enclosed cab as best practice</a:t>
            </a:r>
          </a:p>
          <a:p>
            <a:pPr lvl="2">
              <a:spcBef>
                <a:spcPts val="0"/>
              </a:spcBef>
              <a:spcAft>
                <a:spcPts val="1200"/>
              </a:spcAft>
              <a:buFont typeface="Wingdings" panose="05000000000000000000" pitchFamily="2" charset="2"/>
              <a:buChar char="Ø"/>
            </a:pPr>
            <a:endParaRPr lang="en-US" sz="2600" b="1" dirty="0">
              <a:solidFill>
                <a:srgbClr val="006600"/>
              </a:solidFill>
            </a:endParaRPr>
          </a:p>
        </p:txBody>
      </p:sp>
    </p:spTree>
    <p:extLst>
      <p:ext uri="{BB962C8B-B14F-4D97-AF65-F5344CB8AC3E}">
        <p14:creationId xmlns:p14="http://schemas.microsoft.com/office/powerpoint/2010/main" val="705319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145143" y="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charset="0"/>
              <a:buNone/>
            </a:pPr>
            <a:r>
              <a:rPr lang="en-US" b="1" i="1" dirty="0" err="1">
                <a:solidFill>
                  <a:srgbClr val="FFFF00"/>
                </a:solidFill>
                <a:effectLst>
                  <a:outerShdw blurRad="38100" dist="38100" dir="2700000" algn="tl">
                    <a:srgbClr val="000000">
                      <a:alpha val="43137"/>
                    </a:srgbClr>
                  </a:outerShdw>
                </a:effectLst>
              </a:rPr>
              <a:t>Brooming</a:t>
            </a:r>
            <a:r>
              <a:rPr lang="en-US" b="1" i="1" dirty="0">
                <a:solidFill>
                  <a:srgbClr val="FFFF00"/>
                </a:solidFill>
                <a:effectLst>
                  <a:outerShdw blurRad="38100" dist="38100" dir="2700000" algn="tl">
                    <a:srgbClr val="000000">
                      <a:alpha val="43137"/>
                    </a:srgbClr>
                  </a:outerShdw>
                </a:effectLst>
              </a:rPr>
              <a:t> &amp; sweeping controls</a:t>
            </a:r>
          </a:p>
          <a:p>
            <a:pPr marL="0" indent="0">
              <a:buFont typeface="Arial" charset="0"/>
              <a:buNone/>
            </a:pPr>
            <a:endParaRPr lang="en-US" b="1" i="1" dirty="0">
              <a:solidFill>
                <a:srgbClr val="FFFF00"/>
              </a:solidFill>
              <a:effectLst>
                <a:outerShdw blurRad="38100" dist="38100" dir="2700000" algn="tl">
                  <a:srgbClr val="000000">
                    <a:alpha val="43137"/>
                  </a:srgbClr>
                </a:outerShdw>
              </a:effectLst>
            </a:endParaRPr>
          </a:p>
        </p:txBody>
      </p:sp>
      <p:sp>
        <p:nvSpPr>
          <p:cNvPr id="5" name="Content Placeholder 2"/>
          <p:cNvSpPr>
            <a:spLocks noGrp="1"/>
          </p:cNvSpPr>
          <p:nvPr>
            <p:ph idx="1"/>
          </p:nvPr>
        </p:nvSpPr>
        <p:spPr>
          <a:xfrm>
            <a:off x="145143" y="609600"/>
            <a:ext cx="4350657" cy="6172200"/>
          </a:xfrm>
        </p:spPr>
        <p:txBody>
          <a:bodyPr>
            <a:noAutofit/>
          </a:bodyPr>
          <a:lstStyle/>
          <a:p>
            <a:pPr>
              <a:spcBef>
                <a:spcPts val="0"/>
              </a:spcBef>
              <a:spcAft>
                <a:spcPts val="1200"/>
              </a:spcAft>
              <a:buFont typeface="Wingdings" panose="05000000000000000000" pitchFamily="2" charset="2"/>
              <a:buChar char="Ø"/>
            </a:pPr>
            <a:r>
              <a:rPr lang="en-US" sz="2600" b="1" dirty="0">
                <a:solidFill>
                  <a:srgbClr val="006600"/>
                </a:solidFill>
              </a:rPr>
              <a:t>Not as straight-forward</a:t>
            </a:r>
          </a:p>
          <a:p>
            <a:pPr>
              <a:spcBef>
                <a:spcPts val="0"/>
              </a:spcBef>
              <a:spcAft>
                <a:spcPts val="1200"/>
              </a:spcAft>
              <a:buFont typeface="Wingdings" panose="05000000000000000000" pitchFamily="2" charset="2"/>
              <a:buChar char="Ø"/>
            </a:pPr>
            <a:r>
              <a:rPr lang="en-US" sz="2600" b="1" dirty="0">
                <a:solidFill>
                  <a:srgbClr val="006600"/>
                </a:solidFill>
              </a:rPr>
              <a:t>Table 1: heavy equipment and utility vehicles that …..</a:t>
            </a:r>
          </a:p>
          <a:p>
            <a:pPr lvl="1">
              <a:spcBef>
                <a:spcPts val="0"/>
              </a:spcBef>
              <a:spcAft>
                <a:spcPts val="1200"/>
              </a:spcAft>
              <a:buFont typeface="Wingdings" panose="05000000000000000000" pitchFamily="2" charset="2"/>
              <a:buChar char="ü"/>
            </a:pPr>
            <a:r>
              <a:rPr lang="en-US" sz="2400" b="1" dirty="0">
                <a:solidFill>
                  <a:srgbClr val="006600"/>
                </a:solidFill>
              </a:rPr>
              <a:t>abrade or fracture silica-containing material …</a:t>
            </a:r>
          </a:p>
          <a:p>
            <a:pPr lvl="1">
              <a:spcBef>
                <a:spcPts val="0"/>
              </a:spcBef>
              <a:spcAft>
                <a:spcPts val="1200"/>
              </a:spcAft>
              <a:buFont typeface="Wingdings" panose="05000000000000000000" pitchFamily="2" charset="2"/>
              <a:buChar char="ü"/>
            </a:pPr>
            <a:r>
              <a:rPr lang="en-US" sz="2400" b="1" dirty="0">
                <a:solidFill>
                  <a:srgbClr val="006600"/>
                </a:solidFill>
              </a:rPr>
              <a:t>do NOT abrade or fracture </a:t>
            </a:r>
          </a:p>
          <a:p>
            <a:pPr>
              <a:spcBef>
                <a:spcPts val="0"/>
              </a:spcBef>
              <a:spcAft>
                <a:spcPts val="1200"/>
              </a:spcAft>
              <a:buFont typeface="Wingdings" panose="05000000000000000000" pitchFamily="2" charset="2"/>
              <a:buChar char="Ø"/>
            </a:pPr>
            <a:r>
              <a:rPr lang="en-US" sz="2600" b="1" u="sng" dirty="0">
                <a:solidFill>
                  <a:srgbClr val="006600"/>
                </a:solidFill>
              </a:rPr>
              <a:t>If abrading</a:t>
            </a:r>
            <a:r>
              <a:rPr lang="en-US" sz="2600" b="1" dirty="0">
                <a:solidFill>
                  <a:srgbClr val="006600"/>
                </a:solidFill>
              </a:rPr>
              <a:t>: enclosed cab + water suppression (if grounds-crew present)</a:t>
            </a:r>
          </a:p>
          <a:p>
            <a:pPr>
              <a:spcBef>
                <a:spcPts val="0"/>
              </a:spcBef>
              <a:spcAft>
                <a:spcPts val="1200"/>
              </a:spcAft>
              <a:buFont typeface="Wingdings" panose="05000000000000000000" pitchFamily="2" charset="2"/>
              <a:buChar char="Ø"/>
            </a:pPr>
            <a:r>
              <a:rPr lang="en-US" sz="2600" b="1" u="sng" dirty="0">
                <a:solidFill>
                  <a:srgbClr val="006600"/>
                </a:solidFill>
              </a:rPr>
              <a:t>If not abrading</a:t>
            </a:r>
            <a:r>
              <a:rPr lang="en-US" sz="2600" b="1" dirty="0">
                <a:solidFill>
                  <a:srgbClr val="006600"/>
                </a:solidFill>
              </a:rPr>
              <a:t>: water suppression *OR* enclosed cab when operator is only one engaged in activity</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658" t="28945" r="27535" b="28889"/>
          <a:stretch/>
        </p:blipFill>
        <p:spPr>
          <a:xfrm>
            <a:off x="4572000" y="4343400"/>
            <a:ext cx="4572000" cy="2514599"/>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8589" r="8589"/>
          <a:stretch/>
        </p:blipFill>
        <p:spPr>
          <a:xfrm>
            <a:off x="4571999" y="690771"/>
            <a:ext cx="4572001" cy="3105150"/>
          </a:xfrm>
          <a:prstGeom prst="rect">
            <a:avLst/>
          </a:prstGeom>
        </p:spPr>
      </p:pic>
      <p:sp>
        <p:nvSpPr>
          <p:cNvPr id="4" name="TextBox 3"/>
          <p:cNvSpPr txBox="1"/>
          <p:nvPr/>
        </p:nvSpPr>
        <p:spPr>
          <a:xfrm>
            <a:off x="4638205" y="3924925"/>
            <a:ext cx="4429595" cy="338554"/>
          </a:xfrm>
          <a:prstGeom prst="rect">
            <a:avLst/>
          </a:prstGeom>
          <a:noFill/>
        </p:spPr>
        <p:txBody>
          <a:bodyPr wrap="square" rtlCol="0">
            <a:spAutoFit/>
          </a:bodyPr>
          <a:lstStyle/>
          <a:p>
            <a:r>
              <a:rPr lang="en-US" sz="1600" dirty="0">
                <a:latin typeface="+mn-lt"/>
                <a:hlinkClick r:id="rId5"/>
              </a:rPr>
              <a:t>https://www.youtube.com/watch?v=SY49tv-WC5M</a:t>
            </a:r>
            <a:r>
              <a:rPr lang="en-US" sz="1600" dirty="0">
                <a:latin typeface="+mn-lt"/>
              </a:rPr>
              <a:t> </a:t>
            </a:r>
          </a:p>
        </p:txBody>
      </p:sp>
    </p:spTree>
    <p:extLst>
      <p:ext uri="{BB962C8B-B14F-4D97-AF65-F5344CB8AC3E}">
        <p14:creationId xmlns:p14="http://schemas.microsoft.com/office/powerpoint/2010/main" val="4110184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B8FDE3-0CC7-494E-9A7F-351820AC3DD2}"/>
              </a:ext>
            </a:extLst>
          </p:cNvPr>
          <p:cNvPicPr>
            <a:picLocks noChangeAspect="1"/>
          </p:cNvPicPr>
          <p:nvPr/>
        </p:nvPicPr>
        <p:blipFill>
          <a:blip r:embed="rId3"/>
          <a:stretch>
            <a:fillRect/>
          </a:stretch>
        </p:blipFill>
        <p:spPr>
          <a:xfrm>
            <a:off x="381000" y="411480"/>
            <a:ext cx="8363750" cy="6477000"/>
          </a:xfrm>
          <a:prstGeom prst="rect">
            <a:avLst/>
          </a:prstGeom>
        </p:spPr>
      </p:pic>
    </p:spTree>
    <p:extLst>
      <p:ext uri="{BB962C8B-B14F-4D97-AF65-F5344CB8AC3E}">
        <p14:creationId xmlns:p14="http://schemas.microsoft.com/office/powerpoint/2010/main" val="2174827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B523EE-7B80-4AEE-930F-10730AF3A964}"/>
              </a:ext>
            </a:extLst>
          </p:cNvPr>
          <p:cNvPicPr>
            <a:picLocks noChangeAspect="1"/>
          </p:cNvPicPr>
          <p:nvPr/>
        </p:nvPicPr>
        <p:blipFill>
          <a:blip r:embed="rId3"/>
          <a:stretch>
            <a:fillRect/>
          </a:stretch>
        </p:blipFill>
        <p:spPr>
          <a:xfrm>
            <a:off x="609600" y="228600"/>
            <a:ext cx="7896868" cy="6629400"/>
          </a:xfrm>
          <a:prstGeom prst="rect">
            <a:avLst/>
          </a:prstGeom>
        </p:spPr>
      </p:pic>
      <p:sp>
        <p:nvSpPr>
          <p:cNvPr id="2" name="Oval 1">
            <a:extLst>
              <a:ext uri="{FF2B5EF4-FFF2-40B4-BE49-F238E27FC236}">
                <a16:creationId xmlns:a16="http://schemas.microsoft.com/office/drawing/2014/main" id="{5587F57D-F703-462A-9EF6-2F05ABA64365}"/>
              </a:ext>
            </a:extLst>
          </p:cNvPr>
          <p:cNvSpPr/>
          <p:nvPr/>
        </p:nvSpPr>
        <p:spPr>
          <a:xfrm>
            <a:off x="152400" y="457200"/>
            <a:ext cx="4405634" cy="1600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452193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9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FFFF00"/>
            </a:solidFill>
            <a:effectLst/>
            <a:latin typeface="DIN-Bol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FFFF00"/>
            </a:solidFill>
            <a:effectLst/>
            <a:latin typeface="DIN-Bold" pitchFamily="-112"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10525</TotalTime>
  <Pages>0</Pages>
  <Words>4152</Words>
  <Characters>0</Characters>
  <Application>Microsoft Office PowerPoint</Application>
  <PresentationFormat>On-screen Show (4:3)</PresentationFormat>
  <Lines>0</Lines>
  <Paragraphs>326</Paragraphs>
  <Slides>32</Slides>
  <Notes>27</Notes>
  <HiddenSlides>1</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32</vt:i4>
      </vt:variant>
    </vt:vector>
  </HeadingPairs>
  <TitlesOfParts>
    <vt:vector size="48" baseType="lpstr">
      <vt:lpstr>ＭＳ Ｐゴシック</vt:lpstr>
      <vt:lpstr>Arial</vt:lpstr>
      <vt:lpstr>Calibri</vt:lpstr>
      <vt:lpstr>Calibri Light</vt:lpstr>
      <vt:lpstr>DIN-Bold</vt:lpstr>
      <vt:lpstr>Gill Sans</vt:lpstr>
      <vt:lpstr>Wingdings</vt:lpstr>
      <vt:lpstr>ヒラギノ角ゴ ProN W3</vt:lpstr>
      <vt:lpstr>1_Office Theme</vt:lpstr>
      <vt:lpstr>Custom Design</vt:lpstr>
      <vt:lpstr>1_Custom Design</vt:lpstr>
      <vt:lpstr>2_Office Theme</vt:lpstr>
      <vt:lpstr>9_Custom Design</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Asphalt Plant - Baghouse Maintenance</vt:lpstr>
      <vt:lpstr>Asphalt Plant - Baghouse Maintenance</vt:lpstr>
      <vt:lpstr>Asphalt Plant - Chipping In Drum Scenario 1</vt:lpstr>
      <vt:lpstr>Asphalt Plant - Chipping In Drum Scenario 2</vt:lpstr>
      <vt:lpstr>Asphalt Plant - Chipping In Drum Scenario 3</vt:lpstr>
      <vt:lpstr>Asphalt Plant - Chipping In Drum Scenario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AIRC Classification of Asphalt Fume:  Presentation to U.S. Paving Workers</dc:title>
  <dc:creator>Margaret B. Cervarich</dc:creator>
  <cp:lastModifiedBy>Howard Marks</cp:lastModifiedBy>
  <cp:revision>714</cp:revision>
  <cp:lastPrinted>2017-06-21T17:06:02Z</cp:lastPrinted>
  <dcterms:created xsi:type="dcterms:W3CDTF">2011-11-28T18:31:54Z</dcterms:created>
  <dcterms:modified xsi:type="dcterms:W3CDTF">2018-05-29T19:31:08Z</dcterms:modified>
</cp:coreProperties>
</file>