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52"/>
  </p:notesMasterIdLst>
  <p:handoutMasterIdLst>
    <p:handoutMasterId r:id="rId53"/>
  </p:handoutMasterIdLst>
  <p:sldIdLst>
    <p:sldId id="813" r:id="rId3"/>
    <p:sldId id="257" r:id="rId4"/>
    <p:sldId id="817" r:id="rId5"/>
    <p:sldId id="818" r:id="rId6"/>
    <p:sldId id="819" r:id="rId7"/>
    <p:sldId id="820" r:id="rId8"/>
    <p:sldId id="821" r:id="rId9"/>
    <p:sldId id="825" r:id="rId10"/>
    <p:sldId id="834" r:id="rId11"/>
    <p:sldId id="836" r:id="rId12"/>
    <p:sldId id="837" r:id="rId13"/>
    <p:sldId id="832" r:id="rId14"/>
    <p:sldId id="833" r:id="rId15"/>
    <p:sldId id="838" r:id="rId16"/>
    <p:sldId id="839" r:id="rId17"/>
    <p:sldId id="841" r:id="rId18"/>
    <p:sldId id="843" r:id="rId19"/>
    <p:sldId id="842" r:id="rId20"/>
    <p:sldId id="840" r:id="rId21"/>
    <p:sldId id="1168" r:id="rId22"/>
    <p:sldId id="848" r:id="rId23"/>
    <p:sldId id="822" r:id="rId24"/>
    <p:sldId id="844" r:id="rId25"/>
    <p:sldId id="845" r:id="rId26"/>
    <p:sldId id="846" r:id="rId27"/>
    <p:sldId id="1166" r:id="rId28"/>
    <p:sldId id="1165" r:id="rId29"/>
    <p:sldId id="262" r:id="rId30"/>
    <p:sldId id="263" r:id="rId31"/>
    <p:sldId id="847" r:id="rId32"/>
    <p:sldId id="1169" r:id="rId33"/>
    <p:sldId id="1170" r:id="rId34"/>
    <p:sldId id="1171" r:id="rId35"/>
    <p:sldId id="1172" r:id="rId36"/>
    <p:sldId id="1173" r:id="rId37"/>
    <p:sldId id="826" r:id="rId38"/>
    <p:sldId id="288" r:id="rId39"/>
    <p:sldId id="827" r:id="rId40"/>
    <p:sldId id="828" r:id="rId41"/>
    <p:sldId id="829" r:id="rId42"/>
    <p:sldId id="830" r:id="rId43"/>
    <p:sldId id="283" r:id="rId44"/>
    <p:sldId id="269" r:id="rId45"/>
    <p:sldId id="268" r:id="rId46"/>
    <p:sldId id="308" r:id="rId47"/>
    <p:sldId id="271" r:id="rId48"/>
    <p:sldId id="309" r:id="rId49"/>
    <p:sldId id="831" r:id="rId50"/>
    <p:sldId id="1167" r:id="rId51"/>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251" autoAdjust="0"/>
  </p:normalViewPr>
  <p:slideViewPr>
    <p:cSldViewPr>
      <p:cViewPr varScale="1">
        <p:scale>
          <a:sx n="58" d="100"/>
          <a:sy n="58" d="100"/>
        </p:scale>
        <p:origin x="1544"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97B6CF-EDA1-7A43-904D-6CE1E567CAD4}" type="doc">
      <dgm:prSet loTypeId="urn:microsoft.com/office/officeart/2005/8/layout/vList2" loCatId="" qsTypeId="urn:microsoft.com/office/officeart/2005/8/quickstyle/simple2" qsCatId="simple" csTypeId="urn:microsoft.com/office/officeart/2005/8/colors/accent1_2" csCatId="accent1" phldr="1"/>
      <dgm:spPr/>
      <dgm:t>
        <a:bodyPr/>
        <a:lstStyle/>
        <a:p>
          <a:endParaRPr lang="en-US"/>
        </a:p>
      </dgm:t>
    </dgm:pt>
    <dgm:pt modelId="{C7CFC4FD-78D6-E543-8AA4-27C6A8B4319B}">
      <dgm:prSet phldrT="[Text]"/>
      <dgm:spPr/>
      <dgm:t>
        <a:bodyPr/>
        <a:lstStyle/>
        <a:p>
          <a:r>
            <a:rPr lang="en-US" dirty="0"/>
            <a:t>lets.va811.com</a:t>
          </a:r>
        </a:p>
      </dgm:t>
    </dgm:pt>
    <dgm:pt modelId="{84DA474D-4889-3949-AEB1-374BADFFC496}" type="parTrans" cxnId="{5A4B2A39-6DF5-9443-9F1E-A48B5508ED4E}">
      <dgm:prSet/>
      <dgm:spPr/>
      <dgm:t>
        <a:bodyPr/>
        <a:lstStyle/>
        <a:p>
          <a:endParaRPr lang="en-US"/>
        </a:p>
      </dgm:t>
    </dgm:pt>
    <dgm:pt modelId="{A4DD7E5F-E9DA-D346-AB1F-EF3B10F97EB4}" type="sibTrans" cxnId="{5A4B2A39-6DF5-9443-9F1E-A48B5508ED4E}">
      <dgm:prSet/>
      <dgm:spPr/>
      <dgm:t>
        <a:bodyPr/>
        <a:lstStyle/>
        <a:p>
          <a:endParaRPr lang="en-US"/>
        </a:p>
      </dgm:t>
    </dgm:pt>
    <dgm:pt modelId="{1C9C7A57-4837-1547-A98F-31B406B78DA7}">
      <dgm:prSet phldrT="[Text]"/>
      <dgm:spPr/>
      <dgm:t>
        <a:bodyPr/>
        <a:lstStyle/>
        <a:p>
          <a:r>
            <a:rPr lang="en-US" dirty="0"/>
            <a:t>Allows anyone to search by:</a:t>
          </a:r>
        </a:p>
      </dgm:t>
    </dgm:pt>
    <dgm:pt modelId="{9A18BCF3-E367-1941-8993-FA26DF5E0764}" type="parTrans" cxnId="{6468D7D5-4DA0-A840-BBE9-95A9613E1A50}">
      <dgm:prSet/>
      <dgm:spPr/>
      <dgm:t>
        <a:bodyPr/>
        <a:lstStyle/>
        <a:p>
          <a:endParaRPr lang="en-US"/>
        </a:p>
      </dgm:t>
    </dgm:pt>
    <dgm:pt modelId="{E6D6996B-A328-7C49-BB97-8FE19524A329}" type="sibTrans" cxnId="{6468D7D5-4DA0-A840-BBE9-95A9613E1A50}">
      <dgm:prSet/>
      <dgm:spPr/>
      <dgm:t>
        <a:bodyPr/>
        <a:lstStyle/>
        <a:p>
          <a:endParaRPr lang="en-US"/>
        </a:p>
      </dgm:t>
    </dgm:pt>
    <dgm:pt modelId="{3622A0B2-8D9A-E345-8F48-6B9F40396A0C}">
      <dgm:prSet phldrT="[Text]"/>
      <dgm:spPr/>
      <dgm:t>
        <a:bodyPr/>
        <a:lstStyle/>
        <a:p>
          <a:r>
            <a:rPr lang="en-US" dirty="0"/>
            <a:t>GPS location</a:t>
          </a:r>
        </a:p>
      </dgm:t>
    </dgm:pt>
    <dgm:pt modelId="{E434E8DF-96D6-CC4D-B6ED-450D29D8C446}" type="parTrans" cxnId="{2099731A-371F-034F-9189-99D87CE409CC}">
      <dgm:prSet/>
      <dgm:spPr/>
      <dgm:t>
        <a:bodyPr/>
        <a:lstStyle/>
        <a:p>
          <a:endParaRPr lang="en-US"/>
        </a:p>
      </dgm:t>
    </dgm:pt>
    <dgm:pt modelId="{04CDC978-22AB-6342-8747-738E4713B897}" type="sibTrans" cxnId="{2099731A-371F-034F-9189-99D87CE409CC}">
      <dgm:prSet/>
      <dgm:spPr/>
      <dgm:t>
        <a:bodyPr/>
        <a:lstStyle/>
        <a:p>
          <a:endParaRPr lang="en-US"/>
        </a:p>
      </dgm:t>
    </dgm:pt>
    <dgm:pt modelId="{B6A66831-6E5C-E249-A994-A7A5CF0982E3}">
      <dgm:prSet phldrT="[Text]"/>
      <dgm:spPr/>
      <dgm:t>
        <a:bodyPr/>
        <a:lstStyle/>
        <a:p>
          <a:r>
            <a:rPr lang="en-US" dirty="0"/>
            <a:t>Phone number</a:t>
          </a:r>
        </a:p>
      </dgm:t>
    </dgm:pt>
    <dgm:pt modelId="{3571E11C-99C7-AF43-9626-C207FD0D200F}" type="parTrans" cxnId="{25F1C79A-655A-E942-AAD6-6F0478D17694}">
      <dgm:prSet/>
      <dgm:spPr/>
      <dgm:t>
        <a:bodyPr/>
        <a:lstStyle/>
        <a:p>
          <a:endParaRPr lang="en-US"/>
        </a:p>
      </dgm:t>
    </dgm:pt>
    <dgm:pt modelId="{5A20E0DB-70B9-BC4B-A16E-C72A2C99A7B1}" type="sibTrans" cxnId="{25F1C79A-655A-E942-AAD6-6F0478D17694}">
      <dgm:prSet/>
      <dgm:spPr/>
      <dgm:t>
        <a:bodyPr/>
        <a:lstStyle/>
        <a:p>
          <a:endParaRPr lang="en-US"/>
        </a:p>
      </dgm:t>
    </dgm:pt>
    <dgm:pt modelId="{7E4274B4-DB6C-B04A-A218-A20705B6C540}">
      <dgm:prSet phldrT="[Text]"/>
      <dgm:spPr/>
      <dgm:t>
        <a:bodyPr/>
        <a:lstStyle/>
        <a:p>
          <a:r>
            <a:rPr lang="en-US" dirty="0"/>
            <a:t>Ticket number</a:t>
          </a:r>
        </a:p>
      </dgm:t>
    </dgm:pt>
    <dgm:pt modelId="{A3A587CC-9AB7-254B-8BB6-36315A0CD9DA}" type="parTrans" cxnId="{F76F08EE-C463-5B41-97D7-C81E302F36FB}">
      <dgm:prSet/>
      <dgm:spPr/>
      <dgm:t>
        <a:bodyPr/>
        <a:lstStyle/>
        <a:p>
          <a:endParaRPr lang="en-US"/>
        </a:p>
      </dgm:t>
    </dgm:pt>
    <dgm:pt modelId="{3386FC58-B475-4946-AC4B-0518B19FA060}" type="sibTrans" cxnId="{F76F08EE-C463-5B41-97D7-C81E302F36FB}">
      <dgm:prSet/>
      <dgm:spPr/>
      <dgm:t>
        <a:bodyPr/>
        <a:lstStyle/>
        <a:p>
          <a:endParaRPr lang="en-US"/>
        </a:p>
      </dgm:t>
    </dgm:pt>
    <dgm:pt modelId="{7376427B-1222-074B-BF46-8B6871DBAD11}" type="pres">
      <dgm:prSet presAssocID="{CB97B6CF-EDA1-7A43-904D-6CE1E567CAD4}" presName="linear" presStyleCnt="0">
        <dgm:presLayoutVars>
          <dgm:animLvl val="lvl"/>
          <dgm:resizeHandles val="exact"/>
        </dgm:presLayoutVars>
      </dgm:prSet>
      <dgm:spPr/>
    </dgm:pt>
    <dgm:pt modelId="{FE1F83E0-55E0-B940-AD0F-1F2C17903B3A}" type="pres">
      <dgm:prSet presAssocID="{C7CFC4FD-78D6-E543-8AA4-27C6A8B4319B}" presName="parentText" presStyleLbl="node1" presStyleIdx="0" presStyleCnt="2">
        <dgm:presLayoutVars>
          <dgm:chMax val="0"/>
          <dgm:bulletEnabled val="1"/>
        </dgm:presLayoutVars>
      </dgm:prSet>
      <dgm:spPr/>
    </dgm:pt>
    <dgm:pt modelId="{D3C76351-13FC-B74E-8C97-EDD0A2F160B0}" type="pres">
      <dgm:prSet presAssocID="{A4DD7E5F-E9DA-D346-AB1F-EF3B10F97EB4}" presName="spacer" presStyleCnt="0"/>
      <dgm:spPr/>
    </dgm:pt>
    <dgm:pt modelId="{D9E5AD7A-AF2E-134F-9D5F-4C13E6A6F222}" type="pres">
      <dgm:prSet presAssocID="{1C9C7A57-4837-1547-A98F-31B406B78DA7}" presName="parentText" presStyleLbl="node1" presStyleIdx="1" presStyleCnt="2">
        <dgm:presLayoutVars>
          <dgm:chMax val="0"/>
          <dgm:bulletEnabled val="1"/>
        </dgm:presLayoutVars>
      </dgm:prSet>
      <dgm:spPr/>
    </dgm:pt>
    <dgm:pt modelId="{62C49C20-5253-6443-8EA8-845F7C15C3B2}" type="pres">
      <dgm:prSet presAssocID="{1C9C7A57-4837-1547-A98F-31B406B78DA7}" presName="childText" presStyleLbl="revTx" presStyleIdx="0" presStyleCnt="1">
        <dgm:presLayoutVars>
          <dgm:bulletEnabled val="1"/>
        </dgm:presLayoutVars>
      </dgm:prSet>
      <dgm:spPr/>
    </dgm:pt>
  </dgm:ptLst>
  <dgm:cxnLst>
    <dgm:cxn modelId="{91413912-E660-443B-93BF-D2F4ED8F7443}" type="presOf" srcId="{1C9C7A57-4837-1547-A98F-31B406B78DA7}" destId="{D9E5AD7A-AF2E-134F-9D5F-4C13E6A6F222}" srcOrd="0" destOrd="0" presId="urn:microsoft.com/office/officeart/2005/8/layout/vList2"/>
    <dgm:cxn modelId="{2099731A-371F-034F-9189-99D87CE409CC}" srcId="{1C9C7A57-4837-1547-A98F-31B406B78DA7}" destId="{3622A0B2-8D9A-E345-8F48-6B9F40396A0C}" srcOrd="0" destOrd="0" parTransId="{E434E8DF-96D6-CC4D-B6ED-450D29D8C446}" sibTransId="{04CDC978-22AB-6342-8747-738E4713B897}"/>
    <dgm:cxn modelId="{5A4B2A39-6DF5-9443-9F1E-A48B5508ED4E}" srcId="{CB97B6CF-EDA1-7A43-904D-6CE1E567CAD4}" destId="{C7CFC4FD-78D6-E543-8AA4-27C6A8B4319B}" srcOrd="0" destOrd="0" parTransId="{84DA474D-4889-3949-AEB1-374BADFFC496}" sibTransId="{A4DD7E5F-E9DA-D346-AB1F-EF3B10F97EB4}"/>
    <dgm:cxn modelId="{B4009578-3072-4225-958B-CE5805F20C6B}" type="presOf" srcId="{3622A0B2-8D9A-E345-8F48-6B9F40396A0C}" destId="{62C49C20-5253-6443-8EA8-845F7C15C3B2}" srcOrd="0" destOrd="0" presId="urn:microsoft.com/office/officeart/2005/8/layout/vList2"/>
    <dgm:cxn modelId="{A384528A-8A2B-4DB2-A1AD-4CE0E01F03EB}" type="presOf" srcId="{CB97B6CF-EDA1-7A43-904D-6CE1E567CAD4}" destId="{7376427B-1222-074B-BF46-8B6871DBAD11}" srcOrd="0" destOrd="0" presId="urn:microsoft.com/office/officeart/2005/8/layout/vList2"/>
    <dgm:cxn modelId="{6234C98D-BAC1-4714-878E-A83AFCD6E568}" type="presOf" srcId="{B6A66831-6E5C-E249-A994-A7A5CF0982E3}" destId="{62C49C20-5253-6443-8EA8-845F7C15C3B2}" srcOrd="0" destOrd="1" presId="urn:microsoft.com/office/officeart/2005/8/layout/vList2"/>
    <dgm:cxn modelId="{25F1C79A-655A-E942-AAD6-6F0478D17694}" srcId="{1C9C7A57-4837-1547-A98F-31B406B78DA7}" destId="{B6A66831-6E5C-E249-A994-A7A5CF0982E3}" srcOrd="1" destOrd="0" parTransId="{3571E11C-99C7-AF43-9626-C207FD0D200F}" sibTransId="{5A20E0DB-70B9-BC4B-A16E-C72A2C99A7B1}"/>
    <dgm:cxn modelId="{0869E3CD-2AD3-45A6-BDF8-4353F66E492B}" type="presOf" srcId="{C7CFC4FD-78D6-E543-8AA4-27C6A8B4319B}" destId="{FE1F83E0-55E0-B940-AD0F-1F2C17903B3A}" srcOrd="0" destOrd="0" presId="urn:microsoft.com/office/officeart/2005/8/layout/vList2"/>
    <dgm:cxn modelId="{6468D7D5-4DA0-A840-BBE9-95A9613E1A50}" srcId="{CB97B6CF-EDA1-7A43-904D-6CE1E567CAD4}" destId="{1C9C7A57-4837-1547-A98F-31B406B78DA7}" srcOrd="1" destOrd="0" parTransId="{9A18BCF3-E367-1941-8993-FA26DF5E0764}" sibTransId="{E6D6996B-A328-7C49-BB97-8FE19524A329}"/>
    <dgm:cxn modelId="{F76F08EE-C463-5B41-97D7-C81E302F36FB}" srcId="{1C9C7A57-4837-1547-A98F-31B406B78DA7}" destId="{7E4274B4-DB6C-B04A-A218-A20705B6C540}" srcOrd="2" destOrd="0" parTransId="{A3A587CC-9AB7-254B-8BB6-36315A0CD9DA}" sibTransId="{3386FC58-B475-4946-AC4B-0518B19FA060}"/>
    <dgm:cxn modelId="{29C57AF6-842C-4BEF-A61F-41141895EB9E}" type="presOf" srcId="{7E4274B4-DB6C-B04A-A218-A20705B6C540}" destId="{62C49C20-5253-6443-8EA8-845F7C15C3B2}" srcOrd="0" destOrd="2" presId="urn:microsoft.com/office/officeart/2005/8/layout/vList2"/>
    <dgm:cxn modelId="{710E562E-E26A-49CD-8B4B-67E3A9AEEEAA}" type="presParOf" srcId="{7376427B-1222-074B-BF46-8B6871DBAD11}" destId="{FE1F83E0-55E0-B940-AD0F-1F2C17903B3A}" srcOrd="0" destOrd="0" presId="urn:microsoft.com/office/officeart/2005/8/layout/vList2"/>
    <dgm:cxn modelId="{7F88B8D1-FEFB-41E4-B515-83E1B75993AE}" type="presParOf" srcId="{7376427B-1222-074B-BF46-8B6871DBAD11}" destId="{D3C76351-13FC-B74E-8C97-EDD0A2F160B0}" srcOrd="1" destOrd="0" presId="urn:microsoft.com/office/officeart/2005/8/layout/vList2"/>
    <dgm:cxn modelId="{C5083AD5-D7A1-43E7-A8BB-8765FEF1F515}" type="presParOf" srcId="{7376427B-1222-074B-BF46-8B6871DBAD11}" destId="{D9E5AD7A-AF2E-134F-9D5F-4C13E6A6F222}" srcOrd="2" destOrd="0" presId="urn:microsoft.com/office/officeart/2005/8/layout/vList2"/>
    <dgm:cxn modelId="{7B5B0388-6AA1-49CB-B519-2A5CCB9E21C2}" type="presParOf" srcId="{7376427B-1222-074B-BF46-8B6871DBAD11}" destId="{62C49C20-5253-6443-8EA8-845F7C15C3B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05F342-B905-0147-B0ED-06D831995BAC}" type="doc">
      <dgm:prSet loTypeId="urn:microsoft.com/office/officeart/2005/8/layout/list1" loCatId="" qsTypeId="urn:microsoft.com/office/officeart/2005/8/quickstyle/simple2" qsCatId="simple" csTypeId="urn:microsoft.com/office/officeart/2005/8/colors/accent1_2" csCatId="accent1" phldr="1"/>
      <dgm:spPr/>
      <dgm:t>
        <a:bodyPr/>
        <a:lstStyle/>
        <a:p>
          <a:endParaRPr lang="en-US"/>
        </a:p>
      </dgm:t>
    </dgm:pt>
    <dgm:pt modelId="{96AFC01F-5C73-3647-BD4B-80BC159E6599}">
      <dgm:prSet/>
      <dgm:spPr/>
      <dgm:t>
        <a:bodyPr/>
        <a:lstStyle/>
        <a:p>
          <a:r>
            <a:rPr lang="en-US" dirty="0"/>
            <a:t>Ability to confirm:</a:t>
          </a:r>
        </a:p>
      </dgm:t>
    </dgm:pt>
    <dgm:pt modelId="{EEDB25B9-2CCB-3446-940F-B8583ED837E0}" type="parTrans" cxnId="{6A566F6E-4181-C847-9FF5-1C824875A6BF}">
      <dgm:prSet/>
      <dgm:spPr/>
      <dgm:t>
        <a:bodyPr/>
        <a:lstStyle/>
        <a:p>
          <a:endParaRPr lang="en-US"/>
        </a:p>
      </dgm:t>
    </dgm:pt>
    <dgm:pt modelId="{C9E5A8F3-2EEE-6E42-BD4A-42BE6620FE65}" type="sibTrans" cxnId="{6A566F6E-4181-C847-9FF5-1C824875A6BF}">
      <dgm:prSet/>
      <dgm:spPr/>
      <dgm:t>
        <a:bodyPr/>
        <a:lstStyle/>
        <a:p>
          <a:endParaRPr lang="en-US"/>
        </a:p>
      </dgm:t>
    </dgm:pt>
    <dgm:pt modelId="{129CB4E6-3C81-1B48-99F8-DD2A6B68C372}">
      <dgm:prSet/>
      <dgm:spPr/>
      <dgm:t>
        <a:bodyPr/>
        <a:lstStyle/>
        <a:p>
          <a:r>
            <a:rPr lang="en-US" dirty="0"/>
            <a:t>Is there a valid ticket?</a:t>
          </a:r>
        </a:p>
      </dgm:t>
    </dgm:pt>
    <dgm:pt modelId="{2F71382E-BCE1-7D41-9914-0DC42D55E942}" type="parTrans" cxnId="{3F848683-7D58-0448-9945-BDCD23A78CB1}">
      <dgm:prSet/>
      <dgm:spPr/>
      <dgm:t>
        <a:bodyPr/>
        <a:lstStyle/>
        <a:p>
          <a:endParaRPr lang="en-US"/>
        </a:p>
      </dgm:t>
    </dgm:pt>
    <dgm:pt modelId="{593FB5D9-CD59-6B46-A1AC-3213C336FCD3}" type="sibTrans" cxnId="{3F848683-7D58-0448-9945-BDCD23A78CB1}">
      <dgm:prSet/>
      <dgm:spPr/>
      <dgm:t>
        <a:bodyPr/>
        <a:lstStyle/>
        <a:p>
          <a:endParaRPr lang="en-US"/>
        </a:p>
      </dgm:t>
    </dgm:pt>
    <dgm:pt modelId="{FB24A398-F307-8841-A3D4-8D965206B11D}">
      <dgm:prSet/>
      <dgm:spPr/>
      <dgm:t>
        <a:bodyPr/>
        <a:lstStyle/>
        <a:p>
          <a:r>
            <a:rPr lang="en-US"/>
            <a:t>Who should be working in an area?</a:t>
          </a:r>
        </a:p>
      </dgm:t>
    </dgm:pt>
    <dgm:pt modelId="{A31493EE-75FC-4F4C-B07E-AFAD9258ED2D}" type="parTrans" cxnId="{DE6AF647-73D2-F441-BDB1-2B6ADCC5B8F8}">
      <dgm:prSet/>
      <dgm:spPr/>
      <dgm:t>
        <a:bodyPr/>
        <a:lstStyle/>
        <a:p>
          <a:endParaRPr lang="en-US"/>
        </a:p>
      </dgm:t>
    </dgm:pt>
    <dgm:pt modelId="{AEA6E966-7730-B446-9897-8F785EA77F68}" type="sibTrans" cxnId="{DE6AF647-73D2-F441-BDB1-2B6ADCC5B8F8}">
      <dgm:prSet/>
      <dgm:spPr/>
      <dgm:t>
        <a:bodyPr/>
        <a:lstStyle/>
        <a:p>
          <a:endParaRPr lang="en-US"/>
        </a:p>
      </dgm:t>
    </dgm:pt>
    <dgm:pt modelId="{FF0F52F4-1F70-FC42-B272-4686E7990FDA}">
      <dgm:prSet/>
      <dgm:spPr/>
      <dgm:t>
        <a:bodyPr/>
        <a:lstStyle/>
        <a:p>
          <a:r>
            <a:rPr lang="en-US"/>
            <a:t>Is the excavator working within the dig site polygon?</a:t>
          </a:r>
        </a:p>
      </dgm:t>
    </dgm:pt>
    <dgm:pt modelId="{D71A72F7-F522-A94D-A5C6-C03DE84BAF94}" type="parTrans" cxnId="{F64FC0B7-FD97-9847-A870-E35C85397B87}">
      <dgm:prSet/>
      <dgm:spPr/>
      <dgm:t>
        <a:bodyPr/>
        <a:lstStyle/>
        <a:p>
          <a:endParaRPr lang="en-US"/>
        </a:p>
      </dgm:t>
    </dgm:pt>
    <dgm:pt modelId="{D2E4F470-4733-C948-8F57-1776893239CF}" type="sibTrans" cxnId="{F64FC0B7-FD97-9847-A870-E35C85397B87}">
      <dgm:prSet/>
      <dgm:spPr/>
      <dgm:t>
        <a:bodyPr/>
        <a:lstStyle/>
        <a:p>
          <a:endParaRPr lang="en-US"/>
        </a:p>
      </dgm:t>
    </dgm:pt>
    <dgm:pt modelId="{5EF3144E-D3A5-8048-BCB4-3BF3C7D837C5}">
      <dgm:prSet/>
      <dgm:spPr/>
      <dgm:t>
        <a:bodyPr/>
        <a:lstStyle/>
        <a:p>
          <a:r>
            <a:rPr lang="en-US"/>
            <a:t>What are the Positive Response codes on ticket?</a:t>
          </a:r>
        </a:p>
      </dgm:t>
    </dgm:pt>
    <dgm:pt modelId="{19861EBC-EF25-CD42-8706-8EA2D33233A9}" type="parTrans" cxnId="{F2FE2158-AFCC-2745-8100-D445209F3E91}">
      <dgm:prSet/>
      <dgm:spPr/>
      <dgm:t>
        <a:bodyPr/>
        <a:lstStyle/>
        <a:p>
          <a:endParaRPr lang="en-US"/>
        </a:p>
      </dgm:t>
    </dgm:pt>
    <dgm:pt modelId="{5271CD8B-0581-C144-86A6-661585E34678}" type="sibTrans" cxnId="{F2FE2158-AFCC-2745-8100-D445209F3E91}">
      <dgm:prSet/>
      <dgm:spPr/>
      <dgm:t>
        <a:bodyPr/>
        <a:lstStyle/>
        <a:p>
          <a:endParaRPr lang="en-US"/>
        </a:p>
      </dgm:t>
    </dgm:pt>
    <dgm:pt modelId="{BFBA579B-C2A1-374C-AE2B-F42AB0EE02DE}">
      <dgm:prSet/>
      <dgm:spPr/>
      <dgm:t>
        <a:bodyPr/>
        <a:lstStyle/>
        <a:p>
          <a:r>
            <a:rPr lang="en-US"/>
            <a:t>Has the ticket cleared?</a:t>
          </a:r>
        </a:p>
      </dgm:t>
    </dgm:pt>
    <dgm:pt modelId="{6423CD84-CB13-9A45-A15E-DC9980F35A3D}" type="parTrans" cxnId="{DE6DEFDF-82A3-074C-9EBE-E0D21D86A0FD}">
      <dgm:prSet/>
      <dgm:spPr/>
      <dgm:t>
        <a:bodyPr/>
        <a:lstStyle/>
        <a:p>
          <a:endParaRPr lang="en-US"/>
        </a:p>
      </dgm:t>
    </dgm:pt>
    <dgm:pt modelId="{A7373B1E-D18A-B449-A5B5-9301E1167FA8}" type="sibTrans" cxnId="{DE6DEFDF-82A3-074C-9EBE-E0D21D86A0FD}">
      <dgm:prSet/>
      <dgm:spPr/>
      <dgm:t>
        <a:bodyPr/>
        <a:lstStyle/>
        <a:p>
          <a:endParaRPr lang="en-US"/>
        </a:p>
      </dgm:t>
    </dgm:pt>
    <dgm:pt modelId="{0D3CB5BC-9CA2-494E-8714-4DB97327A599}" type="pres">
      <dgm:prSet presAssocID="{1A05F342-B905-0147-B0ED-06D831995BAC}" presName="linear" presStyleCnt="0">
        <dgm:presLayoutVars>
          <dgm:dir/>
          <dgm:animLvl val="lvl"/>
          <dgm:resizeHandles val="exact"/>
        </dgm:presLayoutVars>
      </dgm:prSet>
      <dgm:spPr/>
    </dgm:pt>
    <dgm:pt modelId="{D31D76FC-1500-3440-AADB-FBAC7A493C7E}" type="pres">
      <dgm:prSet presAssocID="{96AFC01F-5C73-3647-BD4B-80BC159E6599}" presName="parentLin" presStyleCnt="0"/>
      <dgm:spPr/>
    </dgm:pt>
    <dgm:pt modelId="{9A40FD52-1F81-5643-9A05-AC66C3E138A7}" type="pres">
      <dgm:prSet presAssocID="{96AFC01F-5C73-3647-BD4B-80BC159E6599}" presName="parentLeftMargin" presStyleLbl="node1" presStyleIdx="0" presStyleCnt="1"/>
      <dgm:spPr/>
    </dgm:pt>
    <dgm:pt modelId="{0ED12E46-33D2-A043-A92E-F0AC45C37AE3}" type="pres">
      <dgm:prSet presAssocID="{96AFC01F-5C73-3647-BD4B-80BC159E6599}" presName="parentText" presStyleLbl="node1" presStyleIdx="0" presStyleCnt="1">
        <dgm:presLayoutVars>
          <dgm:chMax val="0"/>
          <dgm:bulletEnabled val="1"/>
        </dgm:presLayoutVars>
      </dgm:prSet>
      <dgm:spPr/>
    </dgm:pt>
    <dgm:pt modelId="{6DC536A0-2DE3-5247-9416-5E43EC72DB7D}" type="pres">
      <dgm:prSet presAssocID="{96AFC01F-5C73-3647-BD4B-80BC159E6599}" presName="negativeSpace" presStyleCnt="0"/>
      <dgm:spPr/>
    </dgm:pt>
    <dgm:pt modelId="{4C3DBD12-F72C-3C4B-A62A-83FAA9A0CD30}" type="pres">
      <dgm:prSet presAssocID="{96AFC01F-5C73-3647-BD4B-80BC159E6599}" presName="childText" presStyleLbl="conFgAcc1" presStyleIdx="0" presStyleCnt="1">
        <dgm:presLayoutVars>
          <dgm:bulletEnabled val="1"/>
        </dgm:presLayoutVars>
      </dgm:prSet>
      <dgm:spPr/>
    </dgm:pt>
  </dgm:ptLst>
  <dgm:cxnLst>
    <dgm:cxn modelId="{10798807-39D9-4EB8-8102-E44A6C05B6DB}" type="presOf" srcId="{FF0F52F4-1F70-FC42-B272-4686E7990FDA}" destId="{4C3DBD12-F72C-3C4B-A62A-83FAA9A0CD30}" srcOrd="0" destOrd="2" presId="urn:microsoft.com/office/officeart/2005/8/layout/list1"/>
    <dgm:cxn modelId="{48C74637-AFEB-4B5F-937E-336BB5431423}" type="presOf" srcId="{129CB4E6-3C81-1B48-99F8-DD2A6B68C372}" destId="{4C3DBD12-F72C-3C4B-A62A-83FAA9A0CD30}" srcOrd="0" destOrd="0" presId="urn:microsoft.com/office/officeart/2005/8/layout/list1"/>
    <dgm:cxn modelId="{CC71FB3E-29D5-41FC-8DD0-077D6D65F049}" type="presOf" srcId="{1A05F342-B905-0147-B0ED-06D831995BAC}" destId="{0D3CB5BC-9CA2-494E-8714-4DB97327A599}" srcOrd="0" destOrd="0" presId="urn:microsoft.com/office/officeart/2005/8/layout/list1"/>
    <dgm:cxn modelId="{DE6AF647-73D2-F441-BDB1-2B6ADCC5B8F8}" srcId="{96AFC01F-5C73-3647-BD4B-80BC159E6599}" destId="{FB24A398-F307-8841-A3D4-8D965206B11D}" srcOrd="1" destOrd="0" parTransId="{A31493EE-75FC-4F4C-B07E-AFAD9258ED2D}" sibTransId="{AEA6E966-7730-B446-9897-8F785EA77F68}"/>
    <dgm:cxn modelId="{6A566F6E-4181-C847-9FF5-1C824875A6BF}" srcId="{1A05F342-B905-0147-B0ED-06D831995BAC}" destId="{96AFC01F-5C73-3647-BD4B-80BC159E6599}" srcOrd="0" destOrd="0" parTransId="{EEDB25B9-2CCB-3446-940F-B8583ED837E0}" sibTransId="{C9E5A8F3-2EEE-6E42-BD4A-42BE6620FE65}"/>
    <dgm:cxn modelId="{F2FE2158-AFCC-2745-8100-D445209F3E91}" srcId="{96AFC01F-5C73-3647-BD4B-80BC159E6599}" destId="{5EF3144E-D3A5-8048-BCB4-3BF3C7D837C5}" srcOrd="3" destOrd="0" parTransId="{19861EBC-EF25-CD42-8706-8EA2D33233A9}" sibTransId="{5271CD8B-0581-C144-86A6-661585E34678}"/>
    <dgm:cxn modelId="{B29C1F7E-A909-44AC-B4A9-B0DD875756AD}" type="presOf" srcId="{BFBA579B-C2A1-374C-AE2B-F42AB0EE02DE}" destId="{4C3DBD12-F72C-3C4B-A62A-83FAA9A0CD30}" srcOrd="0" destOrd="4" presId="urn:microsoft.com/office/officeart/2005/8/layout/list1"/>
    <dgm:cxn modelId="{3F848683-7D58-0448-9945-BDCD23A78CB1}" srcId="{96AFC01F-5C73-3647-BD4B-80BC159E6599}" destId="{129CB4E6-3C81-1B48-99F8-DD2A6B68C372}" srcOrd="0" destOrd="0" parTransId="{2F71382E-BCE1-7D41-9914-0DC42D55E942}" sibTransId="{593FB5D9-CD59-6B46-A1AC-3213C336FCD3}"/>
    <dgm:cxn modelId="{1E89C0A5-2C9B-4660-9641-8F7F66088903}" type="presOf" srcId="{FB24A398-F307-8841-A3D4-8D965206B11D}" destId="{4C3DBD12-F72C-3C4B-A62A-83FAA9A0CD30}" srcOrd="0" destOrd="1" presId="urn:microsoft.com/office/officeart/2005/8/layout/list1"/>
    <dgm:cxn modelId="{E63D30A6-9E3A-43DB-9009-DCC6D7A785D8}" type="presOf" srcId="{96AFC01F-5C73-3647-BD4B-80BC159E6599}" destId="{0ED12E46-33D2-A043-A92E-F0AC45C37AE3}" srcOrd="1" destOrd="0" presId="urn:microsoft.com/office/officeart/2005/8/layout/list1"/>
    <dgm:cxn modelId="{F64FC0B7-FD97-9847-A870-E35C85397B87}" srcId="{96AFC01F-5C73-3647-BD4B-80BC159E6599}" destId="{FF0F52F4-1F70-FC42-B272-4686E7990FDA}" srcOrd="2" destOrd="0" parTransId="{D71A72F7-F522-A94D-A5C6-C03DE84BAF94}" sibTransId="{D2E4F470-4733-C948-8F57-1776893239CF}"/>
    <dgm:cxn modelId="{8B4379D3-101C-40BE-A23C-6F9D7DACF6BC}" type="presOf" srcId="{96AFC01F-5C73-3647-BD4B-80BC159E6599}" destId="{9A40FD52-1F81-5643-9A05-AC66C3E138A7}" srcOrd="0" destOrd="0" presId="urn:microsoft.com/office/officeart/2005/8/layout/list1"/>
    <dgm:cxn modelId="{DE6DEFDF-82A3-074C-9EBE-E0D21D86A0FD}" srcId="{96AFC01F-5C73-3647-BD4B-80BC159E6599}" destId="{BFBA579B-C2A1-374C-AE2B-F42AB0EE02DE}" srcOrd="4" destOrd="0" parTransId="{6423CD84-CB13-9A45-A15E-DC9980F35A3D}" sibTransId="{A7373B1E-D18A-B449-A5B5-9301E1167FA8}"/>
    <dgm:cxn modelId="{0C39D2F8-6A74-4340-9934-D7EFCB290AAB}" type="presOf" srcId="{5EF3144E-D3A5-8048-BCB4-3BF3C7D837C5}" destId="{4C3DBD12-F72C-3C4B-A62A-83FAA9A0CD30}" srcOrd="0" destOrd="3" presId="urn:microsoft.com/office/officeart/2005/8/layout/list1"/>
    <dgm:cxn modelId="{BE8CE31D-05BB-4000-A707-B2FE98C5C6D4}" type="presParOf" srcId="{0D3CB5BC-9CA2-494E-8714-4DB97327A599}" destId="{D31D76FC-1500-3440-AADB-FBAC7A493C7E}" srcOrd="0" destOrd="0" presId="urn:microsoft.com/office/officeart/2005/8/layout/list1"/>
    <dgm:cxn modelId="{CB279739-07FB-49AE-801F-584A4424D4FC}" type="presParOf" srcId="{D31D76FC-1500-3440-AADB-FBAC7A493C7E}" destId="{9A40FD52-1F81-5643-9A05-AC66C3E138A7}" srcOrd="0" destOrd="0" presId="urn:microsoft.com/office/officeart/2005/8/layout/list1"/>
    <dgm:cxn modelId="{298D45B6-44F2-420B-8297-A69C51727CE9}" type="presParOf" srcId="{D31D76FC-1500-3440-AADB-FBAC7A493C7E}" destId="{0ED12E46-33D2-A043-A92E-F0AC45C37AE3}" srcOrd="1" destOrd="0" presId="urn:microsoft.com/office/officeart/2005/8/layout/list1"/>
    <dgm:cxn modelId="{63A80CD8-FAC6-4EEA-89B2-311AD4FA8206}" type="presParOf" srcId="{0D3CB5BC-9CA2-494E-8714-4DB97327A599}" destId="{6DC536A0-2DE3-5247-9416-5E43EC72DB7D}" srcOrd="1" destOrd="0" presId="urn:microsoft.com/office/officeart/2005/8/layout/list1"/>
    <dgm:cxn modelId="{6475008E-C75D-4AE1-89C6-33494F622886}" type="presParOf" srcId="{0D3CB5BC-9CA2-494E-8714-4DB97327A599}" destId="{4C3DBD12-F72C-3C4B-A62A-83FAA9A0CD30}"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F83E0-55E0-B940-AD0F-1F2C17903B3A}">
      <dsp:nvSpPr>
        <dsp:cNvPr id="0" name=""/>
        <dsp:cNvSpPr/>
      </dsp:nvSpPr>
      <dsp:spPr>
        <a:xfrm>
          <a:off x="0" y="3706"/>
          <a:ext cx="8077200" cy="1151279"/>
        </a:xfrm>
        <a:prstGeom prst="roundRect">
          <a:avLst/>
        </a:prstGeom>
        <a:solidFill>
          <a:schemeClr val="accent1">
            <a:hueOff val="0"/>
            <a:satOff val="0"/>
            <a:lumOff val="0"/>
            <a:alphaOff val="0"/>
          </a:schemeClr>
        </a:solidFill>
        <a:ln w="38100">
          <a:solidFill>
            <a:schemeClr val="lt1">
              <a:hueOff val="0"/>
              <a:satOff val="0"/>
              <a:lumOff val="0"/>
              <a:alphaOff val="0"/>
            </a:schemeClr>
          </a:solidFill>
          <a:prstDash val="solid"/>
        </a:ln>
        <a:effectLst>
          <a:outerShdw blurRad="508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lets.va811.com</a:t>
          </a:r>
        </a:p>
      </dsp:txBody>
      <dsp:txXfrm>
        <a:off x="56201" y="59907"/>
        <a:ext cx="7964798" cy="1038877"/>
      </dsp:txXfrm>
    </dsp:sp>
    <dsp:sp modelId="{D9E5AD7A-AF2E-134F-9D5F-4C13E6A6F222}">
      <dsp:nvSpPr>
        <dsp:cNvPr id="0" name=""/>
        <dsp:cNvSpPr/>
      </dsp:nvSpPr>
      <dsp:spPr>
        <a:xfrm>
          <a:off x="0" y="1293226"/>
          <a:ext cx="8077200" cy="1151279"/>
        </a:xfrm>
        <a:prstGeom prst="roundRect">
          <a:avLst/>
        </a:prstGeom>
        <a:solidFill>
          <a:schemeClr val="accent1">
            <a:hueOff val="0"/>
            <a:satOff val="0"/>
            <a:lumOff val="0"/>
            <a:alphaOff val="0"/>
          </a:schemeClr>
        </a:solidFill>
        <a:ln w="38100">
          <a:solidFill>
            <a:schemeClr val="lt1">
              <a:hueOff val="0"/>
              <a:satOff val="0"/>
              <a:lumOff val="0"/>
              <a:alphaOff val="0"/>
            </a:schemeClr>
          </a:solidFill>
          <a:prstDash val="solid"/>
        </a:ln>
        <a:effectLst>
          <a:outerShdw blurRad="508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Allows anyone to search by:</a:t>
          </a:r>
        </a:p>
      </dsp:txBody>
      <dsp:txXfrm>
        <a:off x="56201" y="1349427"/>
        <a:ext cx="7964798" cy="1038877"/>
      </dsp:txXfrm>
    </dsp:sp>
    <dsp:sp modelId="{62C49C20-5253-6443-8EA8-845F7C15C3B2}">
      <dsp:nvSpPr>
        <dsp:cNvPr id="0" name=""/>
        <dsp:cNvSpPr/>
      </dsp:nvSpPr>
      <dsp:spPr>
        <a:xfrm>
          <a:off x="0" y="2444506"/>
          <a:ext cx="8077200" cy="193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451"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en-US" sz="3700" kern="1200" dirty="0"/>
            <a:t>GPS location</a:t>
          </a:r>
        </a:p>
        <a:p>
          <a:pPr marL="285750" lvl="1" indent="-285750" algn="l" defTabSz="1644650">
            <a:lnSpc>
              <a:spcPct val="90000"/>
            </a:lnSpc>
            <a:spcBef>
              <a:spcPct val="0"/>
            </a:spcBef>
            <a:spcAft>
              <a:spcPct val="20000"/>
            </a:spcAft>
            <a:buChar char="•"/>
          </a:pPr>
          <a:r>
            <a:rPr lang="en-US" sz="3700" kern="1200" dirty="0"/>
            <a:t>Phone number</a:t>
          </a:r>
        </a:p>
        <a:p>
          <a:pPr marL="285750" lvl="1" indent="-285750" algn="l" defTabSz="1644650">
            <a:lnSpc>
              <a:spcPct val="90000"/>
            </a:lnSpc>
            <a:spcBef>
              <a:spcPct val="0"/>
            </a:spcBef>
            <a:spcAft>
              <a:spcPct val="20000"/>
            </a:spcAft>
            <a:buChar char="•"/>
          </a:pPr>
          <a:r>
            <a:rPr lang="en-US" sz="3700" kern="1200" dirty="0"/>
            <a:t>Ticket number</a:t>
          </a:r>
        </a:p>
      </dsp:txBody>
      <dsp:txXfrm>
        <a:off x="0" y="2444506"/>
        <a:ext cx="8077200" cy="1937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DBD12-F72C-3C4B-A62A-83FAA9A0CD30}">
      <dsp:nvSpPr>
        <dsp:cNvPr id="0" name=""/>
        <dsp:cNvSpPr/>
      </dsp:nvSpPr>
      <dsp:spPr>
        <a:xfrm>
          <a:off x="0" y="452631"/>
          <a:ext cx="8229600" cy="4063500"/>
        </a:xfrm>
        <a:prstGeom prst="rect">
          <a:avLst/>
        </a:prstGeom>
        <a:solidFill>
          <a:schemeClr val="lt1">
            <a:alpha val="90000"/>
            <a:hueOff val="0"/>
            <a:satOff val="0"/>
            <a:lumOff val="0"/>
            <a:alphaOff val="0"/>
          </a:schemeClr>
        </a:solidFill>
        <a:ln w="25400">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624840" rIns="638708" bIns="21336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t>Is there a valid ticket?</a:t>
          </a:r>
        </a:p>
        <a:p>
          <a:pPr marL="285750" lvl="1" indent="-285750" algn="l" defTabSz="1333500">
            <a:lnSpc>
              <a:spcPct val="90000"/>
            </a:lnSpc>
            <a:spcBef>
              <a:spcPct val="0"/>
            </a:spcBef>
            <a:spcAft>
              <a:spcPct val="15000"/>
            </a:spcAft>
            <a:buChar char="•"/>
          </a:pPr>
          <a:r>
            <a:rPr lang="en-US" sz="3000" kern="1200"/>
            <a:t>Who should be working in an area?</a:t>
          </a:r>
        </a:p>
        <a:p>
          <a:pPr marL="285750" lvl="1" indent="-285750" algn="l" defTabSz="1333500">
            <a:lnSpc>
              <a:spcPct val="90000"/>
            </a:lnSpc>
            <a:spcBef>
              <a:spcPct val="0"/>
            </a:spcBef>
            <a:spcAft>
              <a:spcPct val="15000"/>
            </a:spcAft>
            <a:buChar char="•"/>
          </a:pPr>
          <a:r>
            <a:rPr lang="en-US" sz="3000" kern="1200"/>
            <a:t>Is the excavator working within the dig site polygon?</a:t>
          </a:r>
        </a:p>
        <a:p>
          <a:pPr marL="285750" lvl="1" indent="-285750" algn="l" defTabSz="1333500">
            <a:lnSpc>
              <a:spcPct val="90000"/>
            </a:lnSpc>
            <a:spcBef>
              <a:spcPct val="0"/>
            </a:spcBef>
            <a:spcAft>
              <a:spcPct val="15000"/>
            </a:spcAft>
            <a:buChar char="•"/>
          </a:pPr>
          <a:r>
            <a:rPr lang="en-US" sz="3000" kern="1200"/>
            <a:t>What are the Positive Response codes on ticket?</a:t>
          </a:r>
        </a:p>
        <a:p>
          <a:pPr marL="285750" lvl="1" indent="-285750" algn="l" defTabSz="1333500">
            <a:lnSpc>
              <a:spcPct val="90000"/>
            </a:lnSpc>
            <a:spcBef>
              <a:spcPct val="0"/>
            </a:spcBef>
            <a:spcAft>
              <a:spcPct val="15000"/>
            </a:spcAft>
            <a:buChar char="•"/>
          </a:pPr>
          <a:r>
            <a:rPr lang="en-US" sz="3000" kern="1200"/>
            <a:t>Has the ticket cleared?</a:t>
          </a:r>
        </a:p>
      </dsp:txBody>
      <dsp:txXfrm>
        <a:off x="0" y="452631"/>
        <a:ext cx="8229600" cy="4063500"/>
      </dsp:txXfrm>
    </dsp:sp>
    <dsp:sp modelId="{0ED12E46-33D2-A043-A92E-F0AC45C37AE3}">
      <dsp:nvSpPr>
        <dsp:cNvPr id="0" name=""/>
        <dsp:cNvSpPr/>
      </dsp:nvSpPr>
      <dsp:spPr>
        <a:xfrm>
          <a:off x="411480" y="9831"/>
          <a:ext cx="5760720" cy="885600"/>
        </a:xfrm>
        <a:prstGeom prst="roundRect">
          <a:avLst/>
        </a:prstGeom>
        <a:solidFill>
          <a:schemeClr val="accent1">
            <a:hueOff val="0"/>
            <a:satOff val="0"/>
            <a:lumOff val="0"/>
            <a:alphaOff val="0"/>
          </a:schemeClr>
        </a:solidFill>
        <a:ln w="38100">
          <a:solidFill>
            <a:schemeClr val="lt1">
              <a:hueOff val="0"/>
              <a:satOff val="0"/>
              <a:lumOff val="0"/>
              <a:alphaOff val="0"/>
            </a:schemeClr>
          </a:solidFill>
          <a:prstDash val="solid"/>
        </a:ln>
        <a:effectLst>
          <a:outerShdw blurRad="508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333500">
            <a:lnSpc>
              <a:spcPct val="90000"/>
            </a:lnSpc>
            <a:spcBef>
              <a:spcPct val="0"/>
            </a:spcBef>
            <a:spcAft>
              <a:spcPct val="35000"/>
            </a:spcAft>
            <a:buNone/>
          </a:pPr>
          <a:r>
            <a:rPr lang="en-US" sz="3000" kern="1200" dirty="0"/>
            <a:t>Ability to confirm:</a:t>
          </a:r>
        </a:p>
      </dsp:txBody>
      <dsp:txXfrm>
        <a:off x="454711" y="53062"/>
        <a:ext cx="5674258"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7" tIns="46244" rIns="92487" bIns="46244"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1804"/>
          </a:xfrm>
          <a:prstGeom prst="rect">
            <a:avLst/>
          </a:prstGeom>
        </p:spPr>
        <p:txBody>
          <a:bodyPr vert="horz" lIns="92487" tIns="46244" rIns="92487" bIns="46244" rtlCol="0"/>
          <a:lstStyle>
            <a:lvl1pPr algn="r">
              <a:defRPr sz="1200"/>
            </a:lvl1pPr>
          </a:lstStyle>
          <a:p>
            <a:fld id="{C28A2A59-2AAA-4727-9B34-AC12BDD7CC14}" type="datetimeFigureOut">
              <a:rPr lang="en-US" smtClean="0"/>
              <a:pPr/>
              <a:t>6/15/2021</a:t>
            </a:fld>
            <a:endParaRPr lang="en-US" dirty="0"/>
          </a:p>
        </p:txBody>
      </p:sp>
      <p:sp>
        <p:nvSpPr>
          <p:cNvPr id="4" name="Footer Placeholder 3"/>
          <p:cNvSpPr>
            <a:spLocks noGrp="1"/>
          </p:cNvSpPr>
          <p:nvPr>
            <p:ph type="ftr" sz="quarter" idx="2"/>
          </p:nvPr>
        </p:nvSpPr>
        <p:spPr>
          <a:xfrm>
            <a:off x="0" y="8772669"/>
            <a:ext cx="3011699" cy="461804"/>
          </a:xfrm>
          <a:prstGeom prst="rect">
            <a:avLst/>
          </a:prstGeom>
        </p:spPr>
        <p:txBody>
          <a:bodyPr vert="horz" lIns="92487" tIns="46244" rIns="92487" bIns="4624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9"/>
            <a:ext cx="3011699" cy="461804"/>
          </a:xfrm>
          <a:prstGeom prst="rect">
            <a:avLst/>
          </a:prstGeom>
        </p:spPr>
        <p:txBody>
          <a:bodyPr vert="horz" lIns="92487" tIns="46244" rIns="92487" bIns="46244" rtlCol="0" anchor="b"/>
          <a:lstStyle>
            <a:lvl1pPr algn="r">
              <a:defRPr sz="1200"/>
            </a:lvl1pPr>
          </a:lstStyle>
          <a:p>
            <a:fld id="{DE4C0801-32D7-49CF-A534-6659D7D22DD8}" type="slidenum">
              <a:rPr lang="en-US" smtClean="0"/>
              <a:pPr/>
              <a:t>‹#›</a:t>
            </a:fld>
            <a:endParaRPr lang="en-US" dirty="0"/>
          </a:p>
        </p:txBody>
      </p:sp>
    </p:spTree>
    <p:extLst>
      <p:ext uri="{BB962C8B-B14F-4D97-AF65-F5344CB8AC3E}">
        <p14:creationId xmlns:p14="http://schemas.microsoft.com/office/powerpoint/2010/main" val="763997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7" tIns="46244" rIns="92487" bIns="46244"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87" tIns="46244" rIns="92487" bIns="46244" rtlCol="0"/>
          <a:lstStyle>
            <a:lvl1pPr algn="r">
              <a:defRPr sz="1200"/>
            </a:lvl1pPr>
          </a:lstStyle>
          <a:p>
            <a:fld id="{E8BCED34-5080-4123-A442-E6E076650D0E}" type="datetimeFigureOut">
              <a:rPr lang="en-US" smtClean="0"/>
              <a:pPr/>
              <a:t>6/15/2021</a:t>
            </a:fld>
            <a:endParaRPr lang="en-US"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87" tIns="46244" rIns="92487" bIns="46244"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7" tIns="46244" rIns="92487" bIns="462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1804"/>
          </a:xfrm>
          <a:prstGeom prst="rect">
            <a:avLst/>
          </a:prstGeom>
        </p:spPr>
        <p:txBody>
          <a:bodyPr vert="horz" lIns="92487" tIns="46244" rIns="92487" bIns="462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lIns="92487" tIns="46244" rIns="92487" bIns="46244" rtlCol="0" anchor="b"/>
          <a:lstStyle>
            <a:lvl1pPr algn="r">
              <a:defRPr sz="1200"/>
            </a:lvl1pPr>
          </a:lstStyle>
          <a:p>
            <a:fld id="{04274D80-5CC3-4767-B4E4-31C1A97CE0E7}" type="slidenum">
              <a:rPr lang="en-US" smtClean="0"/>
              <a:pPr/>
              <a:t>‹#›</a:t>
            </a:fld>
            <a:endParaRPr lang="en-US" dirty="0"/>
          </a:p>
        </p:txBody>
      </p:sp>
    </p:spTree>
    <p:extLst>
      <p:ext uri="{BB962C8B-B14F-4D97-AF65-F5344CB8AC3E}">
        <p14:creationId xmlns:p14="http://schemas.microsoft.com/office/powerpoint/2010/main" val="331870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274D80-5CC3-4767-B4E4-31C1A97CE0E7}" type="slidenum">
              <a:rPr lang="en-US" smtClean="0"/>
              <a:pPr/>
              <a:t>1</a:t>
            </a:fld>
            <a:endParaRPr lang="en-US" dirty="0"/>
          </a:p>
        </p:txBody>
      </p:sp>
    </p:spTree>
    <p:extLst>
      <p:ext uri="{BB962C8B-B14F-4D97-AF65-F5344CB8AC3E}">
        <p14:creationId xmlns:p14="http://schemas.microsoft.com/office/powerpoint/2010/main" val="518509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2010 – legislation passed to address marking of sewer laterals in certain situations</a:t>
            </a:r>
          </a:p>
        </p:txBody>
      </p:sp>
      <p:sp>
        <p:nvSpPr>
          <p:cNvPr id="4" name="Slide Number Placeholder 3"/>
          <p:cNvSpPr>
            <a:spLocks noGrp="1"/>
          </p:cNvSpPr>
          <p:nvPr>
            <p:ph type="sldNum" sz="quarter" idx="5"/>
          </p:nvPr>
        </p:nvSpPr>
        <p:spPr/>
        <p:txBody>
          <a:bodyPr/>
          <a:lstStyle/>
          <a:p>
            <a:fld id="{04274D80-5CC3-4767-B4E4-31C1A97CE0E7}" type="slidenum">
              <a:rPr lang="en-US" smtClean="0"/>
              <a:pPr/>
              <a:t>12</a:t>
            </a:fld>
            <a:endParaRPr lang="en-US" dirty="0"/>
          </a:p>
        </p:txBody>
      </p:sp>
    </p:spTree>
    <p:extLst>
      <p:ext uri="{BB962C8B-B14F-4D97-AF65-F5344CB8AC3E}">
        <p14:creationId xmlns:p14="http://schemas.microsoft.com/office/powerpoint/2010/main" val="1442775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Marking Standards released in 2003, first of its kind anywhere.</a:t>
            </a:r>
          </a:p>
          <a:p>
            <a:endParaRPr lang="en-US" dirty="0"/>
          </a:p>
          <a:p>
            <a:r>
              <a:rPr lang="en-US" dirty="0"/>
              <a:t>Latest issues include “over-notification” and “scheduling tickets”</a:t>
            </a:r>
          </a:p>
        </p:txBody>
      </p:sp>
      <p:sp>
        <p:nvSpPr>
          <p:cNvPr id="4" name="Slide Number Placeholder 3"/>
          <p:cNvSpPr>
            <a:spLocks noGrp="1"/>
          </p:cNvSpPr>
          <p:nvPr>
            <p:ph type="sldNum" sz="quarter" idx="5"/>
          </p:nvPr>
        </p:nvSpPr>
        <p:spPr/>
        <p:txBody>
          <a:bodyPr/>
          <a:lstStyle/>
          <a:p>
            <a:fld id="{04274D80-5CC3-4767-B4E4-31C1A97CE0E7}" type="slidenum">
              <a:rPr lang="en-US" smtClean="0"/>
              <a:pPr/>
              <a:t>13</a:t>
            </a:fld>
            <a:endParaRPr lang="en-US" dirty="0"/>
          </a:p>
        </p:txBody>
      </p:sp>
    </p:spTree>
    <p:extLst>
      <p:ext uri="{BB962C8B-B14F-4D97-AF65-F5344CB8AC3E}">
        <p14:creationId xmlns:p14="http://schemas.microsoft.com/office/powerpoint/2010/main" val="3606187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Factors – enforcement, education, development of better practices, cooperation and partnership amongst stakeholders, greater awareness of requirements.</a:t>
            </a:r>
          </a:p>
        </p:txBody>
      </p:sp>
      <p:sp>
        <p:nvSpPr>
          <p:cNvPr id="4" name="Slide Number Placeholder 3"/>
          <p:cNvSpPr>
            <a:spLocks noGrp="1"/>
          </p:cNvSpPr>
          <p:nvPr>
            <p:ph type="sldNum" sz="quarter" idx="5"/>
          </p:nvPr>
        </p:nvSpPr>
        <p:spPr/>
        <p:txBody>
          <a:bodyPr/>
          <a:lstStyle/>
          <a:p>
            <a:fld id="{04274D80-5CC3-4767-B4E4-31C1A97CE0E7}" type="slidenum">
              <a:rPr lang="en-US" smtClean="0"/>
              <a:pPr/>
              <a:t>14</a:t>
            </a:fld>
            <a:endParaRPr lang="en-US" dirty="0"/>
          </a:p>
        </p:txBody>
      </p:sp>
    </p:spTree>
    <p:extLst>
      <p:ext uri="{BB962C8B-B14F-4D97-AF65-F5344CB8AC3E}">
        <p14:creationId xmlns:p14="http://schemas.microsoft.com/office/powerpoint/2010/main" val="999105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processing tickets and maintaining positive response system, we have a mandate to conduct “an effective public awareness program”.  We do that in part by partnering with stakeholders throughout Virginia.</a:t>
            </a:r>
          </a:p>
        </p:txBody>
      </p:sp>
      <p:sp>
        <p:nvSpPr>
          <p:cNvPr id="4" name="Slide Number Placeholder 3"/>
          <p:cNvSpPr>
            <a:spLocks noGrp="1"/>
          </p:cNvSpPr>
          <p:nvPr>
            <p:ph type="sldNum" sz="quarter" idx="5"/>
          </p:nvPr>
        </p:nvSpPr>
        <p:spPr/>
        <p:txBody>
          <a:bodyPr/>
          <a:lstStyle/>
          <a:p>
            <a:fld id="{04274D80-5CC3-4767-B4E4-31C1A97CE0E7}" type="slidenum">
              <a:rPr lang="en-US" smtClean="0"/>
              <a:pPr/>
              <a:t>19</a:t>
            </a:fld>
            <a:endParaRPr lang="en-US" dirty="0"/>
          </a:p>
        </p:txBody>
      </p:sp>
    </p:spTree>
    <p:extLst>
      <p:ext uri="{BB962C8B-B14F-4D97-AF65-F5344CB8AC3E}">
        <p14:creationId xmlns:p14="http://schemas.microsoft.com/office/powerpoint/2010/main" val="1873307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Stakeholder driven, consensus based</a:t>
            </a:r>
          </a:p>
        </p:txBody>
      </p:sp>
      <p:sp>
        <p:nvSpPr>
          <p:cNvPr id="4" name="Slide Number Placeholder 3"/>
          <p:cNvSpPr>
            <a:spLocks noGrp="1"/>
          </p:cNvSpPr>
          <p:nvPr>
            <p:ph type="sldNum" sz="quarter" idx="5"/>
          </p:nvPr>
        </p:nvSpPr>
        <p:spPr/>
        <p:txBody>
          <a:bodyPr/>
          <a:lstStyle/>
          <a:p>
            <a:fld id="{04274D80-5CC3-4767-B4E4-31C1A97CE0E7}" type="slidenum">
              <a:rPr lang="en-US" smtClean="0"/>
              <a:pPr/>
              <a:t>23</a:t>
            </a:fld>
            <a:endParaRPr lang="en-US" dirty="0"/>
          </a:p>
        </p:txBody>
      </p:sp>
    </p:spTree>
    <p:extLst>
      <p:ext uri="{BB962C8B-B14F-4D97-AF65-F5344CB8AC3E}">
        <p14:creationId xmlns:p14="http://schemas.microsoft.com/office/powerpoint/2010/main" val="1103001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Initiated in 2007</a:t>
            </a:r>
          </a:p>
        </p:txBody>
      </p:sp>
      <p:sp>
        <p:nvSpPr>
          <p:cNvPr id="4" name="Slide Number Placeholder 3"/>
          <p:cNvSpPr>
            <a:spLocks noGrp="1"/>
          </p:cNvSpPr>
          <p:nvPr>
            <p:ph type="sldNum" sz="quarter" idx="5"/>
          </p:nvPr>
        </p:nvSpPr>
        <p:spPr/>
        <p:txBody>
          <a:bodyPr/>
          <a:lstStyle/>
          <a:p>
            <a:fld id="{04274D80-5CC3-4767-B4E4-31C1A97CE0E7}" type="slidenum">
              <a:rPr lang="en-US" smtClean="0"/>
              <a:pPr/>
              <a:t>24</a:t>
            </a:fld>
            <a:endParaRPr lang="en-US" dirty="0"/>
          </a:p>
        </p:txBody>
      </p:sp>
    </p:spTree>
    <p:extLst>
      <p:ext uri="{BB962C8B-B14F-4D97-AF65-F5344CB8AC3E}">
        <p14:creationId xmlns:p14="http://schemas.microsoft.com/office/powerpoint/2010/main" val="437551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industry surveys, and CGA DIRT report were the resources</a:t>
            </a:r>
          </a:p>
        </p:txBody>
      </p:sp>
      <p:sp>
        <p:nvSpPr>
          <p:cNvPr id="4" name="Slide Number Placeholder 3"/>
          <p:cNvSpPr>
            <a:spLocks noGrp="1"/>
          </p:cNvSpPr>
          <p:nvPr>
            <p:ph type="sldNum" sz="quarter" idx="5"/>
          </p:nvPr>
        </p:nvSpPr>
        <p:spPr/>
        <p:txBody>
          <a:bodyPr/>
          <a:lstStyle/>
          <a:p>
            <a:fld id="{04274D80-5CC3-4767-B4E4-31C1A97CE0E7}" type="slidenum">
              <a:rPr lang="en-US" smtClean="0"/>
              <a:pPr/>
              <a:t>25</a:t>
            </a:fld>
            <a:endParaRPr lang="en-US" dirty="0"/>
          </a:p>
        </p:txBody>
      </p:sp>
    </p:spTree>
    <p:extLst>
      <p:ext uri="{BB962C8B-B14F-4D97-AF65-F5344CB8AC3E}">
        <p14:creationId xmlns:p14="http://schemas.microsoft.com/office/powerpoint/2010/main" val="4253555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80CEE-1B21-4B33-8CEE-41E161427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390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57BA8-825C-8D45-B43A-06FF90F34B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897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B3E3F4-32D5-4C5B-9F6C-897F021D2B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796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01"/>
            <a:endParaRPr lang="en-US" dirty="0"/>
          </a:p>
        </p:txBody>
      </p:sp>
      <p:sp>
        <p:nvSpPr>
          <p:cNvPr id="4" name="Slide Number Placeholder 3"/>
          <p:cNvSpPr>
            <a:spLocks noGrp="1"/>
          </p:cNvSpPr>
          <p:nvPr>
            <p:ph type="sldNum" sz="quarter" idx="10"/>
          </p:nvPr>
        </p:nvSpPr>
        <p:spPr/>
        <p:txBody>
          <a:bodyPr/>
          <a:lstStyle/>
          <a:p>
            <a:fld id="{8A70C7B9-EB1C-4D64-B897-647A414EF551}" type="slidenum">
              <a:rPr lang="en-US" smtClean="0"/>
              <a:pPr/>
              <a:t>2</a:t>
            </a:fld>
            <a:endParaRPr lang="en-US" dirty="0"/>
          </a:p>
        </p:txBody>
      </p:sp>
    </p:spTree>
    <p:extLst>
      <p:ext uri="{BB962C8B-B14F-4D97-AF65-F5344CB8AC3E}">
        <p14:creationId xmlns:p14="http://schemas.microsoft.com/office/powerpoint/2010/main" val="4065138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includes no ticket and over-notification</a:t>
            </a:r>
          </a:p>
        </p:txBody>
      </p:sp>
      <p:sp>
        <p:nvSpPr>
          <p:cNvPr id="4" name="Slide Number Placeholder 3"/>
          <p:cNvSpPr>
            <a:spLocks noGrp="1"/>
          </p:cNvSpPr>
          <p:nvPr>
            <p:ph type="sldNum" sz="quarter" idx="5"/>
          </p:nvPr>
        </p:nvSpPr>
        <p:spPr/>
        <p:txBody>
          <a:bodyPr/>
          <a:lstStyle/>
          <a:p>
            <a:fld id="{48B3E3F4-32D5-4C5B-9F6C-897F021D2B25}" type="slidenum">
              <a:rPr lang="en-US" smtClean="0"/>
              <a:t>29</a:t>
            </a:fld>
            <a:endParaRPr lang="en-US"/>
          </a:p>
        </p:txBody>
      </p:sp>
    </p:spTree>
    <p:extLst>
      <p:ext uri="{BB962C8B-B14F-4D97-AF65-F5344CB8AC3E}">
        <p14:creationId xmlns:p14="http://schemas.microsoft.com/office/powerpoint/2010/main" val="3885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Sutter’s Mill, California, start of the California Gold Rush</a:t>
            </a:r>
          </a:p>
        </p:txBody>
      </p:sp>
      <p:sp>
        <p:nvSpPr>
          <p:cNvPr id="4" name="Slide Number Placeholder 3"/>
          <p:cNvSpPr>
            <a:spLocks noGrp="1"/>
          </p:cNvSpPr>
          <p:nvPr>
            <p:ph type="sldNum" sz="quarter" idx="5"/>
          </p:nvPr>
        </p:nvSpPr>
        <p:spPr/>
        <p:txBody>
          <a:bodyPr/>
          <a:lstStyle/>
          <a:p>
            <a:fld id="{04274D80-5CC3-4767-B4E4-31C1A97CE0E7}" type="slidenum">
              <a:rPr lang="en-US" smtClean="0"/>
              <a:pPr/>
              <a:t>3</a:t>
            </a:fld>
            <a:endParaRPr lang="en-US" dirty="0"/>
          </a:p>
        </p:txBody>
      </p:sp>
    </p:spTree>
    <p:extLst>
      <p:ext uri="{BB962C8B-B14F-4D97-AF65-F5344CB8AC3E}">
        <p14:creationId xmlns:p14="http://schemas.microsoft.com/office/powerpoint/2010/main" val="2955624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state of the Union</a:t>
            </a:r>
          </a:p>
        </p:txBody>
      </p:sp>
      <p:sp>
        <p:nvSpPr>
          <p:cNvPr id="4" name="Slide Number Placeholder 3"/>
          <p:cNvSpPr>
            <a:spLocks noGrp="1"/>
          </p:cNvSpPr>
          <p:nvPr>
            <p:ph type="sldNum" sz="quarter" idx="5"/>
          </p:nvPr>
        </p:nvSpPr>
        <p:spPr/>
        <p:txBody>
          <a:bodyPr/>
          <a:lstStyle/>
          <a:p>
            <a:fld id="{04274D80-5CC3-4767-B4E4-31C1A97CE0E7}" type="slidenum">
              <a:rPr lang="en-US" smtClean="0"/>
              <a:pPr/>
              <a:t>4</a:t>
            </a:fld>
            <a:endParaRPr lang="en-US" dirty="0"/>
          </a:p>
        </p:txBody>
      </p:sp>
    </p:spTree>
    <p:extLst>
      <p:ext uri="{BB962C8B-B14F-4D97-AF65-F5344CB8AC3E}">
        <p14:creationId xmlns:p14="http://schemas.microsoft.com/office/powerpoint/2010/main" val="3009375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began but delayed for 23 years due to funding issues and the Civil War.  Finally completed in 1884 and dedicated in 1885.</a:t>
            </a:r>
          </a:p>
        </p:txBody>
      </p:sp>
      <p:sp>
        <p:nvSpPr>
          <p:cNvPr id="4" name="Slide Number Placeholder 3"/>
          <p:cNvSpPr>
            <a:spLocks noGrp="1"/>
          </p:cNvSpPr>
          <p:nvPr>
            <p:ph type="sldNum" sz="quarter" idx="5"/>
          </p:nvPr>
        </p:nvSpPr>
        <p:spPr/>
        <p:txBody>
          <a:bodyPr/>
          <a:lstStyle/>
          <a:p>
            <a:fld id="{04274D80-5CC3-4767-B4E4-31C1A97CE0E7}" type="slidenum">
              <a:rPr lang="en-US" smtClean="0"/>
              <a:pPr/>
              <a:t>5</a:t>
            </a:fld>
            <a:endParaRPr lang="en-US" dirty="0"/>
          </a:p>
        </p:txBody>
      </p:sp>
    </p:spTree>
    <p:extLst>
      <p:ext uri="{BB962C8B-B14F-4D97-AF65-F5344CB8AC3E}">
        <p14:creationId xmlns:p14="http://schemas.microsoft.com/office/powerpoint/2010/main" val="1812062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happened a few days after the cornerstone of the Washington Monument was laid on July 4, 1848.</a:t>
            </a:r>
          </a:p>
          <a:p>
            <a:endParaRPr lang="en-US" dirty="0"/>
          </a:p>
          <a:p>
            <a:r>
              <a:rPr lang="en-US" dirty="0"/>
              <a:t>Columbia Gas of Virginia has a similar origin in time although not in Northern Virginia.</a:t>
            </a:r>
          </a:p>
        </p:txBody>
      </p:sp>
      <p:sp>
        <p:nvSpPr>
          <p:cNvPr id="4" name="Slide Number Placeholder 3"/>
          <p:cNvSpPr>
            <a:spLocks noGrp="1"/>
          </p:cNvSpPr>
          <p:nvPr>
            <p:ph type="sldNum" sz="quarter" idx="5"/>
          </p:nvPr>
        </p:nvSpPr>
        <p:spPr/>
        <p:txBody>
          <a:bodyPr/>
          <a:lstStyle/>
          <a:p>
            <a:fld id="{04274D80-5CC3-4767-B4E4-31C1A97CE0E7}" type="slidenum">
              <a:rPr lang="en-US" smtClean="0"/>
              <a:pPr/>
              <a:t>6</a:t>
            </a:fld>
            <a:endParaRPr lang="en-US" dirty="0"/>
          </a:p>
        </p:txBody>
      </p:sp>
    </p:spTree>
    <p:extLst>
      <p:ext uri="{BB962C8B-B14F-4D97-AF65-F5344CB8AC3E}">
        <p14:creationId xmlns:p14="http://schemas.microsoft.com/office/powerpoint/2010/main" val="74358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Centers were established due to an increase in catastrophic damages that resulted from excavation activity.  Incidents in Pennsylvania, Georgia, and Minnesota, all saw multiple deaths and others injured, not to mention the costs in property damaged.</a:t>
            </a:r>
          </a:p>
          <a:p>
            <a:endParaRPr lang="en-US" dirty="0"/>
          </a:p>
          <a:p>
            <a:r>
              <a:rPr lang="en-US" dirty="0"/>
              <a:t>Houston – the hottest little number in town. </a:t>
            </a:r>
          </a:p>
        </p:txBody>
      </p:sp>
      <p:sp>
        <p:nvSpPr>
          <p:cNvPr id="4" name="Slide Number Placeholder 3"/>
          <p:cNvSpPr>
            <a:spLocks noGrp="1"/>
          </p:cNvSpPr>
          <p:nvPr>
            <p:ph type="sldNum" sz="quarter" idx="5"/>
          </p:nvPr>
        </p:nvSpPr>
        <p:spPr/>
        <p:txBody>
          <a:bodyPr/>
          <a:lstStyle/>
          <a:p>
            <a:fld id="{04274D80-5CC3-4767-B4E4-31C1A97CE0E7}" type="slidenum">
              <a:rPr lang="en-US" smtClean="0"/>
              <a:pPr/>
              <a:t>9</a:t>
            </a:fld>
            <a:endParaRPr lang="en-US" dirty="0"/>
          </a:p>
        </p:txBody>
      </p:sp>
    </p:spTree>
    <p:extLst>
      <p:ext uri="{BB962C8B-B14F-4D97-AF65-F5344CB8AC3E}">
        <p14:creationId xmlns:p14="http://schemas.microsoft.com/office/powerpoint/2010/main" val="1850340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274D80-5CC3-4767-B4E4-31C1A97CE0E7}" type="slidenum">
              <a:rPr lang="en-US" smtClean="0"/>
              <a:pPr/>
              <a:t>10</a:t>
            </a:fld>
            <a:endParaRPr lang="en-US" dirty="0"/>
          </a:p>
        </p:txBody>
      </p:sp>
    </p:spTree>
    <p:extLst>
      <p:ext uri="{BB962C8B-B14F-4D97-AF65-F5344CB8AC3E}">
        <p14:creationId xmlns:p14="http://schemas.microsoft.com/office/powerpoint/2010/main" val="114996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Accidents continued, and it was recognized that guidelines were needed in addition to calling for utility marks.  Annandale explosion, 1972, killed a mother and 2 young children.  In 1977, a 34,000 volt electric cable was hit in the Richmond area.  The backhoe operator was slightly burned but another worker suffered severe burns and was hospitalized.  Over 2,100 area homes and businesses lost power.</a:t>
            </a:r>
          </a:p>
        </p:txBody>
      </p:sp>
      <p:sp>
        <p:nvSpPr>
          <p:cNvPr id="4" name="Slide Number Placeholder 3"/>
          <p:cNvSpPr>
            <a:spLocks noGrp="1"/>
          </p:cNvSpPr>
          <p:nvPr>
            <p:ph type="sldNum" sz="quarter" idx="5"/>
          </p:nvPr>
        </p:nvSpPr>
        <p:spPr/>
        <p:txBody>
          <a:bodyPr/>
          <a:lstStyle/>
          <a:p>
            <a:fld id="{04274D80-5CC3-4767-B4E4-31C1A97CE0E7}" type="slidenum">
              <a:rPr lang="en-US" smtClean="0"/>
              <a:pPr/>
              <a:t>11</a:t>
            </a:fld>
            <a:endParaRPr lang="en-US" dirty="0"/>
          </a:p>
        </p:txBody>
      </p:sp>
    </p:spTree>
    <p:extLst>
      <p:ext uri="{BB962C8B-B14F-4D97-AF65-F5344CB8AC3E}">
        <p14:creationId xmlns:p14="http://schemas.microsoft.com/office/powerpoint/2010/main" val="315657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image1.jpg"/>
          <p:cNvPicPr>
            <a:picLocks noChangeAspect="1"/>
          </p:cNvPicPr>
          <p:nvPr/>
        </p:nvPicPr>
        <p:blipFill>
          <a:blip r:embed="rId2" cstate="print">
            <a:duotone>
              <a:schemeClr val="accent1"/>
              <a:srgbClr val="FFFFFF"/>
            </a:duotone>
          </a:blip>
          <a:stretch>
            <a:fillRect/>
          </a:stretch>
        </p:blipFill>
        <p:spPr>
          <a:xfrm>
            <a:off x="0" y="0"/>
            <a:ext cx="9144000" cy="6858000"/>
          </a:xfrm>
          <a:prstGeom prst="rect">
            <a:avLst/>
          </a:prstGeom>
          <a:noFill/>
          <a:ln>
            <a:noFill/>
          </a:ln>
        </p:spPr>
      </p:pic>
      <p:pic>
        <p:nvPicPr>
          <p:cNvPr id="7" name="image2.png"/>
          <p:cNvPicPr>
            <a:picLocks noChangeAspect="1"/>
          </p:cNvPicPr>
          <p:nvPr/>
        </p:nvPicPr>
        <p:blipFill>
          <a:blip r:embed="rId3" cstate="print">
            <a:duotone>
              <a:schemeClr val="accent1"/>
              <a:srgbClr val="FFFFFF"/>
            </a:duotone>
          </a:blip>
          <a:stretch>
            <a:fillRect/>
          </a:stretch>
        </p:blipFill>
        <p:spPr>
          <a:xfrm>
            <a:off x="571" y="428"/>
            <a:ext cx="9142858" cy="6857143"/>
          </a:xfrm>
          <a:prstGeom prst="rect">
            <a:avLst/>
          </a:prstGeom>
          <a:noFill/>
          <a:ln>
            <a:noFill/>
          </a:ln>
        </p:spPr>
      </p:pic>
      <p:pic>
        <p:nvPicPr>
          <p:cNvPr id="8" name="image3.png"/>
          <p:cNvPicPr>
            <a:picLocks noChangeAspect="1"/>
          </p:cNvPicPr>
          <p:nvPr/>
        </p:nvPicPr>
        <p:blipFill>
          <a:blip r:embed="rId4" cstate="print">
            <a:duotone>
              <a:schemeClr val="accent1"/>
              <a:srgbClr val="FFFFFF"/>
            </a:duotone>
          </a:blip>
          <a:stretch>
            <a:fillRect/>
          </a:stretch>
        </p:blipFill>
        <p:spPr>
          <a:xfrm>
            <a:off x="571" y="428"/>
            <a:ext cx="9142858" cy="6857143"/>
          </a:xfrm>
          <a:prstGeom prst="rect">
            <a:avLst/>
          </a:prstGeom>
          <a:noFill/>
          <a:ln>
            <a:noFill/>
          </a:ln>
        </p:spPr>
      </p:pic>
      <p:pic>
        <p:nvPicPr>
          <p:cNvPr id="9" name="image4.png"/>
          <p:cNvPicPr>
            <a:picLocks noChangeAspect="1"/>
          </p:cNvPicPr>
          <p:nvPr/>
        </p:nvPicPr>
        <p:blipFill>
          <a:blip r:embed="rId5" cstate="print"/>
          <a:stretch>
            <a:fillRect/>
          </a:stretch>
        </p:blipFill>
        <p:spPr>
          <a:xfrm>
            <a:off x="571" y="428"/>
            <a:ext cx="9142858" cy="6857143"/>
          </a:xfrm>
          <a:prstGeom prst="rect">
            <a:avLst/>
          </a:prstGeom>
          <a:noFill/>
          <a:ln>
            <a:noFill/>
          </a:ln>
        </p:spPr>
      </p:pic>
      <p:sp>
        <p:nvSpPr>
          <p:cNvPr id="31" name="Rectangle 31"/>
          <p:cNvSpPr>
            <a:spLocks noGrp="1"/>
          </p:cNvSpPr>
          <p:nvPr>
            <p:ph type="subTitle" idx="1"/>
          </p:nvPr>
        </p:nvSpPr>
        <p:spPr>
          <a:xfrm>
            <a:off x="2492734" y="5094577"/>
            <a:ext cx="6194066" cy="925223"/>
          </a:xfrm>
        </p:spPr>
        <p:txBody>
          <a:bodyPr/>
          <a:lstStyle>
            <a:lvl1pPr marL="0" indent="0" algn="r">
              <a:buNone/>
              <a:defRPr sz="28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Rectangle 5"/>
          <p:cNvSpPr>
            <a:spLocks noGrp="1"/>
          </p:cNvSpPr>
          <p:nvPr>
            <p:ph type="ctrTitle"/>
          </p:nvPr>
        </p:nvSpPr>
        <p:spPr>
          <a:xfrm>
            <a:off x="1108986" y="3606800"/>
            <a:ext cx="7577814" cy="1470025"/>
          </a:xfrm>
        </p:spPr>
        <p:txBody>
          <a:bodyPr anchor="b" anchorCtr="0"/>
          <a:lstStyle>
            <a:lvl1pPr algn="r">
              <a:defRPr sz="4000"/>
            </a:lvl1pPr>
          </a:lstStyle>
          <a:p>
            <a:r>
              <a:rPr lang="en-US"/>
              <a:t>Click to edit Master title style</a:t>
            </a:r>
          </a:p>
        </p:txBody>
      </p:sp>
      <p:sp>
        <p:nvSpPr>
          <p:cNvPr id="10" name="Date Placeholder 9"/>
          <p:cNvSpPr>
            <a:spLocks noGrp="1"/>
          </p:cNvSpPr>
          <p:nvPr>
            <p:ph type="dt" sz="half" idx="10"/>
          </p:nvPr>
        </p:nvSpPr>
        <p:spPr/>
        <p:txBody>
          <a:bodyPr/>
          <a:lstStyle/>
          <a:p>
            <a:endParaRPr lang="en-US" dirty="0"/>
          </a:p>
          <a:p>
            <a:fld id="{6FB2ECD9-CB62-4E1A-915C-F26FD8308BF3}" type="datetimeFigureOut">
              <a:rPr lang="en-US" smtClean="0"/>
              <a:pPr/>
              <a:t>6/15/2021</a:t>
            </a:fld>
            <a:endParaRPr lang="en-US" dirty="0"/>
          </a:p>
        </p:txBody>
      </p:sp>
      <p:sp>
        <p:nvSpPr>
          <p:cNvPr id="11" name="Slide Number Placeholder 10"/>
          <p:cNvSpPr>
            <a:spLocks noGrp="1"/>
          </p:cNvSpPr>
          <p:nvPr>
            <p:ph type="sldNum" sz="quarter" idx="11"/>
          </p:nvPr>
        </p:nvSpPr>
        <p:spPr>
          <a:xfrm>
            <a:off x="6553200" y="6245225"/>
            <a:ext cx="2133600" cy="476250"/>
          </a:xfrm>
          <a:prstGeom prst="rect">
            <a:avLst/>
          </a:prstGeom>
        </p:spPr>
        <p:txBody>
          <a:bodyPr/>
          <a:lstStyle/>
          <a:p>
            <a:pPr algn="r"/>
            <a:fld id="{D4C49B74-5DB2-4B03-B1D2-7F6A3C51C318}" type="slidenum">
              <a:rPr lang="en-US" smtClean="0"/>
              <a:pPr algn="r"/>
              <a:t>‹#›</a:t>
            </a:fld>
            <a:endParaRPr lang="en-US" dirty="0"/>
          </a:p>
        </p:txBody>
      </p:sp>
      <p:sp>
        <p:nvSpPr>
          <p:cNvPr id="12" name="Footer Placeholder 11"/>
          <p:cNvSpPr>
            <a:spLocks noGrp="1"/>
          </p:cNvSpPr>
          <p:nvPr>
            <p:ph type="ftr" sz="quarter" idx="12"/>
          </p:nvPr>
        </p:nvSpPr>
        <p:spPr/>
        <p:txBody>
          <a:bodyPr/>
          <a:lstStyle/>
          <a:p>
            <a:endParaRPr lang="en-US" dirty="0"/>
          </a:p>
          <a:p>
            <a:r>
              <a:rPr lang="en-US" dirty="0"/>
              <a:t>Virginia Utility Protection Service, Inc.</a:t>
            </a:r>
          </a:p>
          <a:p>
            <a:endParaRPr lang="en-US" dirty="0"/>
          </a:p>
        </p:txBody>
      </p:sp>
      <p:pic>
        <p:nvPicPr>
          <p:cNvPr id="3" name="Picture 2">
            <a:extLst>
              <a:ext uri="{FF2B5EF4-FFF2-40B4-BE49-F238E27FC236}">
                <a16:creationId xmlns:a16="http://schemas.microsoft.com/office/drawing/2014/main" id="{46C0BA14-0515-4AB5-BE4E-049CBF1E525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086600" y="6186170"/>
            <a:ext cx="1686128" cy="59436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4EE6CF7-5518-4ED2-8C8C-D5297F638D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1499"/>
            <a:ext cx="9144000" cy="6879499"/>
          </a:xfrm>
          <a:prstGeom prst="rect">
            <a:avLst/>
          </a:prstGeom>
        </p:spPr>
      </p:pic>
      <p:sp>
        <p:nvSpPr>
          <p:cNvPr id="2" name="Title 1">
            <a:extLst>
              <a:ext uri="{FF2B5EF4-FFF2-40B4-BE49-F238E27FC236}">
                <a16:creationId xmlns:a16="http://schemas.microsoft.com/office/drawing/2014/main" id="{99B8FBE6-07D2-4ADD-B476-EAF1F08E27D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EB174CE-1932-4809-B83F-6D93234ECA9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75AAA3-C9DF-4403-AD9F-C31C686D50A6}"/>
              </a:ext>
            </a:extLst>
          </p:cNvPr>
          <p:cNvSpPr>
            <a:spLocks noGrp="1"/>
          </p:cNvSpPr>
          <p:nvPr>
            <p:ph type="dt" sz="half" idx="10"/>
          </p:nvPr>
        </p:nvSpPr>
        <p:spPr/>
        <p:txBody>
          <a:bodyPr/>
          <a:lstStyle/>
          <a:p>
            <a:fld id="{B618EFC9-8FF8-41DB-8912-97892EB313C3}" type="datetimeFigureOut">
              <a:rPr lang="en-US" smtClean="0"/>
              <a:pPr/>
              <a:t>6/15/2021</a:t>
            </a:fld>
            <a:endParaRPr lang="en-US"/>
          </a:p>
        </p:txBody>
      </p:sp>
      <p:sp>
        <p:nvSpPr>
          <p:cNvPr id="5" name="Footer Placeholder 4">
            <a:extLst>
              <a:ext uri="{FF2B5EF4-FFF2-40B4-BE49-F238E27FC236}">
                <a16:creationId xmlns:a16="http://schemas.microsoft.com/office/drawing/2014/main" id="{851A445A-5DEA-4138-8DB9-AC8C26AD7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E7751-0A77-4D4F-9752-DECE406AA9AF}"/>
              </a:ext>
            </a:extLst>
          </p:cNvPr>
          <p:cNvSpPr>
            <a:spLocks noGrp="1"/>
          </p:cNvSpPr>
          <p:nvPr>
            <p:ph type="sldNum" sz="quarter" idx="12"/>
          </p:nvPr>
        </p:nvSpPr>
        <p:spPr/>
        <p:txBody>
          <a:bodyPr/>
          <a:lstStyle/>
          <a:p>
            <a:fld id="{747D4644-BE76-468F-A6AA-B1C8AE4C1064}" type="slidenum">
              <a:rPr lang="en-US" smtClean="0"/>
              <a:pPr/>
              <a:t>‹#›</a:t>
            </a:fld>
            <a:endParaRPr lang="en-US"/>
          </a:p>
        </p:txBody>
      </p:sp>
    </p:spTree>
    <p:extLst>
      <p:ext uri="{BB962C8B-B14F-4D97-AF65-F5344CB8AC3E}">
        <p14:creationId xmlns:p14="http://schemas.microsoft.com/office/powerpoint/2010/main" val="610569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6F9CF742-E193-4138-9915-CF62EBF45E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 y="-12553"/>
            <a:ext cx="9148793" cy="6883105"/>
          </a:xfrm>
          <a:prstGeom prst="rect">
            <a:avLst/>
          </a:prstGeom>
        </p:spPr>
      </p:pic>
      <p:sp>
        <p:nvSpPr>
          <p:cNvPr id="2" name="Title 1">
            <a:extLst>
              <a:ext uri="{FF2B5EF4-FFF2-40B4-BE49-F238E27FC236}">
                <a16:creationId xmlns:a16="http://schemas.microsoft.com/office/drawing/2014/main" id="{33D06D4C-D9B4-488D-A231-FA67B599E0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3F739D-BC30-4AD7-AB7A-27EBC5CC02A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FB54A1-CECA-4206-9BEE-0E133BC7376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264656-97F3-4F0B-98F3-B286811642FF}"/>
              </a:ext>
            </a:extLst>
          </p:cNvPr>
          <p:cNvSpPr>
            <a:spLocks noGrp="1"/>
          </p:cNvSpPr>
          <p:nvPr>
            <p:ph type="dt" sz="half" idx="10"/>
          </p:nvPr>
        </p:nvSpPr>
        <p:spPr/>
        <p:txBody>
          <a:bodyPr/>
          <a:lstStyle/>
          <a:p>
            <a:fld id="{B618EFC9-8FF8-41DB-8912-97892EB313C3}" type="datetimeFigureOut">
              <a:rPr lang="en-US" smtClean="0"/>
              <a:pPr/>
              <a:t>6/15/2021</a:t>
            </a:fld>
            <a:endParaRPr lang="en-US"/>
          </a:p>
        </p:txBody>
      </p:sp>
      <p:sp>
        <p:nvSpPr>
          <p:cNvPr id="6" name="Footer Placeholder 5">
            <a:extLst>
              <a:ext uri="{FF2B5EF4-FFF2-40B4-BE49-F238E27FC236}">
                <a16:creationId xmlns:a16="http://schemas.microsoft.com/office/drawing/2014/main" id="{E9F10DC9-FEC9-4FB1-A9DF-D4C98169D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78C97-99B2-4F26-A9FE-E45EFE3BFB91}"/>
              </a:ext>
            </a:extLst>
          </p:cNvPr>
          <p:cNvSpPr>
            <a:spLocks noGrp="1"/>
          </p:cNvSpPr>
          <p:nvPr>
            <p:ph type="sldNum" sz="quarter" idx="12"/>
          </p:nvPr>
        </p:nvSpPr>
        <p:spPr/>
        <p:txBody>
          <a:bodyPr/>
          <a:lstStyle/>
          <a:p>
            <a:fld id="{747D4644-BE76-468F-A6AA-B1C8AE4C1064}" type="slidenum">
              <a:rPr lang="en-US" smtClean="0"/>
              <a:pPr/>
              <a:t>‹#›</a:t>
            </a:fld>
            <a:endParaRPr lang="en-US"/>
          </a:p>
        </p:txBody>
      </p:sp>
    </p:spTree>
    <p:extLst>
      <p:ext uri="{BB962C8B-B14F-4D97-AF65-F5344CB8AC3E}">
        <p14:creationId xmlns:p14="http://schemas.microsoft.com/office/powerpoint/2010/main" val="2726158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35DA0C13-9C3A-413A-BF06-DD40D9879D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 y="-12553"/>
            <a:ext cx="9148793" cy="6883105"/>
          </a:xfrm>
          <a:prstGeom prst="rect">
            <a:avLst/>
          </a:prstGeom>
        </p:spPr>
      </p:pic>
      <p:sp>
        <p:nvSpPr>
          <p:cNvPr id="2" name="Title 1">
            <a:extLst>
              <a:ext uri="{FF2B5EF4-FFF2-40B4-BE49-F238E27FC236}">
                <a16:creationId xmlns:a16="http://schemas.microsoft.com/office/drawing/2014/main" id="{0E1ECDC7-53BC-4768-B0F0-C351309336A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FE1474-26CF-47B7-B97F-F3567294429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3CFEFBC-1187-4310-993E-F2F5D7762E2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AC7536-B582-400D-A441-0107C462F92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3C2CD85-1265-4E45-AB99-849F3C96E9D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7A75AE-5067-4289-A340-6B9F7D1BA2F8}"/>
              </a:ext>
            </a:extLst>
          </p:cNvPr>
          <p:cNvSpPr>
            <a:spLocks noGrp="1"/>
          </p:cNvSpPr>
          <p:nvPr>
            <p:ph type="dt" sz="half" idx="10"/>
          </p:nvPr>
        </p:nvSpPr>
        <p:spPr/>
        <p:txBody>
          <a:bodyPr/>
          <a:lstStyle/>
          <a:p>
            <a:fld id="{B618EFC9-8FF8-41DB-8912-97892EB313C3}" type="datetimeFigureOut">
              <a:rPr lang="en-US" smtClean="0"/>
              <a:pPr/>
              <a:t>6/15/2021</a:t>
            </a:fld>
            <a:endParaRPr lang="en-US"/>
          </a:p>
        </p:txBody>
      </p:sp>
      <p:sp>
        <p:nvSpPr>
          <p:cNvPr id="8" name="Footer Placeholder 7">
            <a:extLst>
              <a:ext uri="{FF2B5EF4-FFF2-40B4-BE49-F238E27FC236}">
                <a16:creationId xmlns:a16="http://schemas.microsoft.com/office/drawing/2014/main" id="{51A39C01-06DD-4191-9EE3-1D6FA847F2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36B87C-331D-4500-8573-AB3AF3160052}"/>
              </a:ext>
            </a:extLst>
          </p:cNvPr>
          <p:cNvSpPr>
            <a:spLocks noGrp="1"/>
          </p:cNvSpPr>
          <p:nvPr>
            <p:ph type="sldNum" sz="quarter" idx="12"/>
          </p:nvPr>
        </p:nvSpPr>
        <p:spPr/>
        <p:txBody>
          <a:bodyPr/>
          <a:lstStyle/>
          <a:p>
            <a:fld id="{747D4644-BE76-468F-A6AA-B1C8AE4C1064}" type="slidenum">
              <a:rPr lang="en-US" smtClean="0"/>
              <a:pPr/>
              <a:t>‹#›</a:t>
            </a:fld>
            <a:endParaRPr lang="en-US"/>
          </a:p>
        </p:txBody>
      </p:sp>
    </p:spTree>
    <p:extLst>
      <p:ext uri="{BB962C8B-B14F-4D97-AF65-F5344CB8AC3E}">
        <p14:creationId xmlns:p14="http://schemas.microsoft.com/office/powerpoint/2010/main" val="3657909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D5E7C505-B688-49F9-83C7-7B531146E1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 y="1"/>
            <a:ext cx="9148793" cy="6883105"/>
          </a:xfrm>
          <a:prstGeom prst="rect">
            <a:avLst/>
          </a:prstGeom>
        </p:spPr>
      </p:pic>
      <p:sp>
        <p:nvSpPr>
          <p:cNvPr id="2" name="Title 1">
            <a:extLst>
              <a:ext uri="{FF2B5EF4-FFF2-40B4-BE49-F238E27FC236}">
                <a16:creationId xmlns:a16="http://schemas.microsoft.com/office/drawing/2014/main" id="{4585D9A0-8254-4DFC-903E-DE40DFA4B1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942653-CE5A-42FB-8D41-BFC5AD8C7B81}"/>
              </a:ext>
            </a:extLst>
          </p:cNvPr>
          <p:cNvSpPr>
            <a:spLocks noGrp="1"/>
          </p:cNvSpPr>
          <p:nvPr>
            <p:ph type="dt" sz="half" idx="10"/>
          </p:nvPr>
        </p:nvSpPr>
        <p:spPr/>
        <p:txBody>
          <a:bodyPr/>
          <a:lstStyle/>
          <a:p>
            <a:fld id="{B618EFC9-8FF8-41DB-8912-97892EB313C3}" type="datetimeFigureOut">
              <a:rPr lang="en-US" smtClean="0"/>
              <a:pPr/>
              <a:t>6/15/2021</a:t>
            </a:fld>
            <a:endParaRPr lang="en-US"/>
          </a:p>
        </p:txBody>
      </p:sp>
      <p:sp>
        <p:nvSpPr>
          <p:cNvPr id="4" name="Footer Placeholder 3">
            <a:extLst>
              <a:ext uri="{FF2B5EF4-FFF2-40B4-BE49-F238E27FC236}">
                <a16:creationId xmlns:a16="http://schemas.microsoft.com/office/drawing/2014/main" id="{67FD6F31-56E7-403A-AB11-B1774EDFE7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AADE7B-70F0-4C29-A385-CD5020D8F337}"/>
              </a:ext>
            </a:extLst>
          </p:cNvPr>
          <p:cNvSpPr>
            <a:spLocks noGrp="1"/>
          </p:cNvSpPr>
          <p:nvPr>
            <p:ph type="sldNum" sz="quarter" idx="12"/>
          </p:nvPr>
        </p:nvSpPr>
        <p:spPr/>
        <p:txBody>
          <a:bodyPr/>
          <a:lstStyle/>
          <a:p>
            <a:fld id="{747D4644-BE76-468F-A6AA-B1C8AE4C1064}" type="slidenum">
              <a:rPr lang="en-US" smtClean="0"/>
              <a:pPr/>
              <a:t>‹#›</a:t>
            </a:fld>
            <a:endParaRPr lang="en-US"/>
          </a:p>
        </p:txBody>
      </p:sp>
    </p:spTree>
    <p:extLst>
      <p:ext uri="{BB962C8B-B14F-4D97-AF65-F5344CB8AC3E}">
        <p14:creationId xmlns:p14="http://schemas.microsoft.com/office/powerpoint/2010/main" val="1140058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30C3FD4-B504-46E8-B064-866D6A8B4F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 y="1"/>
            <a:ext cx="9148793" cy="6883105"/>
          </a:xfrm>
          <a:prstGeom prst="rect">
            <a:avLst/>
          </a:prstGeom>
        </p:spPr>
      </p:pic>
      <p:sp>
        <p:nvSpPr>
          <p:cNvPr id="2" name="Date Placeholder 1">
            <a:extLst>
              <a:ext uri="{FF2B5EF4-FFF2-40B4-BE49-F238E27FC236}">
                <a16:creationId xmlns:a16="http://schemas.microsoft.com/office/drawing/2014/main" id="{C16200C7-03E2-436F-9202-7E650CA1699E}"/>
              </a:ext>
            </a:extLst>
          </p:cNvPr>
          <p:cNvSpPr>
            <a:spLocks noGrp="1"/>
          </p:cNvSpPr>
          <p:nvPr>
            <p:ph type="dt" sz="half" idx="10"/>
          </p:nvPr>
        </p:nvSpPr>
        <p:spPr/>
        <p:txBody>
          <a:bodyPr/>
          <a:lstStyle/>
          <a:p>
            <a:fld id="{B618EFC9-8FF8-41DB-8912-97892EB313C3}" type="datetimeFigureOut">
              <a:rPr lang="en-US" smtClean="0"/>
              <a:pPr/>
              <a:t>6/15/2021</a:t>
            </a:fld>
            <a:endParaRPr lang="en-US"/>
          </a:p>
        </p:txBody>
      </p:sp>
      <p:sp>
        <p:nvSpPr>
          <p:cNvPr id="3" name="Footer Placeholder 2">
            <a:extLst>
              <a:ext uri="{FF2B5EF4-FFF2-40B4-BE49-F238E27FC236}">
                <a16:creationId xmlns:a16="http://schemas.microsoft.com/office/drawing/2014/main" id="{32E4B498-9F09-40B7-9439-CB01C83E32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CED527-E345-4625-A935-22D7BC7D6D07}"/>
              </a:ext>
            </a:extLst>
          </p:cNvPr>
          <p:cNvSpPr>
            <a:spLocks noGrp="1"/>
          </p:cNvSpPr>
          <p:nvPr>
            <p:ph type="sldNum" sz="quarter" idx="12"/>
          </p:nvPr>
        </p:nvSpPr>
        <p:spPr/>
        <p:txBody>
          <a:bodyPr/>
          <a:lstStyle/>
          <a:p>
            <a:fld id="{747D4644-BE76-468F-A6AA-B1C8AE4C1064}" type="slidenum">
              <a:rPr lang="en-US" smtClean="0"/>
              <a:pPr/>
              <a:t>‹#›</a:t>
            </a:fld>
            <a:endParaRPr lang="en-US"/>
          </a:p>
        </p:txBody>
      </p:sp>
    </p:spTree>
    <p:extLst>
      <p:ext uri="{BB962C8B-B14F-4D97-AF65-F5344CB8AC3E}">
        <p14:creationId xmlns:p14="http://schemas.microsoft.com/office/powerpoint/2010/main" val="536778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FA3F-7AE6-49E8-8689-35634F3F11B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6B83B20-1409-4883-A1DF-D45D4DA6FB9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C4A24A-51F8-40F7-AF54-5E3FE4C591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AAE63FE-7672-4D39-8D2E-CD81FFE77954}"/>
              </a:ext>
            </a:extLst>
          </p:cNvPr>
          <p:cNvSpPr>
            <a:spLocks noGrp="1"/>
          </p:cNvSpPr>
          <p:nvPr>
            <p:ph type="dt" sz="half" idx="10"/>
          </p:nvPr>
        </p:nvSpPr>
        <p:spPr/>
        <p:txBody>
          <a:bodyPr/>
          <a:lstStyle/>
          <a:p>
            <a:fld id="{B618EFC9-8FF8-41DB-8912-97892EB313C3}" type="datetimeFigureOut">
              <a:rPr lang="en-US" smtClean="0"/>
              <a:pPr/>
              <a:t>6/15/2021</a:t>
            </a:fld>
            <a:endParaRPr lang="en-US"/>
          </a:p>
        </p:txBody>
      </p:sp>
      <p:sp>
        <p:nvSpPr>
          <p:cNvPr id="6" name="Footer Placeholder 5">
            <a:extLst>
              <a:ext uri="{FF2B5EF4-FFF2-40B4-BE49-F238E27FC236}">
                <a16:creationId xmlns:a16="http://schemas.microsoft.com/office/drawing/2014/main" id="{1FF226FA-6913-41CE-81AD-36BA0EBEC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1C3BC-6C03-477C-9218-073B8C36697F}"/>
              </a:ext>
            </a:extLst>
          </p:cNvPr>
          <p:cNvSpPr>
            <a:spLocks noGrp="1"/>
          </p:cNvSpPr>
          <p:nvPr>
            <p:ph type="sldNum" sz="quarter" idx="12"/>
          </p:nvPr>
        </p:nvSpPr>
        <p:spPr/>
        <p:txBody>
          <a:bodyPr/>
          <a:lstStyle/>
          <a:p>
            <a:fld id="{747D4644-BE76-468F-A6AA-B1C8AE4C1064}" type="slidenum">
              <a:rPr lang="en-US" smtClean="0"/>
              <a:pPr/>
              <a:t>‹#›</a:t>
            </a:fld>
            <a:endParaRPr lang="en-US"/>
          </a:p>
        </p:txBody>
      </p:sp>
    </p:spTree>
    <p:extLst>
      <p:ext uri="{BB962C8B-B14F-4D97-AF65-F5344CB8AC3E}">
        <p14:creationId xmlns:p14="http://schemas.microsoft.com/office/powerpoint/2010/main" val="409910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3932-63F0-43D8-A235-B691F562032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6AF9179-6EA8-4372-A349-37858FD74BE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8AE285D-63F2-4E2C-8982-231ECF5B5B4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54828F-25DF-4F88-8C10-D210FBC01E12}"/>
              </a:ext>
            </a:extLst>
          </p:cNvPr>
          <p:cNvSpPr>
            <a:spLocks noGrp="1"/>
          </p:cNvSpPr>
          <p:nvPr>
            <p:ph type="dt" sz="half" idx="10"/>
          </p:nvPr>
        </p:nvSpPr>
        <p:spPr/>
        <p:txBody>
          <a:bodyPr/>
          <a:lstStyle/>
          <a:p>
            <a:fld id="{B618EFC9-8FF8-41DB-8912-97892EB313C3}" type="datetimeFigureOut">
              <a:rPr lang="en-US" smtClean="0"/>
              <a:pPr/>
              <a:t>6/15/2021</a:t>
            </a:fld>
            <a:endParaRPr lang="en-US"/>
          </a:p>
        </p:txBody>
      </p:sp>
      <p:sp>
        <p:nvSpPr>
          <p:cNvPr id="6" name="Footer Placeholder 5">
            <a:extLst>
              <a:ext uri="{FF2B5EF4-FFF2-40B4-BE49-F238E27FC236}">
                <a16:creationId xmlns:a16="http://schemas.microsoft.com/office/drawing/2014/main" id="{FB86B7B3-4F6D-4F36-B307-90A94D2E37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7F61BD-10BE-4B6D-951D-52581C7B3692}"/>
              </a:ext>
            </a:extLst>
          </p:cNvPr>
          <p:cNvSpPr>
            <a:spLocks noGrp="1"/>
          </p:cNvSpPr>
          <p:nvPr>
            <p:ph type="sldNum" sz="quarter" idx="12"/>
          </p:nvPr>
        </p:nvSpPr>
        <p:spPr/>
        <p:txBody>
          <a:bodyPr/>
          <a:lstStyle/>
          <a:p>
            <a:fld id="{747D4644-BE76-468F-A6AA-B1C8AE4C1064}" type="slidenum">
              <a:rPr lang="en-US" smtClean="0"/>
              <a:pPr/>
              <a:t>‹#›</a:t>
            </a:fld>
            <a:endParaRPr lang="en-US"/>
          </a:p>
        </p:txBody>
      </p:sp>
    </p:spTree>
    <p:extLst>
      <p:ext uri="{BB962C8B-B14F-4D97-AF65-F5344CB8AC3E}">
        <p14:creationId xmlns:p14="http://schemas.microsoft.com/office/powerpoint/2010/main" val="905422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903C4-B1F6-4C8D-AEC9-C5F24FF243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12662D-33BB-4090-9416-9542080731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26FD4-8631-478F-9CE0-DA21D556CF03}"/>
              </a:ext>
            </a:extLst>
          </p:cNvPr>
          <p:cNvSpPr>
            <a:spLocks noGrp="1"/>
          </p:cNvSpPr>
          <p:nvPr>
            <p:ph type="dt" sz="half" idx="10"/>
          </p:nvPr>
        </p:nvSpPr>
        <p:spPr/>
        <p:txBody>
          <a:bodyPr/>
          <a:lstStyle/>
          <a:p>
            <a:fld id="{B618EFC9-8FF8-41DB-8912-97892EB313C3}" type="datetimeFigureOut">
              <a:rPr lang="en-US" smtClean="0"/>
              <a:pPr/>
              <a:t>6/15/2021</a:t>
            </a:fld>
            <a:endParaRPr lang="en-US"/>
          </a:p>
        </p:txBody>
      </p:sp>
      <p:sp>
        <p:nvSpPr>
          <p:cNvPr id="5" name="Footer Placeholder 4">
            <a:extLst>
              <a:ext uri="{FF2B5EF4-FFF2-40B4-BE49-F238E27FC236}">
                <a16:creationId xmlns:a16="http://schemas.microsoft.com/office/drawing/2014/main" id="{FAFC3293-DFD4-4B5C-8686-174B1B302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9FDECD-EFEF-4392-BB64-E53B3A68E9F9}"/>
              </a:ext>
            </a:extLst>
          </p:cNvPr>
          <p:cNvSpPr>
            <a:spLocks noGrp="1"/>
          </p:cNvSpPr>
          <p:nvPr>
            <p:ph type="sldNum" sz="quarter" idx="12"/>
          </p:nvPr>
        </p:nvSpPr>
        <p:spPr/>
        <p:txBody>
          <a:bodyPr/>
          <a:lstStyle/>
          <a:p>
            <a:fld id="{747D4644-BE76-468F-A6AA-B1C8AE4C1064}" type="slidenum">
              <a:rPr lang="en-US" smtClean="0"/>
              <a:pPr/>
              <a:t>‹#›</a:t>
            </a:fld>
            <a:endParaRPr lang="en-US"/>
          </a:p>
        </p:txBody>
      </p:sp>
    </p:spTree>
    <p:extLst>
      <p:ext uri="{BB962C8B-B14F-4D97-AF65-F5344CB8AC3E}">
        <p14:creationId xmlns:p14="http://schemas.microsoft.com/office/powerpoint/2010/main" val="2369411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DA6B82-2A8E-4E67-BEBF-CF17BBC1ECF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50F4D2-BEBE-498A-82BB-8CBB32F4AEC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95B07-ACDC-41F6-940A-073529715082}"/>
              </a:ext>
            </a:extLst>
          </p:cNvPr>
          <p:cNvSpPr>
            <a:spLocks noGrp="1"/>
          </p:cNvSpPr>
          <p:nvPr>
            <p:ph type="dt" sz="half" idx="10"/>
          </p:nvPr>
        </p:nvSpPr>
        <p:spPr/>
        <p:txBody>
          <a:bodyPr/>
          <a:lstStyle/>
          <a:p>
            <a:fld id="{B618EFC9-8FF8-41DB-8912-97892EB313C3}" type="datetimeFigureOut">
              <a:rPr lang="en-US" smtClean="0"/>
              <a:pPr/>
              <a:t>6/15/2021</a:t>
            </a:fld>
            <a:endParaRPr lang="en-US"/>
          </a:p>
        </p:txBody>
      </p:sp>
      <p:sp>
        <p:nvSpPr>
          <p:cNvPr id="5" name="Footer Placeholder 4">
            <a:extLst>
              <a:ext uri="{FF2B5EF4-FFF2-40B4-BE49-F238E27FC236}">
                <a16:creationId xmlns:a16="http://schemas.microsoft.com/office/drawing/2014/main" id="{1E47C812-EF6A-4850-B5B1-75F9251F3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75DEF-F6D8-4667-B33B-05B30EAA3A2C}"/>
              </a:ext>
            </a:extLst>
          </p:cNvPr>
          <p:cNvSpPr>
            <a:spLocks noGrp="1"/>
          </p:cNvSpPr>
          <p:nvPr>
            <p:ph type="sldNum" sz="quarter" idx="12"/>
          </p:nvPr>
        </p:nvSpPr>
        <p:spPr/>
        <p:txBody>
          <a:bodyPr/>
          <a:lstStyle/>
          <a:p>
            <a:fld id="{747D4644-BE76-468F-A6AA-B1C8AE4C1064}" type="slidenum">
              <a:rPr lang="en-US" smtClean="0"/>
              <a:pPr/>
              <a:t>‹#›</a:t>
            </a:fld>
            <a:endParaRPr lang="en-US"/>
          </a:p>
        </p:txBody>
      </p:sp>
    </p:spTree>
    <p:extLst>
      <p:ext uri="{BB962C8B-B14F-4D97-AF65-F5344CB8AC3E}">
        <p14:creationId xmlns:p14="http://schemas.microsoft.com/office/powerpoint/2010/main" val="502595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457200" y="359465"/>
            <a:ext cx="8229600" cy="1143000"/>
          </a:xfrm>
          <a:prstGeom prst="rect">
            <a:avLst/>
          </a:prstGeom>
        </p:spPr>
        <p:txBody>
          <a:bodyPr anchor="b" anchorCtr="0">
            <a:normAutofit/>
          </a:bodyPr>
          <a:lstStyle/>
          <a:p>
            <a:pPr algn="l"/>
            <a:r>
              <a:rPr lang="en-US"/>
              <a:t>Click to edit Master title style</a:t>
            </a:r>
          </a:p>
        </p:txBody>
      </p:sp>
      <p:sp>
        <p:nvSpPr>
          <p:cNvPr id="8" name="Date Placeholder 7"/>
          <p:cNvSpPr>
            <a:spLocks noGrp="1"/>
          </p:cNvSpPr>
          <p:nvPr>
            <p:ph type="dt" sz="half" idx="10"/>
          </p:nvPr>
        </p:nvSpPr>
        <p:spPr/>
        <p:txBody>
          <a:bodyPr/>
          <a:lstStyle/>
          <a:p>
            <a:endParaRPr lang="en-US" dirty="0"/>
          </a:p>
          <a:p>
            <a:fld id="{6FB2ECD9-CB62-4E1A-915C-F26FD8308BF3}" type="datetimeFigureOut">
              <a:rPr lang="en-US" smtClean="0"/>
              <a:pPr/>
              <a:t>6/15/2021</a:t>
            </a:fld>
            <a:endParaRPr lang="en-US" dirty="0"/>
          </a:p>
        </p:txBody>
      </p:sp>
      <p:sp>
        <p:nvSpPr>
          <p:cNvPr id="11" name="Footer Placeholder 10"/>
          <p:cNvSpPr>
            <a:spLocks noGrp="1"/>
          </p:cNvSpPr>
          <p:nvPr>
            <p:ph type="ftr" sz="quarter" idx="12"/>
          </p:nvPr>
        </p:nvSpPr>
        <p:spPr/>
        <p:txBody>
          <a:bodyPr/>
          <a:lstStyle/>
          <a:p>
            <a:endParaRPr lang="en-US" dirty="0"/>
          </a:p>
          <a:p>
            <a:r>
              <a:rPr lang="en-US" dirty="0"/>
              <a:t>Virginia Utility Protection Service, Inc.</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57200" y="359465"/>
            <a:ext cx="8229600" cy="1143000"/>
          </a:xfrm>
          <a:prstGeom prst="rect">
            <a:avLst/>
          </a:prstGeom>
        </p:spPr>
        <p:txBody>
          <a:bodyPr anchor="b" anchorCtr="0">
            <a:normAutofit/>
          </a:bodyPr>
          <a:lstStyle/>
          <a:p>
            <a:pPr algn="l"/>
            <a:r>
              <a:rPr lang="en-US"/>
              <a:t>Click to edit Master title style</a:t>
            </a:r>
          </a:p>
        </p:txBody>
      </p:sp>
      <p:sp>
        <p:nvSpPr>
          <p:cNvPr id="7" name="Date Placeholder 6"/>
          <p:cNvSpPr>
            <a:spLocks noGrp="1"/>
          </p:cNvSpPr>
          <p:nvPr>
            <p:ph type="dt" sz="half" idx="10"/>
          </p:nvPr>
        </p:nvSpPr>
        <p:spPr/>
        <p:txBody>
          <a:bodyPr/>
          <a:lstStyle/>
          <a:p>
            <a:endParaRPr lang="en-US" dirty="0"/>
          </a:p>
          <a:p>
            <a:fld id="{6FB2ECD9-CB62-4E1A-915C-F26FD8308BF3}" type="datetimeFigureOut">
              <a:rPr lang="en-US" smtClean="0"/>
              <a:pPr/>
              <a:t>6/15/2021</a:t>
            </a:fld>
            <a:endParaRPr lang="en-US" dirty="0"/>
          </a:p>
        </p:txBody>
      </p:sp>
      <p:sp>
        <p:nvSpPr>
          <p:cNvPr id="9" name="Footer Placeholder 8"/>
          <p:cNvSpPr>
            <a:spLocks noGrp="1"/>
          </p:cNvSpPr>
          <p:nvPr>
            <p:ph type="ftr" sz="quarter" idx="12"/>
          </p:nvPr>
        </p:nvSpPr>
        <p:spPr/>
        <p:txBody>
          <a:bodyPr/>
          <a:lstStyle/>
          <a:p>
            <a:endParaRPr lang="en-US" dirty="0"/>
          </a:p>
          <a:p>
            <a:r>
              <a:rPr lang="en-US" dirty="0"/>
              <a:t>Virginia Utility Protection Service, Inc.</a:t>
            </a:r>
          </a:p>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p>
          <a:p>
            <a:fld id="{6FB2ECD9-CB62-4E1A-915C-F26FD8308BF3}" type="datetimeFigureOut">
              <a:rPr lang="en-US" smtClean="0"/>
              <a:pPr/>
              <a:t>6/15/2021</a:t>
            </a:fld>
            <a:endParaRPr lang="en-US" dirty="0"/>
          </a:p>
        </p:txBody>
      </p:sp>
      <p:sp>
        <p:nvSpPr>
          <p:cNvPr id="8" name="Footer Placeholder 7"/>
          <p:cNvSpPr>
            <a:spLocks noGrp="1"/>
          </p:cNvSpPr>
          <p:nvPr>
            <p:ph type="ftr" sz="quarter" idx="12"/>
          </p:nvPr>
        </p:nvSpPr>
        <p:spPr/>
        <p:txBody>
          <a:bodyPr/>
          <a:lstStyle/>
          <a:p>
            <a:endParaRPr lang="en-US" dirty="0"/>
          </a:p>
          <a:p>
            <a:r>
              <a:rPr lang="en-US" dirty="0"/>
              <a:t>Virginia Utility Protection Service, Inc.</a:t>
            </a:r>
          </a:p>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2-Column Text">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1"/>
          <p:cNvSpPr>
            <a:spLocks noGrp="1"/>
          </p:cNvSpPr>
          <p:nvPr>
            <p:ph type="body"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en-US"/>
              <a:t>Click to edit Master title style</a:t>
            </a:r>
          </a:p>
        </p:txBody>
      </p:sp>
      <p:sp>
        <p:nvSpPr>
          <p:cNvPr id="10" name="Date Placeholder 9"/>
          <p:cNvSpPr>
            <a:spLocks noGrp="1"/>
          </p:cNvSpPr>
          <p:nvPr>
            <p:ph type="dt" sz="half" idx="10"/>
          </p:nvPr>
        </p:nvSpPr>
        <p:spPr/>
        <p:txBody>
          <a:bodyPr/>
          <a:lstStyle/>
          <a:p>
            <a:endParaRPr lang="en-US" dirty="0"/>
          </a:p>
          <a:p>
            <a:fld id="{6FB2ECD9-CB62-4E1A-915C-F26FD8308BF3}" type="datetimeFigureOut">
              <a:rPr lang="en-US" smtClean="0"/>
              <a:pPr/>
              <a:t>6/15/2021</a:t>
            </a:fld>
            <a:endParaRPr lang="en-US" dirty="0"/>
          </a:p>
        </p:txBody>
      </p:sp>
      <p:sp>
        <p:nvSpPr>
          <p:cNvPr id="13" name="Footer Placeholder 12"/>
          <p:cNvSpPr>
            <a:spLocks noGrp="1"/>
          </p:cNvSpPr>
          <p:nvPr>
            <p:ph type="ftr" sz="quarter" idx="12"/>
          </p:nvPr>
        </p:nvSpPr>
        <p:spPr/>
        <p:txBody>
          <a:bodyPr/>
          <a:lstStyle/>
          <a:p>
            <a:endParaRPr lang="en-US" dirty="0"/>
          </a:p>
          <a:p>
            <a:r>
              <a:rPr lang="en-US" dirty="0"/>
              <a:t>Virginia Utility Protection Service, Inc.</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457200" y="359465"/>
            <a:ext cx="8229600" cy="1143000"/>
          </a:xfrm>
          <a:prstGeom prst="rect">
            <a:avLst/>
          </a:prstGeom>
        </p:spPr>
        <p:txBody>
          <a:bodyPr anchor="b" anchorCtr="0">
            <a:normAutofit/>
          </a:bodyPr>
          <a:lstStyle/>
          <a:p>
            <a:pPr algn="l"/>
            <a:r>
              <a:rPr lang="en-US"/>
              <a:t>Click to edit Master title style</a:t>
            </a:r>
          </a:p>
        </p:txBody>
      </p:sp>
      <p:sp>
        <p:nvSpPr>
          <p:cNvPr id="8" name="Date Placeholder 7"/>
          <p:cNvSpPr>
            <a:spLocks noGrp="1"/>
          </p:cNvSpPr>
          <p:nvPr>
            <p:ph type="dt" sz="half" idx="10"/>
          </p:nvPr>
        </p:nvSpPr>
        <p:spPr/>
        <p:txBody>
          <a:bodyPr/>
          <a:lstStyle/>
          <a:p>
            <a:endParaRPr lang="en-US" dirty="0"/>
          </a:p>
          <a:p>
            <a:fld id="{6FB2ECD9-CB62-4E1A-915C-F26FD8308BF3}" type="datetimeFigureOut">
              <a:rPr lang="en-US" smtClean="0"/>
              <a:pPr/>
              <a:t>6/15/2021</a:t>
            </a:fld>
            <a:endParaRPr lang="en-US" dirty="0"/>
          </a:p>
        </p:txBody>
      </p:sp>
      <p:sp>
        <p:nvSpPr>
          <p:cNvPr id="10" name="Footer Placeholder 9"/>
          <p:cNvSpPr>
            <a:spLocks noGrp="1"/>
          </p:cNvSpPr>
          <p:nvPr>
            <p:ph type="ftr" sz="quarter" idx="12"/>
          </p:nvPr>
        </p:nvSpPr>
        <p:spPr/>
        <p:txBody>
          <a:bodyPr/>
          <a:lstStyle/>
          <a:p>
            <a:endParaRPr lang="en-US" dirty="0"/>
          </a:p>
          <a:p>
            <a:r>
              <a:rPr lang="en-US" dirty="0"/>
              <a:t>Virginia Utility Protection Service, Inc.</a:t>
            </a:r>
          </a:p>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0" name="Rectangle 30"/>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7"/>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en-US"/>
              <a:t>Click to edit Master title style</a:t>
            </a:r>
          </a:p>
        </p:txBody>
      </p:sp>
      <p:sp>
        <p:nvSpPr>
          <p:cNvPr id="9" name="Date Placeholder 8"/>
          <p:cNvSpPr>
            <a:spLocks noGrp="1"/>
          </p:cNvSpPr>
          <p:nvPr>
            <p:ph type="dt" sz="half" idx="10"/>
          </p:nvPr>
        </p:nvSpPr>
        <p:spPr/>
        <p:txBody>
          <a:bodyPr/>
          <a:lstStyle/>
          <a:p>
            <a:endParaRPr lang="en-US" dirty="0"/>
          </a:p>
          <a:p>
            <a:fld id="{6FB2ECD9-CB62-4E1A-915C-F26FD8308BF3}" type="datetimeFigureOut">
              <a:rPr lang="en-US" smtClean="0"/>
              <a:pPr/>
              <a:t>6/15/2021</a:t>
            </a:fld>
            <a:endParaRPr lang="en-US" dirty="0"/>
          </a:p>
        </p:txBody>
      </p:sp>
      <p:sp>
        <p:nvSpPr>
          <p:cNvPr id="11" name="Footer Placeholder 10"/>
          <p:cNvSpPr>
            <a:spLocks noGrp="1"/>
          </p:cNvSpPr>
          <p:nvPr>
            <p:ph type="ftr" sz="quarter" idx="12"/>
          </p:nvPr>
        </p:nvSpPr>
        <p:spPr/>
        <p:txBody>
          <a:bodyPr/>
          <a:lstStyle/>
          <a:p>
            <a:endParaRPr lang="en-US" dirty="0"/>
          </a:p>
          <a:p>
            <a:r>
              <a:rPr lang="en-US" dirty="0"/>
              <a:t>Virginia Utility Protection Service, Inc.</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4A029A6-0375-4A3C-9B67-51229ECBE4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1499"/>
            <a:ext cx="9144000" cy="6879499"/>
          </a:xfrm>
          <a:prstGeom prst="rect">
            <a:avLst/>
          </a:prstGeom>
        </p:spPr>
      </p:pic>
      <p:sp>
        <p:nvSpPr>
          <p:cNvPr id="2" name="Title 1">
            <a:extLst>
              <a:ext uri="{FF2B5EF4-FFF2-40B4-BE49-F238E27FC236}">
                <a16:creationId xmlns:a16="http://schemas.microsoft.com/office/drawing/2014/main" id="{D2A92004-33D9-45B0-91E9-698B62B9450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EB7700A-9464-41EE-82CE-28120888E49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D8B24CC-1F24-4701-B4CD-230FF4A422AA}"/>
              </a:ext>
            </a:extLst>
          </p:cNvPr>
          <p:cNvSpPr>
            <a:spLocks noGrp="1"/>
          </p:cNvSpPr>
          <p:nvPr>
            <p:ph type="dt" sz="half" idx="10"/>
          </p:nvPr>
        </p:nvSpPr>
        <p:spPr/>
        <p:txBody>
          <a:bodyPr/>
          <a:lstStyle/>
          <a:p>
            <a:fld id="{B618EFC9-8FF8-41DB-8912-97892EB313C3}" type="datetimeFigureOut">
              <a:rPr lang="en-US" smtClean="0"/>
              <a:pPr/>
              <a:t>6/15/2021</a:t>
            </a:fld>
            <a:endParaRPr lang="en-US"/>
          </a:p>
        </p:txBody>
      </p:sp>
      <p:sp>
        <p:nvSpPr>
          <p:cNvPr id="5" name="Footer Placeholder 4">
            <a:extLst>
              <a:ext uri="{FF2B5EF4-FFF2-40B4-BE49-F238E27FC236}">
                <a16:creationId xmlns:a16="http://schemas.microsoft.com/office/drawing/2014/main" id="{C8BDDF58-EF4C-4DDB-96E8-AA907C565F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7CBCF-037E-4347-BB05-A5530B1A9D1E}"/>
              </a:ext>
            </a:extLst>
          </p:cNvPr>
          <p:cNvSpPr>
            <a:spLocks noGrp="1"/>
          </p:cNvSpPr>
          <p:nvPr>
            <p:ph type="sldNum" sz="quarter" idx="12"/>
          </p:nvPr>
        </p:nvSpPr>
        <p:spPr/>
        <p:txBody>
          <a:bodyPr/>
          <a:lstStyle/>
          <a:p>
            <a:fld id="{747D4644-BE76-468F-A6AA-B1C8AE4C1064}" type="slidenum">
              <a:rPr lang="en-US" smtClean="0"/>
              <a:pPr/>
              <a:t>‹#›</a:t>
            </a:fld>
            <a:endParaRPr lang="en-US"/>
          </a:p>
        </p:txBody>
      </p:sp>
    </p:spTree>
    <p:extLst>
      <p:ext uri="{BB962C8B-B14F-4D97-AF65-F5344CB8AC3E}">
        <p14:creationId xmlns:p14="http://schemas.microsoft.com/office/powerpoint/2010/main" val="332463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FCEA983B-2327-4469-A43D-00DDBF7DEA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 y="-12553"/>
            <a:ext cx="9148793" cy="6883105"/>
          </a:xfrm>
          <a:prstGeom prst="rect">
            <a:avLst/>
          </a:prstGeom>
        </p:spPr>
      </p:pic>
      <p:sp>
        <p:nvSpPr>
          <p:cNvPr id="2" name="Title 1">
            <a:extLst>
              <a:ext uri="{FF2B5EF4-FFF2-40B4-BE49-F238E27FC236}">
                <a16:creationId xmlns:a16="http://schemas.microsoft.com/office/drawing/2014/main" id="{9FED7565-F6D2-4AF9-941C-1DF09560C1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9760C6-6DF4-4D4B-80C3-321B3BCEF1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720B9-5E6C-44AE-B9BF-C9BDF71732E9}"/>
              </a:ext>
            </a:extLst>
          </p:cNvPr>
          <p:cNvSpPr>
            <a:spLocks noGrp="1"/>
          </p:cNvSpPr>
          <p:nvPr>
            <p:ph type="dt" sz="half" idx="10"/>
          </p:nvPr>
        </p:nvSpPr>
        <p:spPr/>
        <p:txBody>
          <a:bodyPr/>
          <a:lstStyle/>
          <a:p>
            <a:fld id="{B618EFC9-8FF8-41DB-8912-97892EB313C3}" type="datetimeFigureOut">
              <a:rPr lang="en-US" smtClean="0"/>
              <a:pPr/>
              <a:t>6/15/2021</a:t>
            </a:fld>
            <a:endParaRPr lang="en-US"/>
          </a:p>
        </p:txBody>
      </p:sp>
      <p:sp>
        <p:nvSpPr>
          <p:cNvPr id="5" name="Footer Placeholder 4">
            <a:extLst>
              <a:ext uri="{FF2B5EF4-FFF2-40B4-BE49-F238E27FC236}">
                <a16:creationId xmlns:a16="http://schemas.microsoft.com/office/drawing/2014/main" id="{BA4E1B88-7910-4ABA-B691-FD634AE6B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7E3B1-827B-4ED8-9C55-D6FA0AD4038D}"/>
              </a:ext>
            </a:extLst>
          </p:cNvPr>
          <p:cNvSpPr>
            <a:spLocks noGrp="1"/>
          </p:cNvSpPr>
          <p:nvPr>
            <p:ph type="sldNum" sz="quarter" idx="12"/>
          </p:nvPr>
        </p:nvSpPr>
        <p:spPr/>
        <p:txBody>
          <a:bodyPr/>
          <a:lstStyle/>
          <a:p>
            <a:fld id="{747D4644-BE76-468F-A6AA-B1C8AE4C1064}" type="slidenum">
              <a:rPr lang="en-US" smtClean="0"/>
              <a:pPr/>
              <a:t>‹#›</a:t>
            </a:fld>
            <a:endParaRPr lang="en-US"/>
          </a:p>
        </p:txBody>
      </p:sp>
    </p:spTree>
    <p:extLst>
      <p:ext uri="{BB962C8B-B14F-4D97-AF65-F5344CB8AC3E}">
        <p14:creationId xmlns:p14="http://schemas.microsoft.com/office/powerpoint/2010/main" val="3730226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8.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hade val="85000"/>
          </a:schemeClr>
        </a:solidFill>
        <a:effectLst/>
      </p:bgPr>
    </p:bg>
    <p:spTree>
      <p:nvGrpSpPr>
        <p:cNvPr id="1" name=""/>
        <p:cNvGrpSpPr/>
        <p:nvPr/>
      </p:nvGrpSpPr>
      <p:grpSpPr>
        <a:xfrm>
          <a:off x="0" y="0"/>
          <a:ext cx="0" cy="0"/>
          <a:chOff x="0" y="0"/>
          <a:chExt cx="0" cy="0"/>
        </a:xfrm>
      </p:grpSpPr>
      <p:pic>
        <p:nvPicPr>
          <p:cNvPr id="8" name="image5.png"/>
          <p:cNvPicPr>
            <a:picLocks noChangeAspect="1"/>
          </p:cNvPicPr>
          <p:nvPr/>
        </p:nvPicPr>
        <p:blipFill>
          <a:blip r:embed="rId9" cstate="print">
            <a:duotone>
              <a:schemeClr val="accent1"/>
              <a:srgbClr val="FFFFFF"/>
            </a:duotone>
          </a:blip>
          <a:stretch>
            <a:fillRect/>
          </a:stretch>
        </p:blipFill>
        <p:spPr>
          <a:xfrm>
            <a:off x="571" y="428"/>
            <a:ext cx="9142858" cy="6857143"/>
          </a:xfrm>
          <a:prstGeom prst="rect">
            <a:avLst/>
          </a:prstGeom>
          <a:noFill/>
          <a:ln>
            <a:noFill/>
          </a:ln>
        </p:spPr>
      </p:pic>
      <p:pic>
        <p:nvPicPr>
          <p:cNvPr id="9" name="image6.png"/>
          <p:cNvPicPr>
            <a:picLocks noChangeAspect="1"/>
          </p:cNvPicPr>
          <p:nvPr/>
        </p:nvPicPr>
        <p:blipFill>
          <a:blip r:embed="rId10" cstate="print"/>
          <a:stretch>
            <a:fillRect/>
          </a:stretch>
        </p:blipFill>
        <p:spPr>
          <a:xfrm>
            <a:off x="571" y="428"/>
            <a:ext cx="9142858" cy="6857143"/>
          </a:xfrm>
          <a:prstGeom prst="rect">
            <a:avLst/>
          </a:prstGeom>
          <a:noFill/>
          <a:ln>
            <a:noFill/>
          </a:ln>
        </p:spPr>
      </p:pic>
      <p:sp>
        <p:nvSpPr>
          <p:cNvPr id="30" name="Rectangle 30"/>
          <p:cNvSpPr>
            <a:spLocks noGrp="1"/>
          </p:cNvSpPr>
          <p:nvPr>
            <p:ph type="title"/>
          </p:nvPr>
        </p:nvSpPr>
        <p:spPr>
          <a:xfrm>
            <a:off x="457200" y="359465"/>
            <a:ext cx="8229600" cy="1143000"/>
          </a:xfrm>
          <a:prstGeom prst="rect">
            <a:avLst/>
          </a:prstGeom>
        </p:spPr>
        <p:txBody>
          <a:bodyPr anchor="b" anchorCtr="0">
            <a:normAutofit/>
          </a:bodyPr>
          <a:lstStyle/>
          <a:p>
            <a:pPr algn="l"/>
            <a:r>
              <a:rPr lang="en-US"/>
              <a:t>Click to edit Master title style</a:t>
            </a:r>
          </a:p>
        </p:txBody>
      </p:sp>
      <p:sp>
        <p:nvSpPr>
          <p:cNvPr id="12" name="Rectangle 12"/>
          <p:cNvSpPr>
            <a:spLocks noGrp="1"/>
          </p:cNvSpPr>
          <p:nvPr>
            <p:ph type="body" idx="1"/>
          </p:nvPr>
        </p:nvSpPr>
        <p:spPr>
          <a:xfrm>
            <a:off x="457200" y="1600200"/>
            <a:ext cx="8229600" cy="4525963"/>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6"/>
          <p:cNvSpPr>
            <a:spLocks noGrp="1"/>
          </p:cNvSpPr>
          <p:nvPr>
            <p:ph type="dt" sz="half" idx="2"/>
          </p:nvPr>
        </p:nvSpPr>
        <p:spPr>
          <a:xfrm>
            <a:off x="457200" y="6245225"/>
            <a:ext cx="2133600" cy="476250"/>
          </a:xfrm>
          <a:prstGeom prst="rect">
            <a:avLst/>
          </a:prstGeom>
        </p:spPr>
        <p:txBody>
          <a:bodyPr/>
          <a:lstStyle>
            <a:lvl1pPr>
              <a:defRPr sz="1000">
                <a:latin typeface="+mn-lt"/>
              </a:defRPr>
            </a:lvl1pPr>
          </a:lstStyle>
          <a:p>
            <a:endParaRPr lang="en-US" dirty="0"/>
          </a:p>
          <a:p>
            <a:fld id="{6FB2ECD9-CB62-4E1A-915C-F26FD8308BF3}" type="datetimeFigureOut">
              <a:rPr lang="en-US" smtClean="0"/>
              <a:pPr/>
              <a:t>6/15/2021</a:t>
            </a:fld>
            <a:endParaRPr lang="en-US" dirty="0"/>
          </a:p>
        </p:txBody>
      </p:sp>
      <p:sp>
        <p:nvSpPr>
          <p:cNvPr id="20" name="Rectangle 20"/>
          <p:cNvSpPr>
            <a:spLocks noGrp="1"/>
          </p:cNvSpPr>
          <p:nvPr>
            <p:ph type="ftr" sz="quarter" idx="3"/>
          </p:nvPr>
        </p:nvSpPr>
        <p:spPr>
          <a:xfrm>
            <a:off x="3124200" y="6245225"/>
            <a:ext cx="2895600" cy="476250"/>
          </a:xfrm>
          <a:prstGeom prst="rect">
            <a:avLst/>
          </a:prstGeom>
        </p:spPr>
        <p:txBody>
          <a:bodyPr/>
          <a:lstStyle>
            <a:lvl1pPr algn="ctr">
              <a:defRPr sz="1000">
                <a:latin typeface="+mn-lt"/>
              </a:defRPr>
            </a:lvl1pPr>
          </a:lstStyle>
          <a:p>
            <a:endParaRPr lang="en-US" dirty="0"/>
          </a:p>
          <a:p>
            <a:r>
              <a:rPr lang="en-US" dirty="0"/>
              <a:t>Virginia Utility Protection Service, Inc.</a:t>
            </a:r>
          </a:p>
        </p:txBody>
      </p:sp>
      <p:pic>
        <p:nvPicPr>
          <p:cNvPr id="3" name="Picture 2">
            <a:extLst>
              <a:ext uri="{FF2B5EF4-FFF2-40B4-BE49-F238E27FC236}">
                <a16:creationId xmlns:a16="http://schemas.microsoft.com/office/drawing/2014/main" id="{B933F82B-C43F-4625-996F-59765107C2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880937" y="6122007"/>
            <a:ext cx="1686128" cy="59436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defPPr>
        <a:defRPr sz="4400">
          <a:solidFill>
            <a:schemeClr val="tx1"/>
          </a:solidFill>
          <a:latin typeface="+mj-lt"/>
          <a:ea typeface="+mj-ea"/>
          <a:cs typeface="+mj-cs"/>
        </a:defRPr>
      </a:defPPr>
      <a:lvl1pPr algn="l" eaLnBrk="1" hangingPunct="1">
        <a:buNone/>
        <a:defRPr sz="3600">
          <a:solidFill>
            <a:schemeClr val="tx1">
              <a:alpha val="100000"/>
            </a:schemeClr>
          </a:solidFill>
          <a:latin typeface="+mj-lt"/>
        </a:defRPr>
      </a:lvl1pPr>
    </p:titleStyle>
    <p:body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4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36EFAFA8-DD18-4B63-A6C4-22120100D33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793" y="-12553"/>
            <a:ext cx="9148793" cy="6883105"/>
          </a:xfrm>
          <a:prstGeom prst="rect">
            <a:avLst/>
          </a:prstGeom>
        </p:spPr>
      </p:pic>
      <p:sp>
        <p:nvSpPr>
          <p:cNvPr id="2" name="Title Placeholder 1">
            <a:extLst>
              <a:ext uri="{FF2B5EF4-FFF2-40B4-BE49-F238E27FC236}">
                <a16:creationId xmlns:a16="http://schemas.microsoft.com/office/drawing/2014/main" id="{63892DE2-1C1F-4EB6-B511-6AD99EDAA22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5564F2-CABA-4959-A593-37FE03F106B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283900-B35F-4F25-8246-46926A929A0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18EFC9-8FF8-41DB-8912-97892EB313C3}" type="datetimeFigureOut">
              <a:rPr lang="en-US" smtClean="0"/>
              <a:pPr/>
              <a:t>6/15/2021</a:t>
            </a:fld>
            <a:endParaRPr lang="en-US"/>
          </a:p>
        </p:txBody>
      </p:sp>
      <p:sp>
        <p:nvSpPr>
          <p:cNvPr id="5" name="Footer Placeholder 4">
            <a:extLst>
              <a:ext uri="{FF2B5EF4-FFF2-40B4-BE49-F238E27FC236}">
                <a16:creationId xmlns:a16="http://schemas.microsoft.com/office/drawing/2014/main" id="{75AB438F-F9EC-4484-9DB1-8F9C3069C8C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3A34EF-3C6F-4059-9E0E-1EAFC38D6A9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7D4644-BE76-468F-A6AA-B1C8AE4C1064}" type="slidenum">
              <a:rPr lang="en-US" smtClean="0"/>
              <a:pPr/>
              <a:t>‹#›</a:t>
            </a:fld>
            <a:endParaRPr lang="en-US"/>
          </a:p>
        </p:txBody>
      </p:sp>
    </p:spTree>
    <p:extLst>
      <p:ext uri="{BB962C8B-B14F-4D97-AF65-F5344CB8AC3E}">
        <p14:creationId xmlns:p14="http://schemas.microsoft.com/office/powerpoint/2010/main" val="198387722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2" Type="http://schemas.openxmlformats.org/officeDocument/2006/relationships/hyperlink" Target="http://www.va811.com/"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www.va811.com/" TargetMode="External"/><Relationship Id="rId2" Type="http://schemas.openxmlformats.org/officeDocument/2006/relationships/hyperlink" Target="mailto:slight@va811.com"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3798B5F-F9B2-4A44-907E-6E4AB74E1282}"/>
              </a:ext>
            </a:extLst>
          </p:cNvPr>
          <p:cNvSpPr>
            <a:spLocks noGrp="1"/>
          </p:cNvSpPr>
          <p:nvPr>
            <p:ph type="subTitle" idx="1"/>
          </p:nvPr>
        </p:nvSpPr>
        <p:spPr/>
        <p:txBody>
          <a:bodyPr/>
          <a:lstStyle/>
          <a:p>
            <a:r>
              <a:rPr lang="en-US" dirty="0"/>
              <a:t>June 15, 2021</a:t>
            </a:r>
          </a:p>
        </p:txBody>
      </p:sp>
      <p:sp>
        <p:nvSpPr>
          <p:cNvPr id="4" name="Title 3">
            <a:extLst>
              <a:ext uri="{FF2B5EF4-FFF2-40B4-BE49-F238E27FC236}">
                <a16:creationId xmlns:a16="http://schemas.microsoft.com/office/drawing/2014/main" id="{86D396FD-850A-4719-9F95-4267FDE19E33}"/>
              </a:ext>
            </a:extLst>
          </p:cNvPr>
          <p:cNvSpPr>
            <a:spLocks noGrp="1"/>
          </p:cNvSpPr>
          <p:nvPr>
            <p:ph type="ctrTitle"/>
          </p:nvPr>
        </p:nvSpPr>
        <p:spPr/>
        <p:txBody>
          <a:bodyPr/>
          <a:lstStyle/>
          <a:p>
            <a:r>
              <a:rPr lang="en-US" dirty="0"/>
              <a:t>Know What’s Below</a:t>
            </a:r>
          </a:p>
        </p:txBody>
      </p:sp>
    </p:spTree>
    <p:extLst>
      <p:ext uri="{BB962C8B-B14F-4D97-AF65-F5344CB8AC3E}">
        <p14:creationId xmlns:p14="http://schemas.microsoft.com/office/powerpoint/2010/main" val="141216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5A5317-CB33-4BBF-A83F-852D14E24CBE}"/>
              </a:ext>
            </a:extLst>
          </p:cNvPr>
          <p:cNvSpPr>
            <a:spLocks noGrp="1"/>
          </p:cNvSpPr>
          <p:nvPr>
            <p:ph idx="1"/>
          </p:nvPr>
        </p:nvSpPr>
        <p:spPr/>
        <p:txBody>
          <a:bodyPr/>
          <a:lstStyle/>
          <a:p>
            <a:r>
              <a:rPr lang="en-US" dirty="0"/>
              <a:t>1971 - Started for parts of Northern Virginia and Maryland</a:t>
            </a:r>
          </a:p>
          <a:p>
            <a:r>
              <a:rPr lang="en-US" dirty="0"/>
              <a:t>“To miss the utilities, call Miss Utility before you dig”</a:t>
            </a:r>
          </a:p>
          <a:p>
            <a:r>
              <a:rPr lang="en-US" dirty="0"/>
              <a:t>4 utilities in Northern Virginia were the original participants</a:t>
            </a:r>
          </a:p>
          <a:p>
            <a:r>
              <a:rPr lang="en-US" dirty="0"/>
              <a:t>Service provided by C&amp;P Telephone</a:t>
            </a:r>
          </a:p>
          <a:p>
            <a:r>
              <a:rPr lang="en-US" dirty="0"/>
              <a:t>Collect call!</a:t>
            </a:r>
          </a:p>
        </p:txBody>
      </p:sp>
      <p:sp>
        <p:nvSpPr>
          <p:cNvPr id="3" name="Title 2">
            <a:extLst>
              <a:ext uri="{FF2B5EF4-FFF2-40B4-BE49-F238E27FC236}">
                <a16:creationId xmlns:a16="http://schemas.microsoft.com/office/drawing/2014/main" id="{886C5F0A-89B6-4F48-850B-79817BF66297}"/>
              </a:ext>
            </a:extLst>
          </p:cNvPr>
          <p:cNvSpPr>
            <a:spLocks noGrp="1"/>
          </p:cNvSpPr>
          <p:nvPr>
            <p:ph type="title"/>
          </p:nvPr>
        </p:nvSpPr>
        <p:spPr/>
        <p:txBody>
          <a:bodyPr/>
          <a:lstStyle/>
          <a:p>
            <a:r>
              <a:rPr lang="en-US" dirty="0"/>
              <a:t>Miss Utility</a:t>
            </a:r>
          </a:p>
        </p:txBody>
      </p:sp>
    </p:spTree>
    <p:extLst>
      <p:ext uri="{BB962C8B-B14F-4D97-AF65-F5344CB8AC3E}">
        <p14:creationId xmlns:p14="http://schemas.microsoft.com/office/powerpoint/2010/main" val="2824847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C655C6-7045-49CC-AB3F-0079F415E307}"/>
              </a:ext>
            </a:extLst>
          </p:cNvPr>
          <p:cNvSpPr>
            <a:spLocks noGrp="1"/>
          </p:cNvSpPr>
          <p:nvPr>
            <p:ph idx="1"/>
          </p:nvPr>
        </p:nvSpPr>
        <p:spPr/>
        <p:txBody>
          <a:bodyPr/>
          <a:lstStyle/>
          <a:p>
            <a:r>
              <a:rPr lang="en-US" dirty="0"/>
              <a:t>1975 – Miss Utility of Tidewater formed</a:t>
            </a:r>
          </a:p>
          <a:p>
            <a:r>
              <a:rPr lang="en-US" dirty="0"/>
              <a:t>1976 – Richmond area center opened</a:t>
            </a:r>
          </a:p>
          <a:p>
            <a:r>
              <a:rPr lang="en-US" dirty="0"/>
              <a:t>1977 – Committee formed to study and prepare proposed legislation</a:t>
            </a:r>
          </a:p>
          <a:p>
            <a:pPr lvl="1"/>
            <a:r>
              <a:rPr lang="en-US" dirty="0"/>
              <a:t>Call was voluntary</a:t>
            </a:r>
          </a:p>
          <a:p>
            <a:pPr lvl="1"/>
            <a:r>
              <a:rPr lang="en-US" dirty="0"/>
              <a:t>Utility membership was voluntary</a:t>
            </a:r>
          </a:p>
        </p:txBody>
      </p:sp>
      <p:sp>
        <p:nvSpPr>
          <p:cNvPr id="3" name="Title 2">
            <a:extLst>
              <a:ext uri="{FF2B5EF4-FFF2-40B4-BE49-F238E27FC236}">
                <a16:creationId xmlns:a16="http://schemas.microsoft.com/office/drawing/2014/main" id="{8619F072-A8F5-4F5E-A5B2-BFE45BB35932}"/>
              </a:ext>
            </a:extLst>
          </p:cNvPr>
          <p:cNvSpPr>
            <a:spLocks noGrp="1"/>
          </p:cNvSpPr>
          <p:nvPr>
            <p:ph type="title"/>
          </p:nvPr>
        </p:nvSpPr>
        <p:spPr/>
        <p:txBody>
          <a:bodyPr/>
          <a:lstStyle/>
          <a:p>
            <a:r>
              <a:rPr lang="en-US" dirty="0"/>
              <a:t>More History</a:t>
            </a:r>
          </a:p>
        </p:txBody>
      </p:sp>
    </p:spTree>
    <p:extLst>
      <p:ext uri="{BB962C8B-B14F-4D97-AF65-F5344CB8AC3E}">
        <p14:creationId xmlns:p14="http://schemas.microsoft.com/office/powerpoint/2010/main" val="516621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AAFEB6-6EE5-4D43-AE4E-9A07B76EE116}"/>
              </a:ext>
            </a:extLst>
          </p:cNvPr>
          <p:cNvSpPr>
            <a:spLocks noGrp="1"/>
          </p:cNvSpPr>
          <p:nvPr>
            <p:ph idx="1"/>
          </p:nvPr>
        </p:nvSpPr>
        <p:spPr/>
        <p:txBody>
          <a:bodyPr/>
          <a:lstStyle/>
          <a:p>
            <a:r>
              <a:rPr lang="en-US" dirty="0"/>
              <a:t>1979 – Became law</a:t>
            </a:r>
          </a:p>
          <a:p>
            <a:r>
              <a:rPr lang="en-US" dirty="0"/>
              <a:t>1995 – Amended to include</a:t>
            </a:r>
          </a:p>
          <a:p>
            <a:pPr lvl="1"/>
            <a:r>
              <a:rPr lang="en-US" dirty="0"/>
              <a:t>Enforcement</a:t>
            </a:r>
          </a:p>
          <a:p>
            <a:pPr lvl="1"/>
            <a:r>
              <a:rPr lang="en-US" dirty="0"/>
              <a:t>Positive Response System</a:t>
            </a:r>
          </a:p>
          <a:p>
            <a:pPr lvl="1"/>
            <a:r>
              <a:rPr lang="en-US" dirty="0"/>
              <a:t>3 Hour Notice tickets</a:t>
            </a:r>
          </a:p>
          <a:p>
            <a:pPr lvl="1"/>
            <a:r>
              <a:rPr lang="en-US" dirty="0"/>
              <a:t>Establishment of Advisory Committee</a:t>
            </a:r>
          </a:p>
          <a:p>
            <a:r>
              <a:rPr lang="en-US" dirty="0"/>
              <a:t>2002 – Amended to include</a:t>
            </a:r>
          </a:p>
          <a:p>
            <a:pPr lvl="1"/>
            <a:r>
              <a:rPr lang="en-US" dirty="0"/>
              <a:t>Change in timing for waiting period</a:t>
            </a:r>
          </a:p>
          <a:p>
            <a:pPr lvl="1"/>
            <a:r>
              <a:rPr lang="en-US" dirty="0"/>
              <a:t>Designer and Special Project tickets</a:t>
            </a:r>
          </a:p>
          <a:p>
            <a:pPr lvl="1"/>
            <a:r>
              <a:rPr lang="en-US" dirty="0"/>
              <a:t>Installed lines must be </a:t>
            </a:r>
            <a:r>
              <a:rPr lang="en-US" dirty="0" err="1"/>
              <a:t>locateable</a:t>
            </a:r>
            <a:endParaRPr lang="en-US" dirty="0"/>
          </a:p>
          <a:p>
            <a:pPr lvl="1"/>
            <a:r>
              <a:rPr lang="en-US" dirty="0"/>
              <a:t>Utility Depth Requirements</a:t>
            </a:r>
          </a:p>
        </p:txBody>
      </p:sp>
      <p:sp>
        <p:nvSpPr>
          <p:cNvPr id="3" name="Title 2">
            <a:extLst>
              <a:ext uri="{FF2B5EF4-FFF2-40B4-BE49-F238E27FC236}">
                <a16:creationId xmlns:a16="http://schemas.microsoft.com/office/drawing/2014/main" id="{8AD9C3C0-89E7-489E-B51A-7BF6B94740AF}"/>
              </a:ext>
            </a:extLst>
          </p:cNvPr>
          <p:cNvSpPr>
            <a:spLocks noGrp="1"/>
          </p:cNvSpPr>
          <p:nvPr>
            <p:ph type="title"/>
          </p:nvPr>
        </p:nvSpPr>
        <p:spPr/>
        <p:txBody>
          <a:bodyPr/>
          <a:lstStyle/>
          <a:p>
            <a:r>
              <a:rPr lang="en-US" dirty="0"/>
              <a:t>Damage Prevention Act</a:t>
            </a:r>
          </a:p>
        </p:txBody>
      </p:sp>
    </p:spTree>
    <p:extLst>
      <p:ext uri="{BB962C8B-B14F-4D97-AF65-F5344CB8AC3E}">
        <p14:creationId xmlns:p14="http://schemas.microsoft.com/office/powerpoint/2010/main" val="2833220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117A60-A2A8-47C2-9A20-64DA40B39114}"/>
              </a:ext>
            </a:extLst>
          </p:cNvPr>
          <p:cNvSpPr>
            <a:spLocks noGrp="1"/>
          </p:cNvSpPr>
          <p:nvPr>
            <p:ph idx="1"/>
          </p:nvPr>
        </p:nvSpPr>
        <p:spPr/>
        <p:txBody>
          <a:bodyPr/>
          <a:lstStyle/>
          <a:p>
            <a:r>
              <a:rPr lang="en-US" dirty="0"/>
              <a:t>Detail standards and requirements that help enforce the Damage Prevention Act</a:t>
            </a:r>
          </a:p>
          <a:p>
            <a:pPr lvl="1"/>
            <a:r>
              <a:rPr lang="en-US" dirty="0"/>
              <a:t>Definition of “clear evidence”</a:t>
            </a:r>
          </a:p>
          <a:p>
            <a:pPr lvl="1"/>
            <a:r>
              <a:rPr lang="en-US" dirty="0"/>
              <a:t>General marking requirements</a:t>
            </a:r>
          </a:p>
          <a:p>
            <a:pPr lvl="1"/>
            <a:r>
              <a:rPr lang="en-US" dirty="0"/>
              <a:t>Requirements for trenchless excavation</a:t>
            </a:r>
          </a:p>
          <a:p>
            <a:pPr lvl="1"/>
            <a:r>
              <a:rPr lang="en-US" dirty="0"/>
              <a:t>Delineating specific location</a:t>
            </a:r>
          </a:p>
          <a:p>
            <a:r>
              <a:rPr lang="en-US" dirty="0"/>
              <a:t>Additional Rules of Certification of Notification Center</a:t>
            </a:r>
          </a:p>
        </p:txBody>
      </p:sp>
      <p:sp>
        <p:nvSpPr>
          <p:cNvPr id="3" name="Title 2">
            <a:extLst>
              <a:ext uri="{FF2B5EF4-FFF2-40B4-BE49-F238E27FC236}">
                <a16:creationId xmlns:a16="http://schemas.microsoft.com/office/drawing/2014/main" id="{4D1AB9FB-A1CD-4B82-8B28-904FB041B205}"/>
              </a:ext>
            </a:extLst>
          </p:cNvPr>
          <p:cNvSpPr>
            <a:spLocks noGrp="1"/>
          </p:cNvSpPr>
          <p:nvPr>
            <p:ph type="title"/>
          </p:nvPr>
        </p:nvSpPr>
        <p:spPr/>
        <p:txBody>
          <a:bodyPr/>
          <a:lstStyle/>
          <a:p>
            <a:r>
              <a:rPr lang="en-US" dirty="0"/>
              <a:t>Rules of Enforcement</a:t>
            </a:r>
          </a:p>
        </p:txBody>
      </p:sp>
    </p:spTree>
    <p:extLst>
      <p:ext uri="{BB962C8B-B14F-4D97-AF65-F5344CB8AC3E}">
        <p14:creationId xmlns:p14="http://schemas.microsoft.com/office/powerpoint/2010/main" val="1968207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0EC83C8-1362-4850-8C75-A83C24E7E021}"/>
              </a:ext>
            </a:extLst>
          </p:cNvPr>
          <p:cNvPicPr>
            <a:picLocks noGrp="1" noChangeAspect="1"/>
          </p:cNvPicPr>
          <p:nvPr>
            <p:ph idx="1"/>
          </p:nvPr>
        </p:nvPicPr>
        <p:blipFill>
          <a:blip r:embed="rId3"/>
          <a:stretch>
            <a:fillRect/>
          </a:stretch>
        </p:blipFill>
        <p:spPr>
          <a:xfrm>
            <a:off x="901233" y="1600200"/>
            <a:ext cx="7341533" cy="4525963"/>
          </a:xfrm>
          <a:prstGeom prst="rect">
            <a:avLst/>
          </a:prstGeom>
        </p:spPr>
      </p:pic>
      <p:sp>
        <p:nvSpPr>
          <p:cNvPr id="3" name="Title 2">
            <a:extLst>
              <a:ext uri="{FF2B5EF4-FFF2-40B4-BE49-F238E27FC236}">
                <a16:creationId xmlns:a16="http://schemas.microsoft.com/office/drawing/2014/main" id="{482691B7-47D8-4FFB-BEDB-7FE41E249C59}"/>
              </a:ext>
            </a:extLst>
          </p:cNvPr>
          <p:cNvSpPr>
            <a:spLocks noGrp="1"/>
          </p:cNvSpPr>
          <p:nvPr>
            <p:ph type="title"/>
          </p:nvPr>
        </p:nvSpPr>
        <p:spPr/>
        <p:txBody>
          <a:bodyPr/>
          <a:lstStyle/>
          <a:p>
            <a:r>
              <a:rPr lang="en-US"/>
              <a:t>How Have We Done?</a:t>
            </a:r>
          </a:p>
        </p:txBody>
      </p:sp>
    </p:spTree>
    <p:extLst>
      <p:ext uri="{BB962C8B-B14F-4D97-AF65-F5344CB8AC3E}">
        <p14:creationId xmlns:p14="http://schemas.microsoft.com/office/powerpoint/2010/main" val="2444792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33FC956-489A-4DD0-89C6-7BB24F026489}"/>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3884A384-A5A5-4368-8381-FF9B3E34E512}"/>
              </a:ext>
            </a:extLst>
          </p:cNvPr>
          <p:cNvSpPr>
            <a:spLocks noGrp="1"/>
          </p:cNvSpPr>
          <p:nvPr>
            <p:ph type="ctrTitle"/>
          </p:nvPr>
        </p:nvSpPr>
        <p:spPr/>
        <p:txBody>
          <a:bodyPr/>
          <a:lstStyle/>
          <a:p>
            <a:r>
              <a:rPr lang="en-US" dirty="0"/>
              <a:t>Latest Damage Data</a:t>
            </a:r>
          </a:p>
        </p:txBody>
      </p:sp>
    </p:spTree>
    <p:extLst>
      <p:ext uri="{BB962C8B-B14F-4D97-AF65-F5344CB8AC3E}">
        <p14:creationId xmlns:p14="http://schemas.microsoft.com/office/powerpoint/2010/main" val="638698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61E091-874D-4371-A68F-AF9BF99AD964}"/>
              </a:ext>
            </a:extLst>
          </p:cNvPr>
          <p:cNvPicPr>
            <a:picLocks noChangeAspect="1"/>
          </p:cNvPicPr>
          <p:nvPr/>
        </p:nvPicPr>
        <p:blipFill>
          <a:blip r:embed="rId2"/>
          <a:stretch>
            <a:fillRect/>
          </a:stretch>
        </p:blipFill>
        <p:spPr>
          <a:xfrm>
            <a:off x="671512" y="1271587"/>
            <a:ext cx="7800975" cy="4314825"/>
          </a:xfrm>
          <a:prstGeom prst="rect">
            <a:avLst/>
          </a:prstGeom>
        </p:spPr>
      </p:pic>
    </p:spTree>
    <p:extLst>
      <p:ext uri="{BB962C8B-B14F-4D97-AF65-F5344CB8AC3E}">
        <p14:creationId xmlns:p14="http://schemas.microsoft.com/office/powerpoint/2010/main" val="318671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0F32EB-ACB7-45EC-93BD-2018BCAEC990}"/>
              </a:ext>
            </a:extLst>
          </p:cNvPr>
          <p:cNvPicPr>
            <a:picLocks noChangeAspect="1"/>
          </p:cNvPicPr>
          <p:nvPr/>
        </p:nvPicPr>
        <p:blipFill>
          <a:blip r:embed="rId2"/>
          <a:stretch>
            <a:fillRect/>
          </a:stretch>
        </p:blipFill>
        <p:spPr>
          <a:xfrm>
            <a:off x="1114425" y="1371600"/>
            <a:ext cx="6915150" cy="4114800"/>
          </a:xfrm>
          <a:prstGeom prst="rect">
            <a:avLst/>
          </a:prstGeom>
        </p:spPr>
      </p:pic>
    </p:spTree>
    <p:extLst>
      <p:ext uri="{BB962C8B-B14F-4D97-AF65-F5344CB8AC3E}">
        <p14:creationId xmlns:p14="http://schemas.microsoft.com/office/powerpoint/2010/main" val="1823709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AAA54B-22E4-4510-A650-FC8A701A4833}"/>
              </a:ext>
            </a:extLst>
          </p:cNvPr>
          <p:cNvPicPr>
            <a:picLocks noChangeAspect="1"/>
          </p:cNvPicPr>
          <p:nvPr/>
        </p:nvPicPr>
        <p:blipFill>
          <a:blip r:embed="rId2"/>
          <a:stretch>
            <a:fillRect/>
          </a:stretch>
        </p:blipFill>
        <p:spPr>
          <a:xfrm>
            <a:off x="1119187" y="1347787"/>
            <a:ext cx="6905625" cy="4162425"/>
          </a:xfrm>
          <a:prstGeom prst="rect">
            <a:avLst/>
          </a:prstGeom>
        </p:spPr>
      </p:pic>
    </p:spTree>
    <p:extLst>
      <p:ext uri="{BB962C8B-B14F-4D97-AF65-F5344CB8AC3E}">
        <p14:creationId xmlns:p14="http://schemas.microsoft.com/office/powerpoint/2010/main" val="2623959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3A7173-CCE9-4C61-9A4C-AB6B591B95A1}"/>
              </a:ext>
            </a:extLst>
          </p:cNvPr>
          <p:cNvSpPr>
            <a:spLocks noGrp="1"/>
          </p:cNvSpPr>
          <p:nvPr>
            <p:ph idx="1"/>
          </p:nvPr>
        </p:nvSpPr>
        <p:spPr/>
        <p:txBody>
          <a:bodyPr/>
          <a:lstStyle/>
          <a:p>
            <a:r>
              <a:rPr lang="en-US" dirty="0"/>
              <a:t>Established as Virginia Utility Protection Service</a:t>
            </a:r>
          </a:p>
          <a:p>
            <a:r>
              <a:rPr lang="en-US" dirty="0"/>
              <a:t>July 2002 - Began Operations</a:t>
            </a:r>
          </a:p>
          <a:p>
            <a:r>
              <a:rPr lang="en-US" dirty="0"/>
              <a:t>July 2003 – Single notification center in Virginia</a:t>
            </a:r>
          </a:p>
          <a:p>
            <a:pPr lvl="1"/>
            <a:r>
              <a:rPr lang="en-US" dirty="0"/>
              <a:t>Added Northern Virginia and Eastern Shore </a:t>
            </a:r>
          </a:p>
          <a:p>
            <a:r>
              <a:rPr lang="en-US" dirty="0"/>
              <a:t>501 (c) (6) organization</a:t>
            </a:r>
          </a:p>
          <a:p>
            <a:r>
              <a:rPr lang="en-US" dirty="0"/>
              <a:t>Notification Center</a:t>
            </a:r>
          </a:p>
          <a:p>
            <a:pPr lvl="1"/>
            <a:r>
              <a:rPr lang="en-US" dirty="0"/>
              <a:t>We do not mark utilities!</a:t>
            </a:r>
          </a:p>
          <a:p>
            <a:r>
              <a:rPr lang="en-US" dirty="0"/>
              <a:t>HCCA member since 2006</a:t>
            </a:r>
          </a:p>
        </p:txBody>
      </p:sp>
      <p:sp>
        <p:nvSpPr>
          <p:cNvPr id="3" name="Title 2">
            <a:extLst>
              <a:ext uri="{FF2B5EF4-FFF2-40B4-BE49-F238E27FC236}">
                <a16:creationId xmlns:a16="http://schemas.microsoft.com/office/drawing/2014/main" id="{8FF20657-DE7B-4CA4-A0A9-2C85359EF3F2}"/>
              </a:ext>
            </a:extLst>
          </p:cNvPr>
          <p:cNvSpPr>
            <a:spLocks noGrp="1"/>
          </p:cNvSpPr>
          <p:nvPr>
            <p:ph type="title"/>
          </p:nvPr>
        </p:nvSpPr>
        <p:spPr/>
        <p:txBody>
          <a:bodyPr/>
          <a:lstStyle/>
          <a:p>
            <a:r>
              <a:rPr lang="en-US" dirty="0"/>
              <a:t>Virginia 811</a:t>
            </a:r>
          </a:p>
        </p:txBody>
      </p:sp>
    </p:spTree>
    <p:extLst>
      <p:ext uri="{BB962C8B-B14F-4D97-AF65-F5344CB8AC3E}">
        <p14:creationId xmlns:p14="http://schemas.microsoft.com/office/powerpoint/2010/main" val="1893337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Agenda</a:t>
            </a:r>
          </a:p>
        </p:txBody>
      </p:sp>
      <p:sp>
        <p:nvSpPr>
          <p:cNvPr id="3" name="Content Placeholder 2"/>
          <p:cNvSpPr>
            <a:spLocks noGrp="1"/>
          </p:cNvSpPr>
          <p:nvPr>
            <p:ph idx="1"/>
          </p:nvPr>
        </p:nvSpPr>
        <p:spPr>
          <a:xfrm>
            <a:off x="457200" y="1600200"/>
            <a:ext cx="8229600" cy="4953000"/>
          </a:xfrm>
        </p:spPr>
        <p:txBody>
          <a:bodyPr>
            <a:normAutofit/>
          </a:bodyPr>
          <a:lstStyle/>
          <a:p>
            <a:r>
              <a:rPr lang="en-US" dirty="0"/>
              <a:t>History of Damage Prevention in Virginia</a:t>
            </a:r>
          </a:p>
          <a:p>
            <a:r>
              <a:rPr lang="en-US" dirty="0"/>
              <a:t>Common Ground Alliance</a:t>
            </a:r>
          </a:p>
          <a:p>
            <a:pPr lvl="1"/>
            <a:r>
              <a:rPr lang="en-US" dirty="0"/>
              <a:t>Next Practices Initiative</a:t>
            </a:r>
          </a:p>
          <a:p>
            <a:r>
              <a:rPr lang="en-US" dirty="0"/>
              <a:t>Virginia 811 Resources</a:t>
            </a:r>
            <a:endParaRPr lang="en-US" sz="3200" dirty="0"/>
          </a:p>
          <a:p>
            <a:pPr lvl="1"/>
            <a:endParaRPr lang="en-US" sz="3200"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717090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E6866ED7-064E-4BF7-9D5F-CCCD862C77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7436" y="228600"/>
            <a:ext cx="5529128" cy="5935254"/>
          </a:xfrm>
        </p:spPr>
      </p:pic>
    </p:spTree>
    <p:extLst>
      <p:ext uri="{BB962C8B-B14F-4D97-AF65-F5344CB8AC3E}">
        <p14:creationId xmlns:p14="http://schemas.microsoft.com/office/powerpoint/2010/main" val="890335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92582C5-306D-4142-821B-7B257FE5661C}"/>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601A662D-A2D7-4368-9606-6C342833E819}"/>
              </a:ext>
            </a:extLst>
          </p:cNvPr>
          <p:cNvSpPr>
            <a:spLocks noGrp="1"/>
          </p:cNvSpPr>
          <p:nvPr>
            <p:ph type="ctrTitle"/>
          </p:nvPr>
        </p:nvSpPr>
        <p:spPr/>
        <p:txBody>
          <a:bodyPr/>
          <a:lstStyle/>
          <a:p>
            <a:r>
              <a:rPr lang="en-US" dirty="0"/>
              <a:t>Common Ground Alliance</a:t>
            </a:r>
          </a:p>
        </p:txBody>
      </p:sp>
    </p:spTree>
    <p:extLst>
      <p:ext uri="{BB962C8B-B14F-4D97-AF65-F5344CB8AC3E}">
        <p14:creationId xmlns:p14="http://schemas.microsoft.com/office/powerpoint/2010/main" val="1302997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BA47CB-91B4-4C0D-A7A5-0AC23E53C08F}"/>
              </a:ext>
            </a:extLst>
          </p:cNvPr>
          <p:cNvSpPr>
            <a:spLocks noGrp="1"/>
          </p:cNvSpPr>
          <p:nvPr>
            <p:ph idx="1"/>
          </p:nvPr>
        </p:nvSpPr>
        <p:spPr/>
        <p:txBody>
          <a:bodyPr/>
          <a:lstStyle/>
          <a:p>
            <a:r>
              <a:rPr lang="en-US" dirty="0"/>
              <a:t>Created as a result of the Common Ground Study</a:t>
            </a:r>
          </a:p>
          <a:p>
            <a:pPr lvl="1"/>
            <a:r>
              <a:rPr lang="en-US" dirty="0"/>
              <a:t>1998 – study authorized by Congress to examine damage prevention laws and practices</a:t>
            </a:r>
          </a:p>
          <a:p>
            <a:pPr lvl="1"/>
            <a:r>
              <a:rPr lang="en-US" dirty="0"/>
              <a:t>Study conducted by US Department of Transportation</a:t>
            </a:r>
          </a:p>
          <a:p>
            <a:pPr lvl="1"/>
            <a:r>
              <a:rPr lang="en-US" dirty="0"/>
              <a:t>Stakeholders came to consensus on best practices</a:t>
            </a:r>
          </a:p>
          <a:p>
            <a:r>
              <a:rPr lang="en-US" dirty="0"/>
              <a:t>Incorporated in 2000</a:t>
            </a:r>
          </a:p>
          <a:p>
            <a:r>
              <a:rPr lang="en-US" dirty="0"/>
              <a:t>Member driven organization dedicated to help prevent damages to underground utilities</a:t>
            </a:r>
          </a:p>
        </p:txBody>
      </p:sp>
      <p:sp>
        <p:nvSpPr>
          <p:cNvPr id="3" name="Title 2">
            <a:extLst>
              <a:ext uri="{FF2B5EF4-FFF2-40B4-BE49-F238E27FC236}">
                <a16:creationId xmlns:a16="http://schemas.microsoft.com/office/drawing/2014/main" id="{65006A9F-80EB-47CC-A3DE-AFB7C91D8A43}"/>
              </a:ext>
            </a:extLst>
          </p:cNvPr>
          <p:cNvSpPr>
            <a:spLocks noGrp="1"/>
          </p:cNvSpPr>
          <p:nvPr>
            <p:ph type="title"/>
          </p:nvPr>
        </p:nvSpPr>
        <p:spPr/>
        <p:txBody>
          <a:bodyPr/>
          <a:lstStyle/>
          <a:p>
            <a:r>
              <a:rPr lang="en-US" dirty="0"/>
              <a:t>Common Ground Alliance (CGA)</a:t>
            </a:r>
          </a:p>
        </p:txBody>
      </p:sp>
    </p:spTree>
    <p:extLst>
      <p:ext uri="{BB962C8B-B14F-4D97-AF65-F5344CB8AC3E}">
        <p14:creationId xmlns:p14="http://schemas.microsoft.com/office/powerpoint/2010/main" val="137251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735E6A-A0CD-44C2-9B7C-16FFEDD64AA9}"/>
              </a:ext>
            </a:extLst>
          </p:cNvPr>
          <p:cNvPicPr>
            <a:picLocks noChangeAspect="1"/>
          </p:cNvPicPr>
          <p:nvPr/>
        </p:nvPicPr>
        <p:blipFill>
          <a:blip r:embed="rId3"/>
          <a:stretch>
            <a:fillRect/>
          </a:stretch>
        </p:blipFill>
        <p:spPr>
          <a:xfrm>
            <a:off x="2433025" y="0"/>
            <a:ext cx="4277950" cy="6858000"/>
          </a:xfrm>
          <a:prstGeom prst="rect">
            <a:avLst/>
          </a:prstGeom>
        </p:spPr>
      </p:pic>
    </p:spTree>
    <p:extLst>
      <p:ext uri="{BB962C8B-B14F-4D97-AF65-F5344CB8AC3E}">
        <p14:creationId xmlns:p14="http://schemas.microsoft.com/office/powerpoint/2010/main" val="3086139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FC3E-3CFA-4BD4-8903-71EE85147734}"/>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E22413CD-D55A-40D1-BFEE-3FC32190916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1574" y="2028523"/>
            <a:ext cx="7720851" cy="2800953"/>
          </a:xfrm>
        </p:spPr>
      </p:pic>
    </p:spTree>
    <p:extLst>
      <p:ext uri="{BB962C8B-B14F-4D97-AF65-F5344CB8AC3E}">
        <p14:creationId xmlns:p14="http://schemas.microsoft.com/office/powerpoint/2010/main" val="768917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EDDE6683-9E14-492C-88ED-FA86D904A5A9}"/>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B4079369-7C0F-48B5-8499-7F5043AAA5DC}"/>
              </a:ext>
            </a:extLst>
          </p:cNvPr>
          <p:cNvSpPr>
            <a:spLocks noGrp="1"/>
          </p:cNvSpPr>
          <p:nvPr>
            <p:ph type="ctrTitle"/>
          </p:nvPr>
        </p:nvSpPr>
        <p:spPr/>
        <p:txBody>
          <a:bodyPr/>
          <a:lstStyle/>
          <a:p>
            <a:r>
              <a:rPr lang="en-US" dirty="0"/>
              <a:t>CGA Next Practices</a:t>
            </a:r>
          </a:p>
        </p:txBody>
      </p:sp>
    </p:spTree>
    <p:extLst>
      <p:ext uri="{BB962C8B-B14F-4D97-AF65-F5344CB8AC3E}">
        <p14:creationId xmlns:p14="http://schemas.microsoft.com/office/powerpoint/2010/main" val="1233840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9343-784A-432A-9443-6AEE19A9513D}"/>
              </a:ext>
            </a:extLst>
          </p:cNvPr>
          <p:cNvSpPr>
            <a:spLocks noGrp="1"/>
          </p:cNvSpPr>
          <p:nvPr>
            <p:ph type="title"/>
          </p:nvPr>
        </p:nvSpPr>
        <p:spPr/>
        <p:txBody>
          <a:bodyPr>
            <a:normAutofit/>
          </a:bodyPr>
          <a:lstStyle/>
          <a:p>
            <a:r>
              <a:rPr lang="en-US" sz="3000" b="1" dirty="0">
                <a:latin typeface="+mn-lt"/>
              </a:rPr>
              <a:t>Background</a:t>
            </a:r>
          </a:p>
        </p:txBody>
      </p:sp>
      <p:sp>
        <p:nvSpPr>
          <p:cNvPr id="3" name="Content Placeholder 3">
            <a:extLst>
              <a:ext uri="{FF2B5EF4-FFF2-40B4-BE49-F238E27FC236}">
                <a16:creationId xmlns:a16="http://schemas.microsoft.com/office/drawing/2014/main" id="{EE5D4C13-CE92-4162-8A91-E085A753EEC9}"/>
              </a:ext>
            </a:extLst>
          </p:cNvPr>
          <p:cNvSpPr txBox="1">
            <a:spLocks/>
          </p:cNvSpPr>
          <p:nvPr/>
        </p:nvSpPr>
        <p:spPr>
          <a:xfrm>
            <a:off x="628650" y="1998464"/>
            <a:ext cx="7886700" cy="349150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a:rPr>
              <a:t>Launched in 2020, the goal of Next Practices Initiative is to address the most critical challenges facing the damage prevention industry. </a:t>
            </a:r>
          </a:p>
          <a:p>
            <a:pPr marL="171450" indent="-171450" defTabSz="685800">
              <a:spcBef>
                <a:spcPts val="750"/>
              </a:spcBef>
            </a:pPr>
            <a:endParaRPr lang="en-US" sz="2100" dirty="0">
              <a:solidFill>
                <a:prstClr val="black"/>
              </a:solidFill>
              <a:latin typeface="Calibri"/>
            </a:endParaRPr>
          </a:p>
          <a:p>
            <a:pPr marL="171450" indent="-171450" defTabSz="685800">
              <a:spcBef>
                <a:spcPts val="750"/>
              </a:spcBef>
            </a:pPr>
            <a:r>
              <a:rPr lang="en-US" sz="2100" dirty="0">
                <a:solidFill>
                  <a:prstClr val="black"/>
                </a:solidFill>
                <a:latin typeface="Calibri"/>
              </a:rPr>
              <a:t>The Next Practices Initiative seeks to encourage the industry to develop and adopt a </a:t>
            </a:r>
            <a:r>
              <a:rPr lang="en-US" sz="2100" b="1" dirty="0">
                <a:solidFill>
                  <a:prstClr val="black"/>
                </a:solidFill>
                <a:latin typeface="Calibri"/>
              </a:rPr>
              <a:t>new generation of innovative solutions</a:t>
            </a:r>
            <a:r>
              <a:rPr lang="en-US" sz="2100" dirty="0">
                <a:solidFill>
                  <a:prstClr val="black"/>
                </a:solidFill>
                <a:latin typeface="Calibri"/>
              </a:rPr>
              <a:t> to issues that the industry has struggled to address. </a:t>
            </a:r>
          </a:p>
          <a:p>
            <a:pPr marL="0" indent="0" defTabSz="685800">
              <a:spcBef>
                <a:spcPts val="750"/>
              </a:spcBef>
              <a:buNone/>
            </a:pPr>
            <a:endParaRPr lang="en-US" sz="2100" dirty="0">
              <a:solidFill>
                <a:prstClr val="black"/>
              </a:solidFill>
              <a:latin typeface="Calibri"/>
            </a:endParaRPr>
          </a:p>
          <a:p>
            <a:pPr marL="171450" indent="-171450" defTabSz="685800">
              <a:spcBef>
                <a:spcPts val="750"/>
              </a:spcBef>
            </a:pPr>
            <a:r>
              <a:rPr lang="en-US" sz="2100" dirty="0">
                <a:solidFill>
                  <a:prstClr val="black"/>
                </a:solidFill>
                <a:latin typeface="Calibri"/>
              </a:rPr>
              <a:t>Guided by the Next Practices Advisory Committee, the Initiative uses industry data, quantitative surveys and stakeholder input to focus the industry on the advancement of the </a:t>
            </a:r>
            <a:r>
              <a:rPr lang="en-US" sz="2100" b="1" dirty="0">
                <a:solidFill>
                  <a:prstClr val="black"/>
                </a:solidFill>
                <a:latin typeface="Calibri"/>
              </a:rPr>
              <a:t>most effective solutions to address critical damage prevention challenges</a:t>
            </a:r>
            <a:r>
              <a:rPr lang="en-US" sz="2100" dirty="0">
                <a:solidFill>
                  <a:prstClr val="black"/>
                </a:solidFill>
                <a:latin typeface="Calibri"/>
              </a:rPr>
              <a:t>.  </a:t>
            </a:r>
            <a:br>
              <a:rPr lang="en-US" sz="2100" dirty="0">
                <a:solidFill>
                  <a:prstClr val="black"/>
                </a:solidFill>
                <a:latin typeface="Calibri"/>
              </a:rPr>
            </a:br>
            <a:endParaRPr lang="en-US" sz="2100" dirty="0">
              <a:solidFill>
                <a:prstClr val="black"/>
              </a:solidFill>
              <a:latin typeface="Calibri"/>
            </a:endParaRPr>
          </a:p>
        </p:txBody>
      </p:sp>
    </p:spTree>
    <p:extLst>
      <p:ext uri="{BB962C8B-B14F-4D97-AF65-F5344CB8AC3E}">
        <p14:creationId xmlns:p14="http://schemas.microsoft.com/office/powerpoint/2010/main" val="2606943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C2EA63-A26A-4B02-8233-63139B6844E9}"/>
              </a:ext>
            </a:extLst>
          </p:cNvPr>
          <p:cNvPicPr>
            <a:picLocks noChangeAspect="1"/>
          </p:cNvPicPr>
          <p:nvPr/>
        </p:nvPicPr>
        <p:blipFill>
          <a:blip r:embed="rId3"/>
          <a:stretch>
            <a:fillRect/>
          </a:stretch>
        </p:blipFill>
        <p:spPr>
          <a:xfrm>
            <a:off x="7550192" y="2077687"/>
            <a:ext cx="1452791" cy="816989"/>
          </a:xfrm>
          <a:prstGeom prst="rect">
            <a:avLst/>
          </a:prstGeom>
        </p:spPr>
      </p:pic>
      <p:sp>
        <p:nvSpPr>
          <p:cNvPr id="3" name="Title 1">
            <a:extLst>
              <a:ext uri="{FF2B5EF4-FFF2-40B4-BE49-F238E27FC236}">
                <a16:creationId xmlns:a16="http://schemas.microsoft.com/office/drawing/2014/main" id="{D7DECCB5-9FEA-41EB-9033-1B33E4FF58CB}"/>
              </a:ext>
            </a:extLst>
          </p:cNvPr>
          <p:cNvSpPr txBox="1">
            <a:spLocks/>
          </p:cNvSpPr>
          <p:nvPr/>
        </p:nvSpPr>
        <p:spPr>
          <a:xfrm>
            <a:off x="723725" y="1126322"/>
            <a:ext cx="7389207" cy="745629"/>
          </a:xfrm>
          <a:prstGeom prst="rect">
            <a:avLst/>
          </a:prstGeom>
        </p:spPr>
        <p:txBody>
          <a:bodyPr vert="horz" lIns="51435" tIns="25718" rIns="51435" bIns="25718"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225" b="1" dirty="0">
                <a:solidFill>
                  <a:prstClr val="black"/>
                </a:solidFill>
                <a:latin typeface="Calibri  "/>
              </a:rPr>
              <a:t>Future of Damage Prevention </a:t>
            </a:r>
            <a:br>
              <a:rPr lang="en-US" sz="2700" b="1" dirty="0">
                <a:solidFill>
                  <a:prstClr val="black"/>
                </a:solidFill>
                <a:latin typeface="Calibri  "/>
              </a:rPr>
            </a:br>
            <a:endParaRPr lang="en-US" sz="2700" i="1" dirty="0">
              <a:solidFill>
                <a:prstClr val="black"/>
              </a:solidFill>
              <a:latin typeface="Calibri  "/>
            </a:endParaRPr>
          </a:p>
        </p:txBody>
      </p:sp>
      <p:pic>
        <p:nvPicPr>
          <p:cNvPr id="4" name="Picture 3">
            <a:extLst>
              <a:ext uri="{FF2B5EF4-FFF2-40B4-BE49-F238E27FC236}">
                <a16:creationId xmlns:a16="http://schemas.microsoft.com/office/drawing/2014/main" id="{67437307-F89A-4F47-84FE-39CAF75BC55B}"/>
              </a:ext>
            </a:extLst>
          </p:cNvPr>
          <p:cNvPicPr>
            <a:picLocks noChangeAspect="1"/>
          </p:cNvPicPr>
          <p:nvPr/>
        </p:nvPicPr>
        <p:blipFill>
          <a:blip r:embed="rId4"/>
          <a:stretch>
            <a:fillRect/>
          </a:stretch>
        </p:blipFill>
        <p:spPr>
          <a:xfrm>
            <a:off x="77586" y="1602974"/>
            <a:ext cx="1802371" cy="1568943"/>
          </a:xfrm>
          <a:prstGeom prst="rect">
            <a:avLst/>
          </a:prstGeom>
        </p:spPr>
      </p:pic>
      <p:sp>
        <p:nvSpPr>
          <p:cNvPr id="5" name="Arrow: Right 4">
            <a:extLst>
              <a:ext uri="{FF2B5EF4-FFF2-40B4-BE49-F238E27FC236}">
                <a16:creationId xmlns:a16="http://schemas.microsoft.com/office/drawing/2014/main" id="{FDD7955D-026A-4C0D-A5CD-C0E4C5596B9A}"/>
              </a:ext>
            </a:extLst>
          </p:cNvPr>
          <p:cNvSpPr/>
          <p:nvPr/>
        </p:nvSpPr>
        <p:spPr>
          <a:xfrm>
            <a:off x="1898715" y="2684563"/>
            <a:ext cx="5461474" cy="504563"/>
          </a:xfrm>
          <a:prstGeom prst="rightArrow">
            <a:avLst/>
          </a:prstGeom>
          <a:gradFill flip="none" rotWithShape="1">
            <a:gsLst>
              <a:gs pos="0">
                <a:schemeClr val="accent1">
                  <a:lumMod val="50000"/>
                </a:schemeClr>
              </a:gs>
              <a:gs pos="31000">
                <a:schemeClr val="accent1">
                  <a:lumMod val="50000"/>
                </a:schemeClr>
              </a:gs>
              <a:gs pos="100000">
                <a:schemeClr val="accent6">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66" dirty="0">
              <a:solidFill>
                <a:prstClr val="white"/>
              </a:solidFill>
              <a:latin typeface="Calibri"/>
            </a:endParaRPr>
          </a:p>
        </p:txBody>
      </p:sp>
      <p:pic>
        <p:nvPicPr>
          <p:cNvPr id="6" name="Picture 5">
            <a:extLst>
              <a:ext uri="{FF2B5EF4-FFF2-40B4-BE49-F238E27FC236}">
                <a16:creationId xmlns:a16="http://schemas.microsoft.com/office/drawing/2014/main" id="{37CD916C-E330-4BEE-8116-A40925EB438C}"/>
              </a:ext>
            </a:extLst>
          </p:cNvPr>
          <p:cNvPicPr>
            <a:picLocks noChangeAspect="1"/>
          </p:cNvPicPr>
          <p:nvPr/>
        </p:nvPicPr>
        <p:blipFill>
          <a:blip r:embed="rId5"/>
          <a:stretch>
            <a:fillRect/>
          </a:stretch>
        </p:blipFill>
        <p:spPr>
          <a:xfrm>
            <a:off x="1917721" y="1854026"/>
            <a:ext cx="709910" cy="334863"/>
          </a:xfrm>
          <a:prstGeom prst="rect">
            <a:avLst/>
          </a:prstGeom>
        </p:spPr>
      </p:pic>
      <p:pic>
        <p:nvPicPr>
          <p:cNvPr id="7" name="Picture 6">
            <a:extLst>
              <a:ext uri="{FF2B5EF4-FFF2-40B4-BE49-F238E27FC236}">
                <a16:creationId xmlns:a16="http://schemas.microsoft.com/office/drawing/2014/main" id="{77C93060-27E4-40E8-A959-435ED3702CE3}"/>
              </a:ext>
            </a:extLst>
          </p:cNvPr>
          <p:cNvPicPr>
            <a:picLocks noChangeAspect="1"/>
          </p:cNvPicPr>
          <p:nvPr/>
        </p:nvPicPr>
        <p:blipFill>
          <a:blip r:embed="rId6"/>
          <a:stretch>
            <a:fillRect/>
          </a:stretch>
        </p:blipFill>
        <p:spPr>
          <a:xfrm>
            <a:off x="3264970" y="1830326"/>
            <a:ext cx="743396" cy="348258"/>
          </a:xfrm>
          <a:prstGeom prst="rect">
            <a:avLst/>
          </a:prstGeom>
        </p:spPr>
      </p:pic>
      <p:pic>
        <p:nvPicPr>
          <p:cNvPr id="8" name="Picture 7">
            <a:extLst>
              <a:ext uri="{FF2B5EF4-FFF2-40B4-BE49-F238E27FC236}">
                <a16:creationId xmlns:a16="http://schemas.microsoft.com/office/drawing/2014/main" id="{88C97B86-3DDE-4A3F-8C0F-FB5BADAB2F43}"/>
              </a:ext>
            </a:extLst>
          </p:cNvPr>
          <p:cNvPicPr>
            <a:picLocks noChangeAspect="1"/>
          </p:cNvPicPr>
          <p:nvPr/>
        </p:nvPicPr>
        <p:blipFill>
          <a:blip r:embed="rId7"/>
          <a:stretch>
            <a:fillRect/>
          </a:stretch>
        </p:blipFill>
        <p:spPr>
          <a:xfrm>
            <a:off x="4820417" y="1830326"/>
            <a:ext cx="696516" cy="348258"/>
          </a:xfrm>
          <a:prstGeom prst="rect">
            <a:avLst/>
          </a:prstGeom>
        </p:spPr>
      </p:pic>
      <p:pic>
        <p:nvPicPr>
          <p:cNvPr id="9" name="Picture 8">
            <a:extLst>
              <a:ext uri="{FF2B5EF4-FFF2-40B4-BE49-F238E27FC236}">
                <a16:creationId xmlns:a16="http://schemas.microsoft.com/office/drawing/2014/main" id="{8DF34DFF-003E-4A0E-9AFC-70FC2E5CFD5A}"/>
              </a:ext>
            </a:extLst>
          </p:cNvPr>
          <p:cNvPicPr>
            <a:picLocks noChangeAspect="1"/>
          </p:cNvPicPr>
          <p:nvPr/>
        </p:nvPicPr>
        <p:blipFill>
          <a:blip r:embed="rId8"/>
          <a:stretch>
            <a:fillRect/>
          </a:stretch>
        </p:blipFill>
        <p:spPr>
          <a:xfrm>
            <a:off x="6349078" y="1847103"/>
            <a:ext cx="723305" cy="341561"/>
          </a:xfrm>
          <a:prstGeom prst="rect">
            <a:avLst/>
          </a:prstGeom>
        </p:spPr>
      </p:pic>
      <p:pic>
        <p:nvPicPr>
          <p:cNvPr id="10" name="Picture 9">
            <a:extLst>
              <a:ext uri="{FF2B5EF4-FFF2-40B4-BE49-F238E27FC236}">
                <a16:creationId xmlns:a16="http://schemas.microsoft.com/office/drawing/2014/main" id="{F3762ECA-12D4-4E42-9C41-B4DE15CC5829}"/>
              </a:ext>
            </a:extLst>
          </p:cNvPr>
          <p:cNvPicPr>
            <a:picLocks noChangeAspect="1"/>
          </p:cNvPicPr>
          <p:nvPr/>
        </p:nvPicPr>
        <p:blipFill>
          <a:blip r:embed="rId9"/>
          <a:stretch>
            <a:fillRect/>
          </a:stretch>
        </p:blipFill>
        <p:spPr>
          <a:xfrm>
            <a:off x="1918966" y="2301092"/>
            <a:ext cx="708665" cy="334863"/>
          </a:xfrm>
          <a:prstGeom prst="rect">
            <a:avLst/>
          </a:prstGeom>
        </p:spPr>
      </p:pic>
      <p:pic>
        <p:nvPicPr>
          <p:cNvPr id="11" name="Picture 10">
            <a:extLst>
              <a:ext uri="{FF2B5EF4-FFF2-40B4-BE49-F238E27FC236}">
                <a16:creationId xmlns:a16="http://schemas.microsoft.com/office/drawing/2014/main" id="{76740F5B-CF16-4AC3-8247-668F3559D259}"/>
              </a:ext>
            </a:extLst>
          </p:cNvPr>
          <p:cNvPicPr>
            <a:picLocks noChangeAspect="1"/>
          </p:cNvPicPr>
          <p:nvPr/>
        </p:nvPicPr>
        <p:blipFill>
          <a:blip r:embed="rId10"/>
          <a:stretch>
            <a:fillRect/>
          </a:stretch>
        </p:blipFill>
        <p:spPr>
          <a:xfrm>
            <a:off x="3280311" y="2294394"/>
            <a:ext cx="708665" cy="346280"/>
          </a:xfrm>
          <a:prstGeom prst="rect">
            <a:avLst/>
          </a:prstGeom>
        </p:spPr>
      </p:pic>
      <p:pic>
        <p:nvPicPr>
          <p:cNvPr id="12" name="Picture 11">
            <a:extLst>
              <a:ext uri="{FF2B5EF4-FFF2-40B4-BE49-F238E27FC236}">
                <a16:creationId xmlns:a16="http://schemas.microsoft.com/office/drawing/2014/main" id="{5640DA67-6FBB-487F-A680-A2366A32DC8A}"/>
              </a:ext>
            </a:extLst>
          </p:cNvPr>
          <p:cNvPicPr>
            <a:picLocks noChangeAspect="1"/>
          </p:cNvPicPr>
          <p:nvPr/>
        </p:nvPicPr>
        <p:blipFill>
          <a:blip r:embed="rId11"/>
          <a:stretch>
            <a:fillRect/>
          </a:stretch>
        </p:blipFill>
        <p:spPr>
          <a:xfrm>
            <a:off x="4804219" y="2283961"/>
            <a:ext cx="728912" cy="348258"/>
          </a:xfrm>
          <a:prstGeom prst="rect">
            <a:avLst/>
          </a:prstGeom>
        </p:spPr>
      </p:pic>
      <p:pic>
        <p:nvPicPr>
          <p:cNvPr id="13" name="Picture 12">
            <a:extLst>
              <a:ext uri="{FF2B5EF4-FFF2-40B4-BE49-F238E27FC236}">
                <a16:creationId xmlns:a16="http://schemas.microsoft.com/office/drawing/2014/main" id="{4D5C7058-FA12-49B0-A9BF-C8BA97E7C150}"/>
              </a:ext>
            </a:extLst>
          </p:cNvPr>
          <p:cNvPicPr>
            <a:picLocks noChangeAspect="1"/>
          </p:cNvPicPr>
          <p:nvPr/>
        </p:nvPicPr>
        <p:blipFill>
          <a:blip r:embed="rId12"/>
          <a:stretch>
            <a:fillRect/>
          </a:stretch>
        </p:blipFill>
        <p:spPr>
          <a:xfrm>
            <a:off x="6344328" y="2275397"/>
            <a:ext cx="726797" cy="348257"/>
          </a:xfrm>
          <a:prstGeom prst="rect">
            <a:avLst/>
          </a:prstGeom>
        </p:spPr>
      </p:pic>
      <p:sp>
        <p:nvSpPr>
          <p:cNvPr id="14" name="Content Placeholder 2">
            <a:extLst>
              <a:ext uri="{FF2B5EF4-FFF2-40B4-BE49-F238E27FC236}">
                <a16:creationId xmlns:a16="http://schemas.microsoft.com/office/drawing/2014/main" id="{F196CF21-8D80-4B28-9D65-97D594A111AE}"/>
              </a:ext>
            </a:extLst>
          </p:cNvPr>
          <p:cNvSpPr txBox="1">
            <a:spLocks/>
          </p:cNvSpPr>
          <p:nvPr/>
        </p:nvSpPr>
        <p:spPr>
          <a:xfrm>
            <a:off x="459420" y="3345865"/>
            <a:ext cx="8276207" cy="22153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base">
              <a:spcBef>
                <a:spcPts val="750"/>
              </a:spcBef>
              <a:buNone/>
            </a:pPr>
            <a:r>
              <a:rPr lang="en-US" sz="2100" dirty="0">
                <a:solidFill>
                  <a:prstClr val="black">
                    <a:lumMod val="75000"/>
                    <a:lumOff val="25000"/>
                  </a:prstClr>
                </a:solidFill>
                <a:latin typeface="Calibri"/>
              </a:rPr>
              <a:t>The </a:t>
            </a:r>
            <a:r>
              <a:rPr lang="en-US" sz="2100" u="sng" dirty="0">
                <a:solidFill>
                  <a:prstClr val="black">
                    <a:lumMod val="75000"/>
                    <a:lumOff val="25000"/>
                  </a:prstClr>
                </a:solidFill>
                <a:latin typeface="Calibri"/>
              </a:rPr>
              <a:t>Next Practices Initiative </a:t>
            </a:r>
            <a:r>
              <a:rPr lang="en-US" sz="2100" dirty="0">
                <a:solidFill>
                  <a:prstClr val="black">
                    <a:lumMod val="75000"/>
                    <a:lumOff val="25000"/>
                  </a:prstClr>
                </a:solidFill>
                <a:latin typeface="Calibri"/>
              </a:rPr>
              <a:t>will:</a:t>
            </a:r>
          </a:p>
          <a:p>
            <a:pPr marL="514350" lvl="1" indent="-171450" defTabSz="685800" fontAlgn="base">
              <a:spcBef>
                <a:spcPts val="375"/>
              </a:spcBef>
            </a:pPr>
            <a:r>
              <a:rPr lang="en-US" sz="1800" dirty="0">
                <a:solidFill>
                  <a:prstClr val="black">
                    <a:lumMod val="75000"/>
                    <a:lumOff val="25000"/>
                  </a:prstClr>
                </a:solidFill>
                <a:latin typeface="Calibri"/>
              </a:rPr>
              <a:t>Encourage </a:t>
            </a:r>
            <a:r>
              <a:rPr lang="en-US" sz="1800" b="1" dirty="0">
                <a:solidFill>
                  <a:prstClr val="black">
                    <a:lumMod val="75000"/>
                    <a:lumOff val="25000"/>
                  </a:prstClr>
                </a:solidFill>
                <a:latin typeface="Calibri"/>
              </a:rPr>
              <a:t>innovation and new practices </a:t>
            </a:r>
            <a:r>
              <a:rPr lang="en-US" sz="1800" dirty="0">
                <a:solidFill>
                  <a:prstClr val="black">
                    <a:lumMod val="75000"/>
                    <a:lumOff val="25000"/>
                  </a:prstClr>
                </a:solidFill>
                <a:latin typeface="Calibri"/>
              </a:rPr>
              <a:t>to address the most critical damage prevention challenges.</a:t>
            </a:r>
          </a:p>
          <a:p>
            <a:pPr marL="514350" lvl="1" indent="-171450" defTabSz="685800" fontAlgn="base">
              <a:spcBef>
                <a:spcPts val="375"/>
              </a:spcBef>
            </a:pPr>
            <a:r>
              <a:rPr lang="en-US" sz="1800" dirty="0">
                <a:solidFill>
                  <a:prstClr val="black">
                    <a:lumMod val="75000"/>
                    <a:lumOff val="25000"/>
                  </a:prstClr>
                </a:solidFill>
                <a:latin typeface="Calibri"/>
              </a:rPr>
              <a:t>Document and share </a:t>
            </a:r>
            <a:r>
              <a:rPr lang="en-US" sz="1800" b="1" dirty="0">
                <a:solidFill>
                  <a:prstClr val="black">
                    <a:lumMod val="75000"/>
                    <a:lumOff val="25000"/>
                  </a:prstClr>
                </a:solidFill>
                <a:latin typeface="Calibri"/>
              </a:rPr>
              <a:t>case studies and data supporting new and effective practices</a:t>
            </a:r>
            <a:r>
              <a:rPr lang="en-US" sz="1800" dirty="0">
                <a:solidFill>
                  <a:prstClr val="black">
                    <a:lumMod val="75000"/>
                    <a:lumOff val="25000"/>
                  </a:prstClr>
                </a:solidFill>
                <a:latin typeface="Calibri"/>
              </a:rPr>
              <a:t>; and</a:t>
            </a:r>
          </a:p>
          <a:p>
            <a:pPr marL="514350" lvl="1" indent="-171450" defTabSz="685800" fontAlgn="base">
              <a:spcBef>
                <a:spcPts val="375"/>
              </a:spcBef>
            </a:pPr>
            <a:r>
              <a:rPr lang="en-US" sz="1800" u="sng" dirty="0">
                <a:solidFill>
                  <a:prstClr val="black">
                    <a:lumMod val="75000"/>
                    <a:lumOff val="25000"/>
                  </a:prstClr>
                </a:solidFill>
                <a:latin typeface="Calibri"/>
              </a:rPr>
              <a:t>Incentivize </a:t>
            </a:r>
            <a:r>
              <a:rPr lang="en-US" sz="1800" dirty="0">
                <a:solidFill>
                  <a:prstClr val="black">
                    <a:lumMod val="75000"/>
                    <a:lumOff val="25000"/>
                  </a:prstClr>
                </a:solidFill>
                <a:latin typeface="Calibri"/>
              </a:rPr>
              <a:t>damage prevention stakeholders to develop and support </a:t>
            </a:r>
            <a:r>
              <a:rPr lang="en-US" sz="1800" b="1" dirty="0">
                <a:solidFill>
                  <a:prstClr val="black">
                    <a:lumMod val="75000"/>
                    <a:lumOff val="25000"/>
                  </a:prstClr>
                </a:solidFill>
                <a:latin typeface="Calibri"/>
              </a:rPr>
              <a:t>innovative solutions</a:t>
            </a:r>
            <a:r>
              <a:rPr lang="en-US" sz="1800" dirty="0">
                <a:solidFill>
                  <a:prstClr val="black">
                    <a:lumMod val="75000"/>
                    <a:lumOff val="25000"/>
                  </a:prstClr>
                </a:solidFill>
                <a:latin typeface="Calibri"/>
              </a:rPr>
              <a:t>.</a:t>
            </a:r>
          </a:p>
          <a:p>
            <a:pPr marL="171450" indent="-171450" defTabSz="685800">
              <a:spcBef>
                <a:spcPts val="750"/>
              </a:spcBef>
            </a:pPr>
            <a:endParaRPr lang="en-US" sz="2100" dirty="0">
              <a:solidFill>
                <a:prstClr val="black"/>
              </a:solidFill>
              <a:latin typeface="Calibri"/>
            </a:endParaRPr>
          </a:p>
        </p:txBody>
      </p:sp>
      <p:sp>
        <p:nvSpPr>
          <p:cNvPr id="18" name="TextBox 17">
            <a:extLst>
              <a:ext uri="{FF2B5EF4-FFF2-40B4-BE49-F238E27FC236}">
                <a16:creationId xmlns:a16="http://schemas.microsoft.com/office/drawing/2014/main" id="{B15C3F1B-97AE-4B3B-92DB-46250457A74A}"/>
              </a:ext>
            </a:extLst>
          </p:cNvPr>
          <p:cNvSpPr txBox="1"/>
          <p:nvPr/>
        </p:nvSpPr>
        <p:spPr>
          <a:xfrm>
            <a:off x="1535745" y="2815814"/>
            <a:ext cx="4867795" cy="253916"/>
          </a:xfrm>
          <a:prstGeom prst="rect">
            <a:avLst/>
          </a:prstGeom>
          <a:noFill/>
        </p:spPr>
        <p:txBody>
          <a:bodyPr wrap="square" rtlCol="0">
            <a:spAutoFit/>
          </a:bodyPr>
          <a:lstStyle/>
          <a:p>
            <a:pPr algn="ctr" defTabSz="685800"/>
            <a:r>
              <a:rPr lang="en-US" sz="1050" b="1" dirty="0">
                <a:solidFill>
                  <a:prstClr val="white">
                    <a:lumMod val="85000"/>
                  </a:prstClr>
                </a:solidFill>
                <a:latin typeface="Calibri"/>
              </a:rPr>
              <a:t>Reversing trend will require </a:t>
            </a:r>
            <a:r>
              <a:rPr lang="en-US" sz="1050" b="1" u="sng" dirty="0">
                <a:solidFill>
                  <a:prstClr val="white">
                    <a:lumMod val="85000"/>
                  </a:prstClr>
                </a:solidFill>
                <a:latin typeface="Calibri"/>
              </a:rPr>
              <a:t>innovation</a:t>
            </a:r>
            <a:r>
              <a:rPr lang="en-US" sz="1050" b="1" dirty="0">
                <a:solidFill>
                  <a:prstClr val="white">
                    <a:lumMod val="85000"/>
                  </a:prstClr>
                </a:solidFill>
                <a:latin typeface="Calibri"/>
              </a:rPr>
              <a:t> in all areas of damage prevention.</a:t>
            </a:r>
          </a:p>
        </p:txBody>
      </p:sp>
    </p:spTree>
    <p:extLst>
      <p:ext uri="{BB962C8B-B14F-4D97-AF65-F5344CB8AC3E}">
        <p14:creationId xmlns:p14="http://schemas.microsoft.com/office/powerpoint/2010/main" val="3227637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9343-784A-432A-9443-6AEE19A9513D}"/>
              </a:ext>
            </a:extLst>
          </p:cNvPr>
          <p:cNvSpPr>
            <a:spLocks noGrp="1"/>
          </p:cNvSpPr>
          <p:nvPr>
            <p:ph type="title"/>
          </p:nvPr>
        </p:nvSpPr>
        <p:spPr/>
        <p:txBody>
          <a:bodyPr/>
          <a:lstStyle/>
          <a:p>
            <a:r>
              <a:rPr lang="en-US" b="1" dirty="0">
                <a:latin typeface="+mn-lt"/>
              </a:rPr>
              <a:t>Vision &amp; Strategy</a:t>
            </a:r>
          </a:p>
        </p:txBody>
      </p:sp>
      <p:sp>
        <p:nvSpPr>
          <p:cNvPr id="4" name="Content Placeholder 3">
            <a:extLst>
              <a:ext uri="{FF2B5EF4-FFF2-40B4-BE49-F238E27FC236}">
                <a16:creationId xmlns:a16="http://schemas.microsoft.com/office/drawing/2014/main" id="{E6E744AB-34E6-4588-BE40-F9EE50D31A65}"/>
              </a:ext>
            </a:extLst>
          </p:cNvPr>
          <p:cNvSpPr txBox="1">
            <a:spLocks/>
          </p:cNvSpPr>
          <p:nvPr/>
        </p:nvSpPr>
        <p:spPr>
          <a:xfrm>
            <a:off x="628650" y="2125267"/>
            <a:ext cx="8042652" cy="336470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475" b="1" dirty="0">
                <a:solidFill>
                  <a:prstClr val="black"/>
                </a:solidFill>
                <a:latin typeface="Calibri"/>
              </a:rPr>
              <a:t>VISION - A damage prevention system that:</a:t>
            </a:r>
          </a:p>
          <a:p>
            <a:pPr marL="171450" indent="-171450" defTabSz="685800" fontAlgn="base">
              <a:spcBef>
                <a:spcPts val="750"/>
              </a:spcBef>
            </a:pPr>
            <a:r>
              <a:rPr lang="en-US" sz="2100" dirty="0">
                <a:solidFill>
                  <a:prstClr val="black"/>
                </a:solidFill>
                <a:latin typeface="Calibri"/>
              </a:rPr>
              <a:t>Works for all stakeholders every time.</a:t>
            </a:r>
          </a:p>
          <a:p>
            <a:pPr marL="171450" indent="-171450" defTabSz="685800" fontAlgn="base">
              <a:spcBef>
                <a:spcPts val="750"/>
              </a:spcBef>
            </a:pPr>
            <a:r>
              <a:rPr lang="en-US" sz="2100" dirty="0">
                <a:solidFill>
                  <a:prstClr val="black"/>
                </a:solidFill>
                <a:latin typeface="Calibri"/>
              </a:rPr>
              <a:t>Ensures effective, efficient and safe excavation around buried facilities. </a:t>
            </a:r>
          </a:p>
          <a:p>
            <a:pPr marL="171450" indent="-171450" defTabSz="685800" fontAlgn="base">
              <a:spcBef>
                <a:spcPts val="750"/>
              </a:spcBef>
            </a:pPr>
            <a:r>
              <a:rPr lang="en-US" sz="2100" dirty="0">
                <a:solidFill>
                  <a:prstClr val="black"/>
                </a:solidFill>
                <a:latin typeface="Calibri"/>
              </a:rPr>
              <a:t>Results in zero damages.</a:t>
            </a:r>
          </a:p>
          <a:p>
            <a:pPr marL="0" indent="0" defTabSz="685800">
              <a:spcBef>
                <a:spcPts val="750"/>
              </a:spcBef>
              <a:buNone/>
            </a:pPr>
            <a:br>
              <a:rPr lang="en-US" sz="2325" dirty="0">
                <a:solidFill>
                  <a:prstClr val="black"/>
                </a:solidFill>
                <a:latin typeface="Calibri"/>
              </a:rPr>
            </a:br>
            <a:r>
              <a:rPr lang="en-US" sz="2475" b="1" dirty="0">
                <a:solidFill>
                  <a:prstClr val="black"/>
                </a:solidFill>
                <a:latin typeface="Calibri"/>
              </a:rPr>
              <a:t>STRATEGY - A three-pronged approach to success: </a:t>
            </a:r>
          </a:p>
          <a:p>
            <a:pPr marL="171450" indent="-171450" defTabSz="685800" fontAlgn="base">
              <a:spcBef>
                <a:spcPts val="750"/>
              </a:spcBef>
            </a:pPr>
            <a:r>
              <a:rPr lang="en-US" sz="2100" dirty="0">
                <a:solidFill>
                  <a:prstClr val="black"/>
                </a:solidFill>
                <a:latin typeface="Calibri"/>
              </a:rPr>
              <a:t>Double down on </a:t>
            </a:r>
            <a:r>
              <a:rPr lang="en-US" sz="2100" u="sng" dirty="0">
                <a:solidFill>
                  <a:prstClr val="black"/>
                </a:solidFill>
                <a:latin typeface="Calibri"/>
              </a:rPr>
              <a:t>proven</a:t>
            </a:r>
            <a:r>
              <a:rPr lang="en-US" sz="2100" dirty="0">
                <a:solidFill>
                  <a:prstClr val="black"/>
                </a:solidFill>
                <a:latin typeface="Calibri"/>
              </a:rPr>
              <a:t> practices. </a:t>
            </a:r>
          </a:p>
          <a:p>
            <a:pPr marL="171450" indent="-171450" defTabSz="685800" fontAlgn="base">
              <a:spcBef>
                <a:spcPts val="750"/>
              </a:spcBef>
            </a:pPr>
            <a:r>
              <a:rPr lang="en-US" sz="2100" dirty="0">
                <a:solidFill>
                  <a:prstClr val="black"/>
                </a:solidFill>
                <a:latin typeface="Calibri"/>
              </a:rPr>
              <a:t>Advance </a:t>
            </a:r>
            <a:r>
              <a:rPr lang="en-US" sz="2100" u="sng" dirty="0">
                <a:solidFill>
                  <a:prstClr val="black"/>
                </a:solidFill>
                <a:latin typeface="Calibri"/>
              </a:rPr>
              <a:t>innovative</a:t>
            </a:r>
            <a:r>
              <a:rPr lang="en-US" sz="2100" dirty="0">
                <a:solidFill>
                  <a:prstClr val="black"/>
                </a:solidFill>
                <a:latin typeface="Calibri"/>
              </a:rPr>
              <a:t> solutions. </a:t>
            </a:r>
          </a:p>
          <a:p>
            <a:pPr marL="171450" indent="-171450" defTabSz="685800" fontAlgn="base">
              <a:spcBef>
                <a:spcPts val="750"/>
              </a:spcBef>
            </a:pPr>
            <a:r>
              <a:rPr lang="en-US" sz="2100" u="sng" dirty="0">
                <a:solidFill>
                  <a:prstClr val="black"/>
                </a:solidFill>
                <a:latin typeface="Calibri"/>
              </a:rPr>
              <a:t>Eliminate inefficiencies</a:t>
            </a:r>
            <a:r>
              <a:rPr lang="en-US" sz="2100" dirty="0">
                <a:solidFill>
                  <a:prstClr val="black"/>
                </a:solidFill>
                <a:latin typeface="Calibri"/>
              </a:rPr>
              <a:t> in the system (no band-aid solutions).</a:t>
            </a:r>
          </a:p>
          <a:p>
            <a:pPr marL="0" indent="0" defTabSz="685800">
              <a:spcBef>
                <a:spcPts val="750"/>
              </a:spcBef>
              <a:buNone/>
            </a:pPr>
            <a:br>
              <a:rPr lang="en-US" sz="2100" dirty="0">
                <a:solidFill>
                  <a:prstClr val="black"/>
                </a:solidFill>
                <a:latin typeface="Calibri"/>
              </a:rPr>
            </a:br>
            <a:endParaRPr lang="en-US" sz="2100" dirty="0">
              <a:solidFill>
                <a:prstClr val="black"/>
              </a:solidFill>
              <a:latin typeface="Calibri"/>
            </a:endParaRPr>
          </a:p>
        </p:txBody>
      </p:sp>
    </p:spTree>
    <p:extLst>
      <p:ext uri="{BB962C8B-B14F-4D97-AF65-F5344CB8AC3E}">
        <p14:creationId xmlns:p14="http://schemas.microsoft.com/office/powerpoint/2010/main" val="675359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9343-784A-432A-9443-6AEE19A9513D}"/>
              </a:ext>
            </a:extLst>
          </p:cNvPr>
          <p:cNvSpPr>
            <a:spLocks noGrp="1"/>
          </p:cNvSpPr>
          <p:nvPr>
            <p:ph type="title"/>
          </p:nvPr>
        </p:nvSpPr>
        <p:spPr/>
        <p:txBody>
          <a:bodyPr/>
          <a:lstStyle/>
          <a:p>
            <a:r>
              <a:rPr lang="en-US" b="1" dirty="0">
                <a:latin typeface="+mn-lt"/>
              </a:rPr>
              <a:t>Key Findings: Critical Issues</a:t>
            </a:r>
          </a:p>
        </p:txBody>
      </p:sp>
      <p:sp>
        <p:nvSpPr>
          <p:cNvPr id="3" name="Content Placeholder 3">
            <a:extLst>
              <a:ext uri="{FF2B5EF4-FFF2-40B4-BE49-F238E27FC236}">
                <a16:creationId xmlns:a16="http://schemas.microsoft.com/office/drawing/2014/main" id="{EE5D4C13-CE92-4162-8A91-E085A753EEC9}"/>
              </a:ext>
            </a:extLst>
          </p:cNvPr>
          <p:cNvSpPr txBox="1">
            <a:spLocks/>
          </p:cNvSpPr>
          <p:nvPr/>
        </p:nvSpPr>
        <p:spPr>
          <a:xfrm>
            <a:off x="628650" y="2226469"/>
            <a:ext cx="8042652" cy="32635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763" indent="-385763" fontAlgn="base">
              <a:buFont typeface="+mj-lt"/>
              <a:buAutoNum type="arabicPeriod"/>
            </a:pPr>
            <a:r>
              <a:rPr lang="en-US" sz="2100" dirty="0"/>
              <a:t>Facilities not marked accurately and on time</a:t>
            </a:r>
          </a:p>
          <a:p>
            <a:pPr marL="385763" indent="-385763" fontAlgn="base">
              <a:buFont typeface="+mj-lt"/>
              <a:buAutoNum type="arabicPeriod"/>
            </a:pPr>
            <a:r>
              <a:rPr lang="en-US" sz="2100" dirty="0"/>
              <a:t>Excavator errors in the field</a:t>
            </a:r>
          </a:p>
          <a:p>
            <a:pPr marL="385763" indent="-385763" fontAlgn="base">
              <a:buFont typeface="+mj-lt"/>
              <a:buAutoNum type="arabicPeriod"/>
            </a:pPr>
            <a:r>
              <a:rPr lang="en-US" sz="2100" dirty="0"/>
              <a:t>Effective and consistent use of 811 </a:t>
            </a:r>
          </a:p>
          <a:p>
            <a:pPr marL="385763" indent="-385763" fontAlgn="base">
              <a:buFont typeface="+mj-lt"/>
              <a:buAutoNum type="arabicPeriod"/>
            </a:pPr>
            <a:endParaRPr lang="en-US" sz="2100" dirty="0"/>
          </a:p>
          <a:p>
            <a:pPr marL="0" indent="0">
              <a:buNone/>
            </a:pPr>
            <a:br>
              <a:rPr lang="en-US" sz="2100" dirty="0"/>
            </a:br>
            <a:endParaRPr lang="en-US" sz="2100" dirty="0"/>
          </a:p>
        </p:txBody>
      </p:sp>
    </p:spTree>
    <p:extLst>
      <p:ext uri="{BB962C8B-B14F-4D97-AF65-F5344CB8AC3E}">
        <p14:creationId xmlns:p14="http://schemas.microsoft.com/office/powerpoint/2010/main" val="1947039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6C6230-D891-4B9D-80D2-C2C80EDFA126}"/>
              </a:ext>
            </a:extLst>
          </p:cNvPr>
          <p:cNvSpPr>
            <a:spLocks noGrp="1"/>
          </p:cNvSpPr>
          <p:nvPr>
            <p:ph type="title"/>
          </p:nvPr>
        </p:nvSpPr>
        <p:spPr/>
        <p:txBody>
          <a:bodyPr/>
          <a:lstStyle/>
          <a:p>
            <a:r>
              <a:rPr lang="en-US" dirty="0"/>
              <a:t>GOLD!</a:t>
            </a:r>
          </a:p>
        </p:txBody>
      </p:sp>
      <p:pic>
        <p:nvPicPr>
          <p:cNvPr id="1026" name="Picture 2" descr="Historical Reading List: The California Gold Rush">
            <a:extLst>
              <a:ext uri="{FF2B5EF4-FFF2-40B4-BE49-F238E27FC236}">
                <a16:creationId xmlns:a16="http://schemas.microsoft.com/office/drawing/2014/main" id="{04EA3F86-4927-4A77-88D2-30CF741AAB7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551186"/>
            <a:ext cx="8229600" cy="4623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391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23576A-570A-4D34-9F65-94D3BC34C3EB}"/>
              </a:ext>
            </a:extLst>
          </p:cNvPr>
          <p:cNvSpPr>
            <a:spLocks noGrp="1"/>
          </p:cNvSpPr>
          <p:nvPr>
            <p:ph idx="1"/>
          </p:nvPr>
        </p:nvSpPr>
        <p:spPr/>
        <p:txBody>
          <a:bodyPr/>
          <a:lstStyle/>
          <a:p>
            <a:r>
              <a:rPr lang="en-US" dirty="0"/>
              <a:t>Developed by CGA’s Technology Committee</a:t>
            </a:r>
          </a:p>
          <a:p>
            <a:r>
              <a:rPr lang="en-US" dirty="0"/>
              <a:t>Idealized excavation project in 2030</a:t>
            </a:r>
          </a:p>
          <a:p>
            <a:endParaRPr lang="en-US" dirty="0"/>
          </a:p>
        </p:txBody>
      </p:sp>
      <p:sp>
        <p:nvSpPr>
          <p:cNvPr id="3" name="Title 2">
            <a:extLst>
              <a:ext uri="{FF2B5EF4-FFF2-40B4-BE49-F238E27FC236}">
                <a16:creationId xmlns:a16="http://schemas.microsoft.com/office/drawing/2014/main" id="{38A1C81D-1B37-4F27-B16C-C27F2646D169}"/>
              </a:ext>
            </a:extLst>
          </p:cNvPr>
          <p:cNvSpPr>
            <a:spLocks noGrp="1"/>
          </p:cNvSpPr>
          <p:nvPr>
            <p:ph type="title"/>
          </p:nvPr>
        </p:nvSpPr>
        <p:spPr/>
        <p:txBody>
          <a:bodyPr/>
          <a:lstStyle/>
          <a:p>
            <a:r>
              <a:rPr lang="en-US" dirty="0"/>
              <a:t>CGA Technology Report</a:t>
            </a:r>
          </a:p>
        </p:txBody>
      </p:sp>
    </p:spTree>
    <p:extLst>
      <p:ext uri="{BB962C8B-B14F-4D97-AF65-F5344CB8AC3E}">
        <p14:creationId xmlns:p14="http://schemas.microsoft.com/office/powerpoint/2010/main" val="2951390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B6717D-5443-412C-9D09-B147A975D593}"/>
              </a:ext>
            </a:extLst>
          </p:cNvPr>
          <p:cNvSpPr>
            <a:spLocks noGrp="1"/>
          </p:cNvSpPr>
          <p:nvPr>
            <p:ph idx="1"/>
          </p:nvPr>
        </p:nvSpPr>
        <p:spPr/>
        <p:txBody>
          <a:bodyPr/>
          <a:lstStyle/>
          <a:p>
            <a:pPr marL="514350" indent="-514350">
              <a:buFont typeface="+mj-lt"/>
              <a:buAutoNum type="arabicPeriod"/>
            </a:pPr>
            <a:r>
              <a:rPr lang="en-US" dirty="0"/>
              <a:t>Excavator enters an electronic one call ticket using electronic white-lining.</a:t>
            </a:r>
          </a:p>
          <a:p>
            <a:pPr marL="514350" indent="-514350">
              <a:buFont typeface="+mj-lt"/>
              <a:buAutoNum type="arabicPeriod"/>
            </a:pPr>
            <a:r>
              <a:rPr lang="en-US" dirty="0"/>
              <a:t>Facility operators/locators mark the site on time and provide Electronic Positive Response (EPR).</a:t>
            </a:r>
          </a:p>
          <a:p>
            <a:pPr marL="514350" indent="-514350">
              <a:buFont typeface="+mj-lt"/>
              <a:buAutoNum type="arabicPeriod"/>
            </a:pPr>
            <a:r>
              <a:rPr lang="en-US" dirty="0"/>
              <a:t>EPR contains a file that can be uploaded into the excavating machine cab.  Hardware/software on the bucket use the data and warn the equipment operator when they are within a certain distance of the buried utility.</a:t>
            </a:r>
          </a:p>
        </p:txBody>
      </p:sp>
      <p:sp>
        <p:nvSpPr>
          <p:cNvPr id="3" name="Title 2">
            <a:extLst>
              <a:ext uri="{FF2B5EF4-FFF2-40B4-BE49-F238E27FC236}">
                <a16:creationId xmlns:a16="http://schemas.microsoft.com/office/drawing/2014/main" id="{FDCDCDF9-817C-4D4F-A66F-9EF945698541}"/>
              </a:ext>
            </a:extLst>
          </p:cNvPr>
          <p:cNvSpPr>
            <a:spLocks noGrp="1"/>
          </p:cNvSpPr>
          <p:nvPr>
            <p:ph type="title"/>
          </p:nvPr>
        </p:nvSpPr>
        <p:spPr/>
        <p:txBody>
          <a:bodyPr/>
          <a:lstStyle/>
          <a:p>
            <a:r>
              <a:rPr lang="en-US" dirty="0"/>
              <a:t>2030</a:t>
            </a:r>
          </a:p>
        </p:txBody>
      </p:sp>
    </p:spTree>
    <p:extLst>
      <p:ext uri="{BB962C8B-B14F-4D97-AF65-F5344CB8AC3E}">
        <p14:creationId xmlns:p14="http://schemas.microsoft.com/office/powerpoint/2010/main" val="121017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F2A182-5F35-487E-9A7A-179E891D836C}"/>
              </a:ext>
            </a:extLst>
          </p:cNvPr>
          <p:cNvSpPr>
            <a:spLocks noGrp="1"/>
          </p:cNvSpPr>
          <p:nvPr>
            <p:ph idx="1"/>
          </p:nvPr>
        </p:nvSpPr>
        <p:spPr/>
        <p:txBody>
          <a:bodyPr/>
          <a:lstStyle/>
          <a:p>
            <a:pPr marL="514350" indent="-514350">
              <a:buFont typeface="+mj-lt"/>
              <a:buAutoNum type="arabicPeriod" startAt="3"/>
            </a:pPr>
            <a:r>
              <a:rPr lang="en-US" dirty="0"/>
              <a:t>(continued) Critical facilities have sensors installed that could automatically shut down the machine or freeze controls if needed (equipment gets too close). </a:t>
            </a:r>
          </a:p>
        </p:txBody>
      </p:sp>
      <p:sp>
        <p:nvSpPr>
          <p:cNvPr id="3" name="Title 2">
            <a:extLst>
              <a:ext uri="{FF2B5EF4-FFF2-40B4-BE49-F238E27FC236}">
                <a16:creationId xmlns:a16="http://schemas.microsoft.com/office/drawing/2014/main" id="{AC711E65-C684-4A67-9F4B-FFCC9328E3FD}"/>
              </a:ext>
            </a:extLst>
          </p:cNvPr>
          <p:cNvSpPr>
            <a:spLocks noGrp="1"/>
          </p:cNvSpPr>
          <p:nvPr>
            <p:ph type="title"/>
          </p:nvPr>
        </p:nvSpPr>
        <p:spPr/>
        <p:txBody>
          <a:bodyPr/>
          <a:lstStyle/>
          <a:p>
            <a:r>
              <a:rPr lang="en-US" dirty="0"/>
              <a:t>2030</a:t>
            </a:r>
          </a:p>
        </p:txBody>
      </p:sp>
    </p:spTree>
    <p:extLst>
      <p:ext uri="{BB962C8B-B14F-4D97-AF65-F5344CB8AC3E}">
        <p14:creationId xmlns:p14="http://schemas.microsoft.com/office/powerpoint/2010/main" val="2772011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E22A45-8DEE-4224-A7E5-7A6501DC4438}"/>
              </a:ext>
            </a:extLst>
          </p:cNvPr>
          <p:cNvSpPr>
            <a:spLocks noGrp="1"/>
          </p:cNvSpPr>
          <p:nvPr>
            <p:ph idx="1"/>
          </p:nvPr>
        </p:nvSpPr>
        <p:spPr/>
        <p:txBody>
          <a:bodyPr/>
          <a:lstStyle/>
          <a:p>
            <a:pPr marL="514350" indent="-514350">
              <a:buFont typeface="+mj-lt"/>
              <a:buAutoNum type="arabicPeriod" startAt="4"/>
            </a:pPr>
            <a:r>
              <a:rPr lang="en-US" dirty="0"/>
              <a:t>Software geofences the perimeter of the work site as defined by the one call ticket.  Alerts machine operator if they move beyond that scope and can alert to facilities outside of that scope.</a:t>
            </a:r>
          </a:p>
          <a:p>
            <a:pPr marL="514350" indent="-514350">
              <a:buFont typeface="+mj-lt"/>
              <a:buAutoNum type="arabicPeriod" startAt="4"/>
            </a:pPr>
            <a:r>
              <a:rPr lang="en-US" dirty="0"/>
              <a:t>Software is compatible with an inexpensive drone.  EPR file uploaded to it allows monitoring of the machine operation (even remotely).</a:t>
            </a:r>
          </a:p>
        </p:txBody>
      </p:sp>
      <p:sp>
        <p:nvSpPr>
          <p:cNvPr id="3" name="Title 2">
            <a:extLst>
              <a:ext uri="{FF2B5EF4-FFF2-40B4-BE49-F238E27FC236}">
                <a16:creationId xmlns:a16="http://schemas.microsoft.com/office/drawing/2014/main" id="{046A29BA-6403-44A4-8B54-29C1268B3813}"/>
              </a:ext>
            </a:extLst>
          </p:cNvPr>
          <p:cNvSpPr>
            <a:spLocks noGrp="1"/>
          </p:cNvSpPr>
          <p:nvPr>
            <p:ph type="title"/>
          </p:nvPr>
        </p:nvSpPr>
        <p:spPr/>
        <p:txBody>
          <a:bodyPr/>
          <a:lstStyle/>
          <a:p>
            <a:r>
              <a:rPr lang="en-US" dirty="0"/>
              <a:t>2030</a:t>
            </a:r>
          </a:p>
        </p:txBody>
      </p:sp>
    </p:spTree>
    <p:extLst>
      <p:ext uri="{BB962C8B-B14F-4D97-AF65-F5344CB8AC3E}">
        <p14:creationId xmlns:p14="http://schemas.microsoft.com/office/powerpoint/2010/main" val="2948937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181D58-3AE8-403C-87D8-78E68DF17181}"/>
              </a:ext>
            </a:extLst>
          </p:cNvPr>
          <p:cNvSpPr>
            <a:spLocks noGrp="1"/>
          </p:cNvSpPr>
          <p:nvPr>
            <p:ph idx="1"/>
          </p:nvPr>
        </p:nvSpPr>
        <p:spPr/>
        <p:txBody>
          <a:bodyPr/>
          <a:lstStyle/>
          <a:p>
            <a:pPr marL="514350" indent="-514350">
              <a:buFont typeface="+mj-lt"/>
              <a:buAutoNum type="arabicPeriod" startAt="6"/>
            </a:pPr>
            <a:r>
              <a:rPr lang="en-US" dirty="0"/>
              <a:t>If any unmarked, mismarked, or abandoned facilities are found during the project, the drone maps them via integrated GPR and/or takes photos.  Those photos are provided back to the utility operator who can verify it and update files as needed.</a:t>
            </a:r>
          </a:p>
          <a:p>
            <a:pPr marL="514350" indent="-514350">
              <a:buFont typeface="+mj-lt"/>
              <a:buAutoNum type="arabicPeriod" startAt="6"/>
            </a:pPr>
            <a:r>
              <a:rPr lang="en-US" dirty="0"/>
              <a:t>Ideally, all utility operators participate in EPR.</a:t>
            </a:r>
          </a:p>
        </p:txBody>
      </p:sp>
      <p:sp>
        <p:nvSpPr>
          <p:cNvPr id="3" name="Title 2">
            <a:extLst>
              <a:ext uri="{FF2B5EF4-FFF2-40B4-BE49-F238E27FC236}">
                <a16:creationId xmlns:a16="http://schemas.microsoft.com/office/drawing/2014/main" id="{09F17116-9DE6-41CA-A877-22D58A687434}"/>
              </a:ext>
            </a:extLst>
          </p:cNvPr>
          <p:cNvSpPr>
            <a:spLocks noGrp="1"/>
          </p:cNvSpPr>
          <p:nvPr>
            <p:ph type="title"/>
          </p:nvPr>
        </p:nvSpPr>
        <p:spPr/>
        <p:txBody>
          <a:bodyPr/>
          <a:lstStyle/>
          <a:p>
            <a:r>
              <a:rPr lang="en-US" dirty="0"/>
              <a:t>2030</a:t>
            </a:r>
          </a:p>
        </p:txBody>
      </p:sp>
    </p:spTree>
    <p:extLst>
      <p:ext uri="{BB962C8B-B14F-4D97-AF65-F5344CB8AC3E}">
        <p14:creationId xmlns:p14="http://schemas.microsoft.com/office/powerpoint/2010/main" val="2390504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A67DF5-DA47-452C-B79E-E49DB5375FB1}"/>
              </a:ext>
            </a:extLst>
          </p:cNvPr>
          <p:cNvSpPr>
            <a:spLocks noGrp="1"/>
          </p:cNvSpPr>
          <p:nvPr>
            <p:ph idx="1"/>
          </p:nvPr>
        </p:nvSpPr>
        <p:spPr/>
        <p:txBody>
          <a:bodyPr/>
          <a:lstStyle/>
          <a:p>
            <a:r>
              <a:rPr lang="en-US" dirty="0"/>
              <a:t>All of the technology described exists NOW!</a:t>
            </a:r>
          </a:p>
          <a:p>
            <a:r>
              <a:rPr lang="en-US" dirty="0"/>
              <a:t>CHALLENGE:  Getting all stakeholders to adapt and utilize</a:t>
            </a:r>
          </a:p>
        </p:txBody>
      </p:sp>
      <p:sp>
        <p:nvSpPr>
          <p:cNvPr id="3" name="Title 2">
            <a:extLst>
              <a:ext uri="{FF2B5EF4-FFF2-40B4-BE49-F238E27FC236}">
                <a16:creationId xmlns:a16="http://schemas.microsoft.com/office/drawing/2014/main" id="{C7B5AC1E-C7D9-484E-A925-DDEE1547345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58762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ADF6E49-7942-4A34-AF22-98107ABCD915}"/>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521383BD-1CD4-42B9-8924-83A22E2A65E5}"/>
              </a:ext>
            </a:extLst>
          </p:cNvPr>
          <p:cNvSpPr>
            <a:spLocks noGrp="1"/>
          </p:cNvSpPr>
          <p:nvPr>
            <p:ph type="ctrTitle"/>
          </p:nvPr>
        </p:nvSpPr>
        <p:spPr/>
        <p:txBody>
          <a:bodyPr/>
          <a:lstStyle/>
          <a:p>
            <a:r>
              <a:rPr lang="en-US" dirty="0"/>
              <a:t>Virginia 811 Resources</a:t>
            </a:r>
          </a:p>
        </p:txBody>
      </p:sp>
    </p:spTree>
    <p:extLst>
      <p:ext uri="{BB962C8B-B14F-4D97-AF65-F5344CB8AC3E}">
        <p14:creationId xmlns:p14="http://schemas.microsoft.com/office/powerpoint/2010/main" val="2322671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5-04-08 at 10.41.49 PM.jpg"/>
          <p:cNvPicPr>
            <a:picLocks noChangeAspect="1"/>
          </p:cNvPicPr>
          <p:nvPr/>
        </p:nvPicPr>
        <p:blipFill rotWithShape="1">
          <a:blip r:embed="rId2">
            <a:extLst>
              <a:ext uri="{28A0092B-C50C-407E-A947-70E740481C1C}">
                <a14:useLocalDpi xmlns:a14="http://schemas.microsoft.com/office/drawing/2010/main" val="0"/>
              </a:ext>
            </a:extLst>
          </a:blip>
          <a:srcRect l="5833"/>
          <a:stretch/>
        </p:blipFill>
        <p:spPr>
          <a:xfrm>
            <a:off x="457200" y="1408259"/>
            <a:ext cx="8585074" cy="5121921"/>
          </a:xfrm>
          <a:prstGeom prst="rect">
            <a:avLst/>
          </a:prstGeom>
        </p:spPr>
      </p:pic>
      <p:sp>
        <p:nvSpPr>
          <p:cNvPr id="2" name="Title 1">
            <a:extLst>
              <a:ext uri="{FF2B5EF4-FFF2-40B4-BE49-F238E27FC236}">
                <a16:creationId xmlns:a16="http://schemas.microsoft.com/office/drawing/2014/main" id="{4B385162-41E2-4411-95B4-CCB89DBBBAA9}"/>
              </a:ext>
            </a:extLst>
          </p:cNvPr>
          <p:cNvSpPr>
            <a:spLocks noGrp="1"/>
          </p:cNvSpPr>
          <p:nvPr>
            <p:ph type="title"/>
          </p:nvPr>
        </p:nvSpPr>
        <p:spPr/>
        <p:txBody>
          <a:bodyPr/>
          <a:lstStyle/>
          <a:p>
            <a:r>
              <a:rPr lang="en-US" dirty="0"/>
              <a:t>Computer Based Training</a:t>
            </a:r>
          </a:p>
        </p:txBody>
      </p:sp>
      <p:sp>
        <p:nvSpPr>
          <p:cNvPr id="3" name="Content Placeholder 2">
            <a:extLst>
              <a:ext uri="{FF2B5EF4-FFF2-40B4-BE49-F238E27FC236}">
                <a16:creationId xmlns:a16="http://schemas.microsoft.com/office/drawing/2014/main" id="{9AFAF583-57E3-46F7-B6EF-7BB135C72FB0}"/>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71994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4D6A69D-050A-4A50-8F8A-D74E786DEBE0}"/>
              </a:ext>
            </a:extLst>
          </p:cNvPr>
          <p:cNvSpPr>
            <a:spLocks noGrp="1"/>
          </p:cNvSpPr>
          <p:nvPr>
            <p:ph type="title"/>
          </p:nvPr>
        </p:nvSpPr>
        <p:spPr/>
        <p:txBody>
          <a:bodyPr/>
          <a:lstStyle/>
          <a:p>
            <a:r>
              <a:rPr lang="en-US" dirty="0"/>
              <a:t>Web Ticket Entry</a:t>
            </a:r>
          </a:p>
        </p:txBody>
      </p:sp>
      <p:pic>
        <p:nvPicPr>
          <p:cNvPr id="12" name="Content Placeholder 3">
            <a:extLst>
              <a:ext uri="{FF2B5EF4-FFF2-40B4-BE49-F238E27FC236}">
                <a16:creationId xmlns:a16="http://schemas.microsoft.com/office/drawing/2014/main" id="{3EA66B8F-1DDB-4E6E-9A17-EC14F43D2F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34331"/>
            <a:ext cx="8229600" cy="4457700"/>
          </a:xfrm>
        </p:spPr>
      </p:pic>
    </p:spTree>
    <p:extLst>
      <p:ext uri="{BB962C8B-B14F-4D97-AF65-F5344CB8AC3E}">
        <p14:creationId xmlns:p14="http://schemas.microsoft.com/office/powerpoint/2010/main" val="2314820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9A32E2-405A-43C8-B52A-D193524CFEF5}"/>
              </a:ext>
            </a:extLst>
          </p:cNvPr>
          <p:cNvSpPr>
            <a:spLocks noGrp="1"/>
          </p:cNvSpPr>
          <p:nvPr>
            <p:ph type="title"/>
          </p:nvPr>
        </p:nvSpPr>
        <p:spPr/>
        <p:txBody>
          <a:bodyPr/>
          <a:lstStyle/>
          <a:p>
            <a:r>
              <a:rPr lang="en-US" dirty="0"/>
              <a:t>Web Ticket Entry</a:t>
            </a:r>
          </a:p>
        </p:txBody>
      </p:sp>
      <p:pic>
        <p:nvPicPr>
          <p:cNvPr id="7" name="Content Placeholder 3">
            <a:extLst>
              <a:ext uri="{FF2B5EF4-FFF2-40B4-BE49-F238E27FC236}">
                <a16:creationId xmlns:a16="http://schemas.microsoft.com/office/drawing/2014/main" id="{C5145668-D0AB-4107-AD3D-480CB2E744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34331"/>
            <a:ext cx="8229600" cy="4457700"/>
          </a:xfrm>
        </p:spPr>
      </p:pic>
    </p:spTree>
    <p:extLst>
      <p:ext uri="{BB962C8B-B14F-4D97-AF65-F5344CB8AC3E}">
        <p14:creationId xmlns:p14="http://schemas.microsoft.com/office/powerpoint/2010/main" val="3040785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646CBF-097C-4B46-BD98-1A38B85004B6}"/>
              </a:ext>
            </a:extLst>
          </p:cNvPr>
          <p:cNvSpPr>
            <a:spLocks noGrp="1"/>
          </p:cNvSpPr>
          <p:nvPr>
            <p:ph type="title"/>
          </p:nvPr>
        </p:nvSpPr>
        <p:spPr/>
        <p:txBody>
          <a:bodyPr/>
          <a:lstStyle/>
          <a:p>
            <a:r>
              <a:rPr lang="en-US" dirty="0"/>
              <a:t>Wisconsin</a:t>
            </a:r>
          </a:p>
        </p:txBody>
      </p:sp>
      <p:pic>
        <p:nvPicPr>
          <p:cNvPr id="2050" name="Picture 2" descr="Show Off Your Selfie Skills">
            <a:extLst>
              <a:ext uri="{FF2B5EF4-FFF2-40B4-BE49-F238E27FC236}">
                <a16:creationId xmlns:a16="http://schemas.microsoft.com/office/drawing/2014/main" id="{479AF19F-9A1B-4036-B5E4-27368C19AF3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63917" y="1502464"/>
            <a:ext cx="4439086" cy="4745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674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0DE500-76C9-4865-9FE2-758212BE285D}"/>
              </a:ext>
            </a:extLst>
          </p:cNvPr>
          <p:cNvSpPr>
            <a:spLocks noGrp="1"/>
          </p:cNvSpPr>
          <p:nvPr>
            <p:ph type="title"/>
          </p:nvPr>
        </p:nvSpPr>
        <p:spPr/>
        <p:txBody>
          <a:bodyPr/>
          <a:lstStyle/>
          <a:p>
            <a:r>
              <a:rPr lang="en-US" dirty="0"/>
              <a:t>Single Address Tickets</a:t>
            </a:r>
          </a:p>
        </p:txBody>
      </p:sp>
      <p:pic>
        <p:nvPicPr>
          <p:cNvPr id="7" name="Content Placeholder 6">
            <a:extLst>
              <a:ext uri="{FF2B5EF4-FFF2-40B4-BE49-F238E27FC236}">
                <a16:creationId xmlns:a16="http://schemas.microsoft.com/office/drawing/2014/main" id="{E0883CCF-DBA6-4247-9A36-2131D3E33F14}"/>
              </a:ext>
            </a:extLst>
          </p:cNvPr>
          <p:cNvPicPr>
            <a:picLocks noGrp="1" noChangeAspect="1"/>
          </p:cNvPicPr>
          <p:nvPr>
            <p:ph idx="1"/>
          </p:nvPr>
        </p:nvPicPr>
        <p:blipFill>
          <a:blip r:embed="rId2"/>
          <a:stretch>
            <a:fillRect/>
          </a:stretch>
        </p:blipFill>
        <p:spPr>
          <a:xfrm>
            <a:off x="990600" y="1371600"/>
            <a:ext cx="7150190" cy="4991966"/>
          </a:xfrm>
          <a:prstGeom prst="rect">
            <a:avLst/>
          </a:prstGeom>
        </p:spPr>
      </p:pic>
    </p:spTree>
    <p:extLst>
      <p:ext uri="{BB962C8B-B14F-4D97-AF65-F5344CB8AC3E}">
        <p14:creationId xmlns:p14="http://schemas.microsoft.com/office/powerpoint/2010/main" val="14476928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EF2D2C-4348-4C2C-8966-57841AD79583}"/>
              </a:ext>
            </a:extLst>
          </p:cNvPr>
          <p:cNvSpPr>
            <a:spLocks noGrp="1"/>
          </p:cNvSpPr>
          <p:nvPr>
            <p:ph idx="1"/>
          </p:nvPr>
        </p:nvSpPr>
        <p:spPr/>
        <p:txBody>
          <a:bodyPr/>
          <a:lstStyle/>
          <a:p>
            <a:r>
              <a:rPr lang="en-US" dirty="0"/>
              <a:t>Allows callers to process Update/Remark tickets quickly online</a:t>
            </a:r>
          </a:p>
        </p:txBody>
      </p:sp>
      <p:sp>
        <p:nvSpPr>
          <p:cNvPr id="3" name="Title 2">
            <a:extLst>
              <a:ext uri="{FF2B5EF4-FFF2-40B4-BE49-F238E27FC236}">
                <a16:creationId xmlns:a16="http://schemas.microsoft.com/office/drawing/2014/main" id="{6C7AA3A2-3A27-45A9-9B6B-07180A63A837}"/>
              </a:ext>
            </a:extLst>
          </p:cNvPr>
          <p:cNvSpPr>
            <a:spLocks noGrp="1"/>
          </p:cNvSpPr>
          <p:nvPr>
            <p:ph type="title"/>
          </p:nvPr>
        </p:nvSpPr>
        <p:spPr/>
        <p:txBody>
          <a:bodyPr/>
          <a:lstStyle/>
          <a:p>
            <a:r>
              <a:rPr lang="en-US" dirty="0"/>
              <a:t>Ticket Revision Express</a:t>
            </a:r>
          </a:p>
        </p:txBody>
      </p:sp>
    </p:spTree>
    <p:extLst>
      <p:ext uri="{BB962C8B-B14F-4D97-AF65-F5344CB8AC3E}">
        <p14:creationId xmlns:p14="http://schemas.microsoft.com/office/powerpoint/2010/main" val="3735989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Location Enhanced Ticket Search</a:t>
            </a:r>
          </a:p>
        </p:txBody>
      </p:sp>
      <p:graphicFrame>
        <p:nvGraphicFramePr>
          <p:cNvPr id="5" name="Diagram 4"/>
          <p:cNvGraphicFramePr/>
          <p:nvPr/>
        </p:nvGraphicFramePr>
        <p:xfrm>
          <a:off x="609600" y="1676400"/>
          <a:ext cx="8077200" cy="4385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5380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114800" y="1828800"/>
            <a:ext cx="4343400" cy="4478866"/>
          </a:xfrm>
        </p:spPr>
        <p:txBody>
          <a:bodyPr>
            <a:normAutofit/>
          </a:bodyPr>
          <a:lstStyle/>
          <a:p>
            <a:r>
              <a:rPr lang="en-US" sz="3200" dirty="0">
                <a:latin typeface="Arial" panose="020B0604020202020204" pitchFamily="34" charset="0"/>
                <a:cs typeface="Arial" panose="020B0604020202020204" pitchFamily="34" charset="0"/>
              </a:rPr>
              <a:t>Requires location services to be turned on for GPS search</a:t>
            </a:r>
          </a:p>
          <a:p>
            <a:r>
              <a:rPr lang="en-US" sz="3200" dirty="0">
                <a:latin typeface="Arial" panose="020B0604020202020204" pitchFamily="34" charset="0"/>
                <a:cs typeface="Arial" panose="020B0604020202020204" pitchFamily="34" charset="0"/>
              </a:rPr>
              <a:t>Search for active tickets or from last 30 days</a:t>
            </a:r>
          </a:p>
          <a:p>
            <a:endParaRPr lang="en-US"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228600" y="228600"/>
            <a:ext cx="8229600" cy="1143000"/>
          </a:xfrm>
        </p:spPr>
        <p:txBody>
          <a:bodyPr>
            <a:normAutofit/>
          </a:bodyPr>
          <a:lstStyle/>
          <a:p>
            <a:r>
              <a:rPr lang="en-US" dirty="0">
                <a:latin typeface="Arial" panose="020B0604020202020204" pitchFamily="34" charset="0"/>
                <a:cs typeface="Arial" panose="020B0604020202020204" pitchFamily="34" charset="0"/>
              </a:rPr>
              <a:t>Location Enhanced Ticket Search</a:t>
            </a:r>
          </a:p>
        </p:txBody>
      </p:sp>
      <p:sp>
        <p:nvSpPr>
          <p:cNvPr id="7" name="Date Placeholder 6"/>
          <p:cNvSpPr>
            <a:spLocks noGrp="1"/>
          </p:cNvSpPr>
          <p:nvPr>
            <p:ph type="dt" sz="half" idx="10"/>
          </p:nvPr>
        </p:nvSpPr>
        <p:spPr/>
        <p:txBody>
          <a:bodyPr/>
          <a:lstStyle/>
          <a:p>
            <a:endParaRPr lang="en-US" dirty="0">
              <a:solidFill>
                <a:prstClr val="black"/>
              </a:solidFill>
            </a:endParaRPr>
          </a:p>
        </p:txBody>
      </p:sp>
      <p:pic>
        <p:nvPicPr>
          <p:cNvPr id="6" name="Picture 5" descr="A screenshot of a cell phone&#10;&#10;Description automatically generated">
            <a:extLst>
              <a:ext uri="{FF2B5EF4-FFF2-40B4-BE49-F238E27FC236}">
                <a16:creationId xmlns:a16="http://schemas.microsoft.com/office/drawing/2014/main" id="{38256D6B-DF76-4B1D-AA04-138B068088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511" y="1371600"/>
            <a:ext cx="2998875" cy="5334000"/>
          </a:xfrm>
          <a:prstGeom prst="rect">
            <a:avLst/>
          </a:prstGeom>
        </p:spPr>
      </p:pic>
    </p:spTree>
    <p:extLst>
      <p:ext uri="{BB962C8B-B14F-4D97-AF65-F5344CB8AC3E}">
        <p14:creationId xmlns:p14="http://schemas.microsoft.com/office/powerpoint/2010/main" val="824297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8" name="Content Placeholder 7"/>
          <p:cNvSpPr>
            <a:spLocks noGrp="1"/>
          </p:cNvSpPr>
          <p:nvPr>
            <p:ph idx="1"/>
          </p:nvPr>
        </p:nvSpPr>
        <p:spPr>
          <a:xfrm>
            <a:off x="4052888" y="1676400"/>
            <a:ext cx="4252912" cy="4648200"/>
          </a:xfrm>
        </p:spPr>
        <p:txBody>
          <a:bodyPr/>
          <a:lstStyle/>
          <a:p>
            <a:r>
              <a:rPr lang="en-US" dirty="0">
                <a:latin typeface="Arial" panose="020B0604020202020204" pitchFamily="34" charset="0"/>
                <a:cs typeface="Arial" panose="020B0604020202020204" pitchFamily="34" charset="0"/>
              </a:rPr>
              <a:t>List of tickets based on GPS search</a:t>
            </a:r>
          </a:p>
          <a:p>
            <a:r>
              <a:rPr lang="en-US" dirty="0">
                <a:latin typeface="Arial" panose="020B0604020202020204" pitchFamily="34" charset="0"/>
                <a:cs typeface="Arial" panose="020B0604020202020204" pitchFamily="34" charset="0"/>
              </a:rPr>
              <a:t>Expired tickets if present are shown in </a:t>
            </a:r>
            <a:r>
              <a:rPr lang="en-US" dirty="0">
                <a:solidFill>
                  <a:srgbClr val="FF0000"/>
                </a:solidFill>
                <a:latin typeface="Arial" panose="020B0604020202020204" pitchFamily="34" charset="0"/>
                <a:cs typeface="Arial" panose="020B0604020202020204" pitchFamily="34" charset="0"/>
              </a:rPr>
              <a:t>red</a:t>
            </a:r>
          </a:p>
          <a:p>
            <a:r>
              <a:rPr lang="en-US" dirty="0">
                <a:latin typeface="Arial" panose="020B0604020202020204" pitchFamily="34" charset="0"/>
                <a:cs typeface="Arial" panose="020B0604020202020204" pitchFamily="34" charset="0"/>
              </a:rPr>
              <a:t>All members utilities have responded for tickets shown in </a:t>
            </a:r>
            <a:r>
              <a:rPr lang="en-US" dirty="0">
                <a:solidFill>
                  <a:schemeClr val="accent3">
                    <a:lumMod val="75000"/>
                  </a:schemeClr>
                </a:solidFill>
                <a:latin typeface="Arial" panose="020B0604020202020204" pitchFamily="34" charset="0"/>
                <a:cs typeface="Arial" panose="020B0604020202020204" pitchFamily="34" charset="0"/>
              </a:rPr>
              <a:t>green</a:t>
            </a:r>
          </a:p>
        </p:txBody>
      </p:sp>
      <p:pic>
        <p:nvPicPr>
          <p:cNvPr id="4" name="Picture 3" descr="A screenshot of a cell phone&#10;&#10;Description automatically generated">
            <a:extLst>
              <a:ext uri="{FF2B5EF4-FFF2-40B4-BE49-F238E27FC236}">
                <a16:creationId xmlns:a16="http://schemas.microsoft.com/office/drawing/2014/main" id="{0CD65634-39C9-46A8-9482-18FFC611F9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502465"/>
            <a:ext cx="3041716" cy="5410200"/>
          </a:xfrm>
          <a:prstGeom prst="rect">
            <a:avLst/>
          </a:prstGeom>
        </p:spPr>
      </p:pic>
    </p:spTree>
    <p:extLst>
      <p:ext uri="{BB962C8B-B14F-4D97-AF65-F5344CB8AC3E}">
        <p14:creationId xmlns:p14="http://schemas.microsoft.com/office/powerpoint/2010/main" val="1604824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rot="10800000">
            <a:off x="6499848" y="1752600"/>
            <a:ext cx="609600" cy="3048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0000"/>
              </a:solidFill>
            </a:endParaRPr>
          </a:p>
        </p:txBody>
      </p:sp>
      <p:sp>
        <p:nvSpPr>
          <p:cNvPr id="8" name="Right Arrow 7"/>
          <p:cNvSpPr/>
          <p:nvPr/>
        </p:nvSpPr>
        <p:spPr>
          <a:xfrm rot="10800000">
            <a:off x="6629400" y="4648201"/>
            <a:ext cx="609600" cy="3048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0000"/>
              </a:solidFill>
            </a:endParaRPr>
          </a:p>
        </p:txBody>
      </p:sp>
      <p:pic>
        <p:nvPicPr>
          <p:cNvPr id="4" name="Picture 3" descr="A screenshot of a cell phone&#10;&#10;Description automatically generated">
            <a:extLst>
              <a:ext uri="{FF2B5EF4-FFF2-40B4-BE49-F238E27FC236}">
                <a16:creationId xmlns:a16="http://schemas.microsoft.com/office/drawing/2014/main" id="{A110D45A-2A6B-40B3-9F0C-CACBB8034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151" y="0"/>
            <a:ext cx="3855697" cy="6858000"/>
          </a:xfrm>
          <a:prstGeom prst="rect">
            <a:avLst/>
          </a:prstGeom>
        </p:spPr>
      </p:pic>
    </p:spTree>
    <p:extLst>
      <p:ext uri="{BB962C8B-B14F-4D97-AF65-F5344CB8AC3E}">
        <p14:creationId xmlns:p14="http://schemas.microsoft.com/office/powerpoint/2010/main" val="151159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57200" y="1676400"/>
            <a:ext cx="3733800" cy="4449763"/>
          </a:xfrm>
        </p:spPr>
        <p:txBody>
          <a:bodyPr/>
          <a:lstStyle/>
          <a:p>
            <a:r>
              <a:rPr lang="en-US" dirty="0">
                <a:solidFill>
                  <a:schemeClr val="tx1"/>
                </a:solidFill>
                <a:latin typeface="Arial" panose="020B0604020202020204" pitchFamily="34" charset="0"/>
                <a:cs typeface="Arial" panose="020B0604020202020204" pitchFamily="34" charset="0"/>
              </a:rPr>
              <a:t>Map</a:t>
            </a:r>
          </a:p>
          <a:p>
            <a:pPr lvl="1"/>
            <a:r>
              <a:rPr lang="en-US" dirty="0">
                <a:solidFill>
                  <a:schemeClr val="tx1"/>
                </a:solidFill>
                <a:latin typeface="Arial" panose="020B0604020202020204" pitchFamily="34" charset="0"/>
                <a:cs typeface="Arial" panose="020B0604020202020204" pitchFamily="34" charset="0"/>
              </a:rPr>
              <a:t>1,000 </a:t>
            </a:r>
            <a:r>
              <a:rPr lang="en-US" dirty="0" err="1">
                <a:solidFill>
                  <a:schemeClr val="tx1"/>
                </a:solidFill>
                <a:latin typeface="Arial" panose="020B0604020202020204" pitchFamily="34" charset="0"/>
                <a:cs typeface="Arial" panose="020B0604020202020204" pitchFamily="34" charset="0"/>
              </a:rPr>
              <a:t>ft</a:t>
            </a:r>
            <a:r>
              <a:rPr lang="en-US" dirty="0">
                <a:solidFill>
                  <a:schemeClr val="tx1"/>
                </a:solidFill>
                <a:latin typeface="Arial" panose="020B0604020202020204" pitchFamily="34" charset="0"/>
                <a:cs typeface="Arial" panose="020B0604020202020204" pitchFamily="34" charset="0"/>
              </a:rPr>
              <a:t> buffer is shown in </a:t>
            </a:r>
            <a:r>
              <a:rPr lang="en-US" dirty="0">
                <a:solidFill>
                  <a:srgbClr val="FF0000"/>
                </a:solidFill>
                <a:latin typeface="Arial" panose="020B0604020202020204" pitchFamily="34" charset="0"/>
                <a:cs typeface="Arial" panose="020B0604020202020204" pitchFamily="34" charset="0"/>
              </a:rPr>
              <a:t>red</a:t>
            </a:r>
          </a:p>
          <a:p>
            <a:pPr lvl="1"/>
            <a:r>
              <a:rPr lang="en-US" dirty="0">
                <a:latin typeface="Arial" panose="020B0604020202020204" pitchFamily="34" charset="0"/>
                <a:cs typeface="Arial" panose="020B0604020202020204" pitchFamily="34" charset="0"/>
              </a:rPr>
              <a:t>Notification polygon is shown in </a:t>
            </a:r>
            <a:r>
              <a:rPr lang="en-US" dirty="0">
                <a:solidFill>
                  <a:srgbClr val="0000FF"/>
                </a:solidFill>
                <a:latin typeface="Arial" panose="020B0604020202020204" pitchFamily="34" charset="0"/>
                <a:cs typeface="Arial" panose="020B0604020202020204" pitchFamily="34" charset="0"/>
              </a:rPr>
              <a:t>blue</a:t>
            </a:r>
          </a:p>
        </p:txBody>
      </p:sp>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LETS</a:t>
            </a:r>
          </a:p>
        </p:txBody>
      </p:sp>
      <p:pic>
        <p:nvPicPr>
          <p:cNvPr id="5" name="Picture 4" descr="A screenshot of a cell phone&#10;&#10;Description automatically generated">
            <a:extLst>
              <a:ext uri="{FF2B5EF4-FFF2-40B4-BE49-F238E27FC236}">
                <a16:creationId xmlns:a16="http://schemas.microsoft.com/office/drawing/2014/main" id="{1ABB5973-AEFA-4BDF-8C39-2CCB48174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0"/>
            <a:ext cx="3567917" cy="6346135"/>
          </a:xfrm>
          <a:prstGeom prst="rect">
            <a:avLst/>
          </a:prstGeom>
        </p:spPr>
      </p:pic>
    </p:spTree>
    <p:extLst>
      <p:ext uri="{BB962C8B-B14F-4D97-AF65-F5344CB8AC3E}">
        <p14:creationId xmlns:p14="http://schemas.microsoft.com/office/powerpoint/2010/main" val="742450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2"/>
          <p:cNvSpPr>
            <a:spLocks noGrp="1"/>
          </p:cNvSpPr>
          <p:nvPr>
            <p:ph type="title"/>
          </p:nvPr>
        </p:nvSpPr>
        <p:spPr>
          <a:xfrm>
            <a:off x="381000" y="304800"/>
            <a:ext cx="8305800" cy="990600"/>
          </a:xfrm>
        </p:spPr>
        <p:txBody>
          <a:bodyPr/>
          <a:lstStyle/>
          <a:p>
            <a:pPr eaLnBrk="1" hangingPunct="1"/>
            <a:r>
              <a:rPr lang="en-US" dirty="0">
                <a:latin typeface="Arial" panose="020B0604020202020204" pitchFamily="34" charset="0"/>
                <a:cs typeface="Arial" panose="020B0604020202020204" pitchFamily="34" charset="0"/>
              </a:rPr>
              <a:t>Why LETS?</a:t>
            </a:r>
          </a:p>
        </p:txBody>
      </p:sp>
      <p:graphicFrame>
        <p:nvGraphicFramePr>
          <p:cNvPr id="2" name="Content Placeholder 1"/>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4157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23C676-A22E-485D-B185-EC5ACCF392C0}"/>
              </a:ext>
            </a:extLst>
          </p:cNvPr>
          <p:cNvSpPr>
            <a:spLocks noGrp="1"/>
          </p:cNvSpPr>
          <p:nvPr>
            <p:ph idx="1"/>
          </p:nvPr>
        </p:nvSpPr>
        <p:spPr/>
        <p:txBody>
          <a:bodyPr/>
          <a:lstStyle/>
          <a:p>
            <a:r>
              <a:rPr lang="en-US" dirty="0"/>
              <a:t>Online resource for training and tips on Web Ticket Entry</a:t>
            </a:r>
          </a:p>
          <a:p>
            <a:r>
              <a:rPr lang="en-US" dirty="0"/>
              <a:t>Visit </a:t>
            </a:r>
            <a:r>
              <a:rPr lang="en-US" dirty="0">
                <a:hlinkClick r:id="rId2"/>
              </a:rPr>
              <a:t>www.va811.com</a:t>
            </a:r>
            <a:r>
              <a:rPr lang="en-US" dirty="0"/>
              <a:t> and click on the Academy logo</a:t>
            </a:r>
          </a:p>
        </p:txBody>
      </p:sp>
      <p:sp>
        <p:nvSpPr>
          <p:cNvPr id="3" name="Title 2">
            <a:extLst>
              <a:ext uri="{FF2B5EF4-FFF2-40B4-BE49-F238E27FC236}">
                <a16:creationId xmlns:a16="http://schemas.microsoft.com/office/drawing/2014/main" id="{9AC09A4A-65F8-46D6-A970-39221CF8CEFD}"/>
              </a:ext>
            </a:extLst>
          </p:cNvPr>
          <p:cNvSpPr>
            <a:spLocks noGrp="1"/>
          </p:cNvSpPr>
          <p:nvPr>
            <p:ph type="title"/>
          </p:nvPr>
        </p:nvSpPr>
        <p:spPr/>
        <p:txBody>
          <a:bodyPr/>
          <a:lstStyle/>
          <a:p>
            <a:r>
              <a:rPr lang="en-US" dirty="0"/>
              <a:t>Academy</a:t>
            </a:r>
          </a:p>
        </p:txBody>
      </p:sp>
    </p:spTree>
    <p:extLst>
      <p:ext uri="{BB962C8B-B14F-4D97-AF65-F5344CB8AC3E}">
        <p14:creationId xmlns:p14="http://schemas.microsoft.com/office/powerpoint/2010/main" val="3013828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7DFEEA-F584-489B-A03C-68F29D3A3623}"/>
              </a:ext>
            </a:extLst>
          </p:cNvPr>
          <p:cNvSpPr>
            <a:spLocks noGrp="1"/>
          </p:cNvSpPr>
          <p:nvPr>
            <p:ph idx="1"/>
          </p:nvPr>
        </p:nvSpPr>
        <p:spPr/>
        <p:txBody>
          <a:bodyPr/>
          <a:lstStyle/>
          <a:p>
            <a:r>
              <a:rPr lang="en-US" dirty="0"/>
              <a:t>Steve Light</a:t>
            </a:r>
          </a:p>
          <a:p>
            <a:r>
              <a:rPr lang="en-US" dirty="0"/>
              <a:t>Email – </a:t>
            </a:r>
            <a:r>
              <a:rPr lang="en-US" dirty="0">
                <a:hlinkClick r:id="rId2"/>
              </a:rPr>
              <a:t>slight@va811.com</a:t>
            </a:r>
            <a:endParaRPr lang="en-US" dirty="0"/>
          </a:p>
          <a:p>
            <a:r>
              <a:rPr lang="en-US" dirty="0"/>
              <a:t>Cell – 540-761-9655</a:t>
            </a:r>
          </a:p>
          <a:p>
            <a:endParaRPr lang="en-US" dirty="0"/>
          </a:p>
          <a:p>
            <a:r>
              <a:rPr lang="en-US" dirty="0">
                <a:hlinkClick r:id="rId3"/>
              </a:rPr>
              <a:t>www.va811.com</a:t>
            </a:r>
            <a:endParaRPr lang="en-US" dirty="0"/>
          </a:p>
          <a:p>
            <a:pPr marL="0" indent="0">
              <a:buNone/>
            </a:pPr>
            <a:endParaRPr lang="en-US" dirty="0"/>
          </a:p>
        </p:txBody>
      </p:sp>
      <p:sp>
        <p:nvSpPr>
          <p:cNvPr id="3" name="Title 2">
            <a:extLst>
              <a:ext uri="{FF2B5EF4-FFF2-40B4-BE49-F238E27FC236}">
                <a16:creationId xmlns:a16="http://schemas.microsoft.com/office/drawing/2014/main" id="{0E49F865-4329-4E28-86FA-8A3B16C6D16F}"/>
              </a:ext>
            </a:extLst>
          </p:cNvPr>
          <p:cNvSpPr>
            <a:spLocks noGrp="1"/>
          </p:cNvSpPr>
          <p:nvPr>
            <p:ph type="title"/>
          </p:nvPr>
        </p:nvSpPr>
        <p:spPr/>
        <p:txBody>
          <a:bodyPr/>
          <a:lstStyle/>
          <a:p>
            <a:r>
              <a:rPr lang="en-US" dirty="0"/>
              <a:t>Contact Information</a:t>
            </a:r>
          </a:p>
        </p:txBody>
      </p:sp>
    </p:spTree>
    <p:extLst>
      <p:ext uri="{BB962C8B-B14F-4D97-AF65-F5344CB8AC3E}">
        <p14:creationId xmlns:p14="http://schemas.microsoft.com/office/powerpoint/2010/main" val="273218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69D454-3C9A-45A9-AE33-B7363B03DF14}"/>
              </a:ext>
            </a:extLst>
          </p:cNvPr>
          <p:cNvSpPr>
            <a:spLocks noGrp="1"/>
          </p:cNvSpPr>
          <p:nvPr>
            <p:ph type="title"/>
          </p:nvPr>
        </p:nvSpPr>
        <p:spPr/>
        <p:txBody>
          <a:bodyPr/>
          <a:lstStyle/>
          <a:p>
            <a:r>
              <a:rPr lang="en-US" dirty="0"/>
              <a:t>Washington Monument</a:t>
            </a:r>
          </a:p>
        </p:txBody>
      </p:sp>
      <p:pic>
        <p:nvPicPr>
          <p:cNvPr id="3074" name="Picture 2" descr="Washington Monument - Wikipedia">
            <a:extLst>
              <a:ext uri="{FF2B5EF4-FFF2-40B4-BE49-F238E27FC236}">
                <a16:creationId xmlns:a16="http://schemas.microsoft.com/office/drawing/2014/main" id="{1E63706F-958E-4A8E-A085-0CB5CE99CD8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19400" y="1726832"/>
            <a:ext cx="3352799" cy="447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107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293722-4B6B-4C6D-B5BF-B0398AE41C41}"/>
              </a:ext>
            </a:extLst>
          </p:cNvPr>
          <p:cNvSpPr>
            <a:spLocks noGrp="1"/>
          </p:cNvSpPr>
          <p:nvPr>
            <p:ph idx="1"/>
          </p:nvPr>
        </p:nvSpPr>
        <p:spPr/>
        <p:txBody>
          <a:bodyPr/>
          <a:lstStyle/>
          <a:p>
            <a:r>
              <a:rPr lang="en-US" dirty="0"/>
              <a:t>Chartered by Congress</a:t>
            </a:r>
          </a:p>
          <a:p>
            <a:r>
              <a:rPr lang="en-US" dirty="0"/>
              <a:t>Became the first of the District of Columbia’s present-day utilities</a:t>
            </a:r>
          </a:p>
        </p:txBody>
      </p:sp>
      <p:sp>
        <p:nvSpPr>
          <p:cNvPr id="3" name="Title 2">
            <a:extLst>
              <a:ext uri="{FF2B5EF4-FFF2-40B4-BE49-F238E27FC236}">
                <a16:creationId xmlns:a16="http://schemas.microsoft.com/office/drawing/2014/main" id="{734803EF-4586-4198-BBD2-F0B8136FEE59}"/>
              </a:ext>
            </a:extLst>
          </p:cNvPr>
          <p:cNvSpPr>
            <a:spLocks noGrp="1"/>
          </p:cNvSpPr>
          <p:nvPr>
            <p:ph type="title"/>
          </p:nvPr>
        </p:nvSpPr>
        <p:spPr/>
        <p:txBody>
          <a:bodyPr/>
          <a:lstStyle/>
          <a:p>
            <a:r>
              <a:rPr lang="en-US" dirty="0"/>
              <a:t>Washington Gas Light Company</a:t>
            </a:r>
          </a:p>
        </p:txBody>
      </p:sp>
    </p:spTree>
    <p:extLst>
      <p:ext uri="{BB962C8B-B14F-4D97-AF65-F5344CB8AC3E}">
        <p14:creationId xmlns:p14="http://schemas.microsoft.com/office/powerpoint/2010/main" val="3952149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oadrunner">
            <a:hlinkClick r:id="" action="ppaction://media"/>
            <a:extLst>
              <a:ext uri="{FF2B5EF4-FFF2-40B4-BE49-F238E27FC236}">
                <a16:creationId xmlns:a16="http://schemas.microsoft.com/office/drawing/2014/main" id="{683CE48D-B1A2-495A-9C0F-88B39F79BEA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4188" y="1600200"/>
            <a:ext cx="8175625" cy="4525963"/>
          </a:xfrm>
        </p:spPr>
      </p:pic>
      <p:sp>
        <p:nvSpPr>
          <p:cNvPr id="3" name="Title 2">
            <a:extLst>
              <a:ext uri="{FF2B5EF4-FFF2-40B4-BE49-F238E27FC236}">
                <a16:creationId xmlns:a16="http://schemas.microsoft.com/office/drawing/2014/main" id="{6C26155C-0E40-4A6C-84EE-5D7E6D0C20F6}"/>
              </a:ext>
            </a:extLst>
          </p:cNvPr>
          <p:cNvSpPr>
            <a:spLocks noGrp="1"/>
          </p:cNvSpPr>
          <p:nvPr>
            <p:ph type="title"/>
          </p:nvPr>
        </p:nvSpPr>
        <p:spPr/>
        <p:txBody>
          <a:bodyPr/>
          <a:lstStyle/>
          <a:p>
            <a:r>
              <a:rPr lang="en-US" dirty="0"/>
              <a:t>Fast Forward…</a:t>
            </a:r>
          </a:p>
        </p:txBody>
      </p:sp>
    </p:spTree>
    <p:extLst>
      <p:ext uri="{BB962C8B-B14F-4D97-AF65-F5344CB8AC3E}">
        <p14:creationId xmlns:p14="http://schemas.microsoft.com/office/powerpoint/2010/main" val="81251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C9AB89-0E25-42BC-8422-4F705E58C145}"/>
              </a:ext>
            </a:extLst>
          </p:cNvPr>
          <p:cNvPicPr>
            <a:picLocks noChangeAspect="1"/>
          </p:cNvPicPr>
          <p:nvPr/>
        </p:nvPicPr>
        <p:blipFill>
          <a:blip r:embed="rId2"/>
          <a:stretch>
            <a:fillRect/>
          </a:stretch>
        </p:blipFill>
        <p:spPr>
          <a:xfrm>
            <a:off x="1957387" y="2281237"/>
            <a:ext cx="5229225" cy="2295525"/>
          </a:xfrm>
          <a:prstGeom prst="rect">
            <a:avLst/>
          </a:prstGeom>
        </p:spPr>
      </p:pic>
    </p:spTree>
    <p:extLst>
      <p:ext uri="{BB962C8B-B14F-4D97-AF65-F5344CB8AC3E}">
        <p14:creationId xmlns:p14="http://schemas.microsoft.com/office/powerpoint/2010/main" val="789418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EDD8-51B2-4EAB-A38F-B62B0ED65CB2}"/>
              </a:ext>
            </a:extLst>
          </p:cNvPr>
          <p:cNvSpPr>
            <a:spLocks noGrp="1"/>
          </p:cNvSpPr>
          <p:nvPr>
            <p:ph type="title"/>
          </p:nvPr>
        </p:nvSpPr>
        <p:spPr/>
        <p:txBody>
          <a:bodyPr/>
          <a:lstStyle/>
          <a:p>
            <a:r>
              <a:rPr lang="en-US" dirty="0"/>
              <a:t>Call Centers</a:t>
            </a:r>
          </a:p>
        </p:txBody>
      </p:sp>
      <p:sp>
        <p:nvSpPr>
          <p:cNvPr id="3" name="Content Placeholder 2">
            <a:extLst>
              <a:ext uri="{FF2B5EF4-FFF2-40B4-BE49-F238E27FC236}">
                <a16:creationId xmlns:a16="http://schemas.microsoft.com/office/drawing/2014/main" id="{4E890B86-306B-4F57-AA68-0EE022109504}"/>
              </a:ext>
            </a:extLst>
          </p:cNvPr>
          <p:cNvSpPr>
            <a:spLocks noGrp="1"/>
          </p:cNvSpPr>
          <p:nvPr>
            <p:ph idx="1"/>
          </p:nvPr>
        </p:nvSpPr>
        <p:spPr/>
        <p:txBody>
          <a:bodyPr/>
          <a:lstStyle/>
          <a:p>
            <a:r>
              <a:rPr lang="en-US" dirty="0"/>
              <a:t>Centers were established in certain areas in the US</a:t>
            </a:r>
          </a:p>
          <a:p>
            <a:r>
              <a:rPr lang="en-US" dirty="0"/>
              <a:t>Regional centers</a:t>
            </a:r>
          </a:p>
          <a:p>
            <a:pPr lvl="1"/>
            <a:r>
              <a:rPr lang="en-US" dirty="0"/>
              <a:t>Houston example</a:t>
            </a:r>
          </a:p>
          <a:p>
            <a:r>
              <a:rPr lang="en-US" dirty="0"/>
              <a:t>Idea was for excavators to make one call as opposed to calling each utility for information</a:t>
            </a:r>
          </a:p>
        </p:txBody>
      </p:sp>
    </p:spTree>
    <p:extLst>
      <p:ext uri="{BB962C8B-B14F-4D97-AF65-F5344CB8AC3E}">
        <p14:creationId xmlns:p14="http://schemas.microsoft.com/office/powerpoint/2010/main" val="2649805251"/>
      </p:ext>
    </p:extLst>
  </p:cSld>
  <p:clrMapOvr>
    <a:masterClrMapping/>
  </p:clrMapOvr>
</p:sld>
</file>

<file path=ppt/theme/theme1.xml><?xml version="1.0" encoding="utf-8"?>
<a:theme xmlns:a="http://schemas.openxmlformats.org/drawingml/2006/main" name="VA8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extLst>
    <a:ext uri="{05A4C25C-085E-4340-85A3-A5531E510DB2}">
      <thm15:themeFamily xmlns:thm15="http://schemas.microsoft.com/office/thememl/2012/main" name="VA811 template 2018" id="{42B45E2E-0A09-4379-856E-582F0D01C9A8}" vid="{B98AE17B-9CF6-4038-AE9C-272F8FCCD4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2176</TotalTime>
  <Words>1380</Words>
  <Application>Microsoft Office PowerPoint</Application>
  <PresentationFormat>On-screen Show (4:3)</PresentationFormat>
  <Paragraphs>196</Paragraphs>
  <Slides>49</Slides>
  <Notes>20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49</vt:i4>
      </vt:variant>
    </vt:vector>
  </HeadingPairs>
  <TitlesOfParts>
    <vt:vector size="56" baseType="lpstr">
      <vt:lpstr>Arial</vt:lpstr>
      <vt:lpstr>Calibri</vt:lpstr>
      <vt:lpstr>Calibri  </vt:lpstr>
      <vt:lpstr>Calibri Light</vt:lpstr>
      <vt:lpstr>Corbel</vt:lpstr>
      <vt:lpstr>VA811</vt:lpstr>
      <vt:lpstr>Office Theme</vt:lpstr>
      <vt:lpstr>Know What’s Below</vt:lpstr>
      <vt:lpstr>Agenda</vt:lpstr>
      <vt:lpstr>GOLD!</vt:lpstr>
      <vt:lpstr>Wisconsin</vt:lpstr>
      <vt:lpstr>Washington Monument</vt:lpstr>
      <vt:lpstr>Washington Gas Light Company</vt:lpstr>
      <vt:lpstr>Fast Forward…</vt:lpstr>
      <vt:lpstr>PowerPoint Presentation</vt:lpstr>
      <vt:lpstr>Call Centers</vt:lpstr>
      <vt:lpstr>Miss Utility</vt:lpstr>
      <vt:lpstr>More History</vt:lpstr>
      <vt:lpstr>Damage Prevention Act</vt:lpstr>
      <vt:lpstr>Rules of Enforcement</vt:lpstr>
      <vt:lpstr>How Have We Done?</vt:lpstr>
      <vt:lpstr>Latest Damage Data</vt:lpstr>
      <vt:lpstr>PowerPoint Presentation</vt:lpstr>
      <vt:lpstr>PowerPoint Presentation</vt:lpstr>
      <vt:lpstr>PowerPoint Presentation</vt:lpstr>
      <vt:lpstr>Virginia 811</vt:lpstr>
      <vt:lpstr>PowerPoint Presentation</vt:lpstr>
      <vt:lpstr>Common Ground Alliance</vt:lpstr>
      <vt:lpstr>Common Ground Alliance (CGA)</vt:lpstr>
      <vt:lpstr>PowerPoint Presentation</vt:lpstr>
      <vt:lpstr>PowerPoint Presentation</vt:lpstr>
      <vt:lpstr>CGA Next Practices</vt:lpstr>
      <vt:lpstr>Background</vt:lpstr>
      <vt:lpstr>PowerPoint Presentation</vt:lpstr>
      <vt:lpstr>Vision &amp; Strategy</vt:lpstr>
      <vt:lpstr>Key Findings: Critical Issues</vt:lpstr>
      <vt:lpstr>CGA Technology Report</vt:lpstr>
      <vt:lpstr>2030</vt:lpstr>
      <vt:lpstr>2030</vt:lpstr>
      <vt:lpstr>2030</vt:lpstr>
      <vt:lpstr>2030</vt:lpstr>
      <vt:lpstr>PowerPoint Presentation</vt:lpstr>
      <vt:lpstr>Virginia 811 Resources</vt:lpstr>
      <vt:lpstr>Computer Based Training</vt:lpstr>
      <vt:lpstr>Web Ticket Entry</vt:lpstr>
      <vt:lpstr>Web Ticket Entry</vt:lpstr>
      <vt:lpstr>Single Address Tickets</vt:lpstr>
      <vt:lpstr>Ticket Revision Express</vt:lpstr>
      <vt:lpstr>Location Enhanced Ticket Search</vt:lpstr>
      <vt:lpstr>Location Enhanced Ticket Search</vt:lpstr>
      <vt:lpstr>PowerPoint Presentation</vt:lpstr>
      <vt:lpstr>PowerPoint Presentation</vt:lpstr>
      <vt:lpstr>LETS</vt:lpstr>
      <vt:lpstr>Why LETS?</vt:lpstr>
      <vt:lpstr>Academy</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VA811 Public Awareness Update</dc:title>
  <dc:creator>Steve Light</dc:creator>
  <cp:lastModifiedBy>Steve Light</cp:lastModifiedBy>
  <cp:revision>87</cp:revision>
  <dcterms:created xsi:type="dcterms:W3CDTF">2021-02-01T18:27:08Z</dcterms:created>
  <dcterms:modified xsi:type="dcterms:W3CDTF">2021-06-15T12:21:35Z</dcterms:modified>
</cp:coreProperties>
</file>