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561" r:id="rId3"/>
    <p:sldId id="594" r:id="rId4"/>
    <p:sldId id="591" r:id="rId5"/>
    <p:sldId id="556" r:id="rId6"/>
    <p:sldId id="555" r:id="rId7"/>
    <p:sldId id="587" r:id="rId8"/>
    <p:sldId id="557" r:id="rId9"/>
    <p:sldId id="276" r:id="rId10"/>
    <p:sldId id="589" r:id="rId11"/>
    <p:sldId id="592" r:id="rId12"/>
    <p:sldId id="590" r:id="rId13"/>
    <p:sldId id="593" r:id="rId14"/>
    <p:sldId id="483" r:id="rId15"/>
    <p:sldId id="478" r:id="rId16"/>
    <p:sldId id="588" r:id="rId17"/>
    <p:sldId id="595" r:id="rId18"/>
    <p:sldId id="578" r:id="rId19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936"/>
    <a:srgbClr val="2B2751"/>
    <a:srgbClr val="3A0852"/>
    <a:srgbClr val="57281A"/>
    <a:srgbClr val="243C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91"/>
    <p:restoredTop sz="94674"/>
  </p:normalViewPr>
  <p:slideViewPr>
    <p:cSldViewPr snapToGrid="0" snapToObjects="1">
      <p:cViewPr varScale="1">
        <p:scale>
          <a:sx n="61" d="100"/>
          <a:sy n="61" d="100"/>
        </p:scale>
        <p:origin x="-887" y="-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5179D-5893-164F-BE97-BFDEB273FA8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9213F-AEDF-DA4A-ACA1-A9245CF4D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87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4E760-D011-4756-8B69-6813B9F7D448}" type="slidenum">
              <a:rPr lang="en-US"/>
              <a:pPr/>
              <a:t>14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65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DA656-BB4B-4D3E-B8E5-FDB1FFF2F263}" type="slidenum">
              <a:rPr lang="en-US"/>
              <a:pPr/>
              <a:t>15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45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1972E4-6464-1647-9C4A-B4DB553ECB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F77BD39-C24C-BD49-AE71-2A1F1A4EC1D6}"/>
              </a:ext>
            </a:extLst>
          </p:cNvPr>
          <p:cNvSpPr/>
          <p:nvPr userDrawn="1"/>
        </p:nvSpPr>
        <p:spPr>
          <a:xfrm>
            <a:off x="0" y="2050181"/>
            <a:ext cx="9144000" cy="2225625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019" y="2154354"/>
            <a:ext cx="7765181" cy="2019751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79979"/>
            <a:ext cx="6826718" cy="154196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B2B606-294A-8645-AAE1-A1E488BF1E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649" y="369299"/>
            <a:ext cx="1573420" cy="14157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08164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250F-D037-9840-923C-F6FA1780111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A2204FE-DB74-D640-9457-A0166AD0D7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7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85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250F-D037-9840-923C-F6FA1780111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32BBEF5-7B98-044C-801B-3637B9BB1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7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03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250F-D037-9840-923C-F6FA1780111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E9B937-63F8-8F4B-B1AD-32C26B5990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7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20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7315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73152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000" y="6291898"/>
            <a:ext cx="539015" cy="365125"/>
          </a:xfrm>
        </p:spPr>
        <p:txBody>
          <a:bodyPr/>
          <a:lstStyle/>
          <a:p>
            <a:fld id="{F5E4250F-D037-9840-923C-F6FA1780111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49BB9A-6376-2143-BD65-4764DC8D1A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7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49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250F-D037-9840-923C-F6FA1780111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E473703-9209-2147-8AD2-D3CBD053E9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7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19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250F-D037-9840-923C-F6FA1780111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837741-0259-784C-843B-62AC4993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7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4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250F-D037-9840-923C-F6FA1780111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9E35128-C634-D84C-83AB-835CF3A53A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7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7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250F-D037-9840-923C-F6FA1780111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8AC9639-79B3-0547-994D-0C4969284F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7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8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250F-D037-9840-923C-F6FA1780111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1F6D1C4-7B95-1844-BA10-642F151A6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7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04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250F-D037-9840-923C-F6FA1780111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3536B2-A18F-214E-B88C-0041B9F24D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7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78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250F-D037-9840-923C-F6FA1780111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6C8D209-7F90-D347-99CB-831038785F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7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68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62964" y="259252"/>
            <a:ext cx="5252386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472" y="1193533"/>
            <a:ext cx="7573878" cy="4983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1106" y="6291898"/>
            <a:ext cx="539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4250F-D037-9840-923C-F6FA1780111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F702FDEF-491D-9543-B947-B79549BF1131}"/>
              </a:ext>
            </a:extLst>
          </p:cNvPr>
          <p:cNvCxnSpPr/>
          <p:nvPr userDrawn="1"/>
        </p:nvCxnSpPr>
        <p:spPr>
          <a:xfrm>
            <a:off x="457200" y="914400"/>
            <a:ext cx="8229600" cy="1588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0575220-FE2F-7249-83EA-6F72BF09D559}"/>
              </a:ext>
            </a:extLst>
          </p:cNvPr>
          <p:cNvCxnSpPr>
            <a:cxnSpLocks/>
          </p:cNvCxnSpPr>
          <p:nvPr userDrawn="1"/>
        </p:nvCxnSpPr>
        <p:spPr>
          <a:xfrm>
            <a:off x="1759632" y="6474461"/>
            <a:ext cx="4949188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FD0BF06-C9C2-7B4B-BF50-8695EFAC182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63" y="280092"/>
            <a:ext cx="2120397" cy="481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FD6C06F-9A2E-E94F-8B71-E028D0D1DF7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462" y="6416008"/>
            <a:ext cx="1839337" cy="11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9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ken@strugglewell.com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8189B638-CBFB-BD4B-9E28-C203D47B43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Leadership</a:t>
            </a:r>
            <a:br>
              <a:rPr lang="en-US" sz="4000" dirty="0"/>
            </a:br>
            <a:r>
              <a:rPr lang="en-US" sz="4000" dirty="0"/>
              <a:t>and</a:t>
            </a:r>
            <a:br>
              <a:rPr lang="en-US" sz="4000" dirty="0"/>
            </a:br>
            <a:r>
              <a:rPr lang="en-US" sz="4000" dirty="0"/>
              <a:t>The Importance of Service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="" xmlns:a16="http://schemas.microsoft.com/office/drawing/2014/main" id="{8B047086-E60E-DB48-BFA0-D18B80EE8E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Ken </a:t>
            </a:r>
            <a:r>
              <a:rPr lang="en-US" dirty="0" err="1"/>
              <a:t>Falke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53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C0BDEE-0D51-6B4D-B98B-4CB3F2647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3D37AF-7439-174A-9AF1-5445B7ADA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1) Set and clearly communicate your </a:t>
            </a:r>
            <a:r>
              <a:rPr lang="en-US" b="1" u="sng" dirty="0"/>
              <a:t>Vision</a:t>
            </a:r>
            <a:r>
              <a:rPr lang="en-US" dirty="0"/>
              <a:t>. Speak it, Write it, Draw it.  Everyone must know where they are going and why.</a:t>
            </a:r>
          </a:p>
          <a:p>
            <a:pPr marL="0" indent="0">
              <a:buNone/>
            </a:pPr>
            <a:r>
              <a:rPr lang="en-US" dirty="0"/>
              <a:t>2) Setting and Achieving </a:t>
            </a:r>
            <a:r>
              <a:rPr lang="en-US" b="1" u="sng" dirty="0"/>
              <a:t>Goals</a:t>
            </a:r>
            <a:r>
              <a:rPr lang="en-US" dirty="0"/>
              <a:t>. - Results oriented. Meet your people where they are and challenge them to stretch.</a:t>
            </a:r>
          </a:p>
          <a:p>
            <a:pPr marL="0" indent="0">
              <a:buNone/>
            </a:pPr>
            <a:r>
              <a:rPr lang="en-US" dirty="0"/>
              <a:t>3) </a:t>
            </a:r>
            <a:r>
              <a:rPr lang="en-US" b="1" u="sng" dirty="0"/>
              <a:t>Listen</a:t>
            </a:r>
            <a:r>
              <a:rPr lang="en-US" dirty="0"/>
              <a:t>.  Be present and listen to what is being said. – Communicate clearly! Make decisions and don’t waffle around.</a:t>
            </a:r>
          </a:p>
          <a:p>
            <a:pPr marL="0" indent="0">
              <a:buNone/>
            </a:pPr>
            <a:r>
              <a:rPr lang="en-US" dirty="0"/>
              <a:t>4) </a:t>
            </a:r>
            <a:r>
              <a:rPr lang="en-US" b="1" u="sng" dirty="0"/>
              <a:t>Be Kind</a:t>
            </a:r>
            <a:r>
              <a:rPr lang="en-US" dirty="0"/>
              <a:t>.  No one likes a screamer. – Be passionate. Kindness and passion are contagious.</a:t>
            </a:r>
          </a:p>
          <a:p>
            <a:pPr marL="0" indent="0">
              <a:buNone/>
            </a:pPr>
            <a:r>
              <a:rPr lang="en-US" dirty="0"/>
              <a:t>5) </a:t>
            </a:r>
            <a:r>
              <a:rPr lang="en-US" b="1" u="sng" dirty="0"/>
              <a:t>Work Hard</a:t>
            </a:r>
            <a:r>
              <a:rPr lang="en-US" dirty="0"/>
              <a:t>. Measured in output, not time worked.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35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C0BDEE-0D51-6B4D-B98B-4CB3F2647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3D37AF-7439-174A-9AF1-5445B7ADA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6) Hire </a:t>
            </a:r>
            <a:r>
              <a:rPr lang="en-US" b="1" u="sng" dirty="0"/>
              <a:t>Quality People</a:t>
            </a:r>
            <a:r>
              <a:rPr lang="en-US" dirty="0"/>
              <a:t>. Partner with Quality Customers. – Team Builder.</a:t>
            </a:r>
          </a:p>
          <a:p>
            <a:pPr marL="0" indent="0">
              <a:buNone/>
            </a:pPr>
            <a:r>
              <a:rPr lang="en-US" dirty="0"/>
              <a:t>7) Create a culture of </a:t>
            </a:r>
            <a:r>
              <a:rPr lang="en-US" b="1" u="sng" dirty="0"/>
              <a:t>Loyalty and Satisfaction</a:t>
            </a:r>
            <a:r>
              <a:rPr lang="en-US" dirty="0"/>
              <a:t>, with both employees and customers by building relationships. Connection not Control.</a:t>
            </a:r>
          </a:p>
          <a:p>
            <a:pPr marL="0" indent="0">
              <a:buNone/>
            </a:pPr>
            <a:r>
              <a:rPr lang="en-US" dirty="0"/>
              <a:t>8) Empower your team and ensure you hold them </a:t>
            </a:r>
            <a:r>
              <a:rPr lang="en-US" b="1" u="sng" dirty="0"/>
              <a:t>Accountable</a:t>
            </a:r>
            <a:r>
              <a:rPr lang="en-US" dirty="0"/>
              <a:t>. Teach them to ask “WHY?” and not “WHY ME?”.</a:t>
            </a:r>
          </a:p>
          <a:p>
            <a:pPr marL="0" indent="0">
              <a:buNone/>
            </a:pPr>
            <a:r>
              <a:rPr lang="en-US" dirty="0"/>
              <a:t>9) </a:t>
            </a:r>
            <a:r>
              <a:rPr lang="en-US" b="1" u="sng" dirty="0"/>
              <a:t>Take Calculated Risks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10) </a:t>
            </a:r>
            <a:r>
              <a:rPr lang="en-US" b="1" u="sng" dirty="0"/>
              <a:t>Give Back</a:t>
            </a:r>
            <a:r>
              <a:rPr lang="en-US" dirty="0"/>
              <a:t>. – Must have character. Volunteering and sharing profits.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917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438C1C-3A2F-9546-A7D0-0419E8B3C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434" y="259252"/>
            <a:ext cx="5252386" cy="549274"/>
          </a:xfrm>
        </p:spPr>
        <p:txBody>
          <a:bodyPr/>
          <a:lstStyle/>
          <a:p>
            <a:pPr algn="r"/>
            <a:r>
              <a:rPr lang="en-US" b="1" dirty="0"/>
              <a:t>Developing High Performing Teams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E0A10B-BEE5-6A4E-A781-D87821BEA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lvl="0" indent="-742950">
              <a:buFont typeface="+mj-lt"/>
              <a:buAutoNum type="arabicPeriod"/>
            </a:pPr>
            <a:r>
              <a:rPr lang="en-US" sz="3600" dirty="0"/>
              <a:t>Select the right people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3600" dirty="0"/>
              <a:t>Clearly define the objectives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3600" dirty="0"/>
              <a:t>Do your basics well…to perfection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3600" dirty="0"/>
              <a:t>Pursue Excellence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474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3D5A198B-357B-DE45-A965-50BC260636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Measuring Success</a:t>
            </a:r>
          </a:p>
        </p:txBody>
      </p:sp>
    </p:spTree>
    <p:extLst>
      <p:ext uri="{BB962C8B-B14F-4D97-AF65-F5344CB8AC3E}">
        <p14:creationId xmlns:p14="http://schemas.microsoft.com/office/powerpoint/2010/main" val="137998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62117" y="272417"/>
            <a:ext cx="6819900" cy="576263"/>
          </a:xfrm>
        </p:spPr>
        <p:txBody>
          <a:bodyPr/>
          <a:lstStyle/>
          <a:p>
            <a:pPr algn="r" eaLnBrk="1" hangingPunct="1"/>
            <a:r>
              <a:rPr lang="en-US" b="1" dirty="0"/>
              <a:t>Measuring Success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5" y="1524000"/>
            <a:ext cx="9058275" cy="4859338"/>
          </a:xfrm>
        </p:spPr>
        <p:txBody>
          <a:bodyPr/>
          <a:lstStyle/>
          <a:p>
            <a:pPr marL="838200" lvl="1" indent="-381000" eaLnBrk="1" hangingPunct="1">
              <a:buFontTx/>
              <a:buNone/>
            </a:pPr>
            <a:r>
              <a:rPr lang="en-US" dirty="0"/>
              <a:t>Don’t measure what we do, by what we do, but instead measure in terms of results.</a:t>
            </a:r>
          </a:p>
          <a:p>
            <a:pPr marL="1257300" lvl="2" indent="-342900" eaLnBrk="1" hangingPunct="1"/>
            <a:r>
              <a:rPr lang="en-US" dirty="0"/>
              <a:t>Customer satisfaction, loyalty, commitment and ownership behavior</a:t>
            </a:r>
          </a:p>
          <a:p>
            <a:pPr marL="1257300" lvl="2" indent="-342900" eaLnBrk="1" hangingPunct="1"/>
            <a:r>
              <a:rPr lang="en-US" dirty="0"/>
              <a:t>Employee satisfaction, loyalty, commitment and ownership behavior</a:t>
            </a:r>
          </a:p>
          <a:p>
            <a:pPr marL="1257300" lvl="2" indent="-342900" eaLnBrk="1" hangingPunct="1"/>
            <a:r>
              <a:rPr lang="en-US" dirty="0"/>
              <a:t>Profit</a:t>
            </a:r>
          </a:p>
          <a:p>
            <a:pPr marL="1257300" lvl="2" indent="-342900" eaLnBrk="1" hangingPunct="1"/>
            <a:r>
              <a:rPr lang="en-US" dirty="0"/>
              <a:t>Growth</a:t>
            </a:r>
          </a:p>
          <a:p>
            <a:pPr marL="1257300" lvl="2" indent="-342900" eaLnBrk="1" hangingPunct="1"/>
            <a:r>
              <a:rPr lang="en-US" dirty="0"/>
              <a:t>Innovation</a:t>
            </a:r>
          </a:p>
          <a:p>
            <a:pPr marL="1257300" lvl="2" indent="-342900" eaLnBrk="1" hangingPunct="1"/>
            <a:r>
              <a:rPr lang="en-US" dirty="0"/>
              <a:t>Good News sticks to employees</a:t>
            </a:r>
          </a:p>
          <a:p>
            <a:pPr marL="1257300" lvl="2" indent="-342900" eaLnBrk="1" hangingPunct="1"/>
            <a:r>
              <a:rPr lang="en-US" dirty="0"/>
              <a:t>Bad News sticks to Company</a:t>
            </a:r>
          </a:p>
          <a:p>
            <a:pPr marL="1257300" lvl="2" indent="-342900" algn="ctr" eaLnBrk="1" hangingPunct="1">
              <a:buFontTx/>
              <a:buNone/>
            </a:pPr>
            <a:endParaRPr lang="en-US" i="1" dirty="0"/>
          </a:p>
          <a:p>
            <a:pPr marL="1257300" lvl="2" indent="-342900" algn="ctr" eaLnBrk="1" hangingPunct="1">
              <a:buFontTx/>
              <a:buNone/>
            </a:pPr>
            <a:endParaRPr lang="en-US" i="1" dirty="0"/>
          </a:p>
          <a:p>
            <a:pPr marL="457200" algn="ctr" eaLnBrk="1" hangingPunct="1">
              <a:buFontTx/>
              <a:buNone/>
            </a:pPr>
            <a:r>
              <a:rPr lang="en-US" i="1" dirty="0"/>
              <a:t>“</a:t>
            </a:r>
            <a:r>
              <a:rPr lang="en-US" sz="2000" i="1" dirty="0"/>
              <a:t>Measuring service experience, the end is more important than the beginning”</a:t>
            </a:r>
            <a:endParaRPr lang="en-US" i="1" dirty="0"/>
          </a:p>
          <a:p>
            <a:pPr marL="1257300" lvl="2" indent="-342900" algn="ctr" eaLnBrk="1" hangingPunct="1">
              <a:buFontTx/>
              <a:buNone/>
            </a:pPr>
            <a:endParaRPr lang="en-US" i="1" dirty="0"/>
          </a:p>
          <a:p>
            <a:pPr marL="457200" indent="-457200"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829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6706" y="257439"/>
            <a:ext cx="6819900" cy="576263"/>
          </a:xfrm>
        </p:spPr>
        <p:txBody>
          <a:bodyPr/>
          <a:lstStyle/>
          <a:p>
            <a:pPr algn="r" eaLnBrk="1" hangingPunct="1"/>
            <a:r>
              <a:rPr lang="en-US" b="1" dirty="0"/>
              <a:t>Employee and Customer Success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40CAE5B-E80C-2447-8656-79C2F3929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433" y="1108958"/>
            <a:ext cx="5989509" cy="516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56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18BF80-62E7-3347-9DC6-E9637F9CA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159" y="259252"/>
            <a:ext cx="5252386" cy="549274"/>
          </a:xfrm>
        </p:spPr>
        <p:txBody>
          <a:bodyPr/>
          <a:lstStyle/>
          <a:p>
            <a:pPr algn="r"/>
            <a:r>
              <a:rPr lang="en-US" b="1" dirty="0"/>
              <a:t>Our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BE9EDE-9B5B-1C4C-BD9E-AD20D172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To Create a Life Worth Living! </a:t>
            </a:r>
          </a:p>
          <a:p>
            <a:pPr marL="971550" lvl="1" indent="-514350">
              <a:buFont typeface="+mj-lt"/>
              <a:buAutoNum type="arabicPeriod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7056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5BBD520C-3D0D-294E-B8BE-E8754F6D0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13" y="259252"/>
            <a:ext cx="5252386" cy="549274"/>
          </a:xfrm>
        </p:spPr>
        <p:txBody>
          <a:bodyPr/>
          <a:lstStyle/>
          <a:p>
            <a:pPr algn="r"/>
            <a:r>
              <a:rPr lang="en-US" b="1" dirty="0"/>
              <a:t>How Will You Be Remembered?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2942D661-97D8-5144-862C-5AC2F1EC0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535" y="1131041"/>
            <a:ext cx="7262614" cy="48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4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42C020-3626-1645-AF97-33CF7344C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519" y="259252"/>
            <a:ext cx="5252386" cy="549274"/>
          </a:xfrm>
        </p:spPr>
        <p:txBody>
          <a:bodyPr/>
          <a:lstStyle/>
          <a:p>
            <a:pPr algn="r"/>
            <a:r>
              <a:rPr lang="en-US" b="1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5CC19F-7414-E04B-A6EF-E5DC7DCFE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55175"/>
            <a:ext cx="4267200" cy="3927873"/>
          </a:xfrm>
        </p:spPr>
        <p:txBody>
          <a:bodyPr/>
          <a:lstStyle/>
          <a:p>
            <a:r>
              <a:rPr lang="en-US" sz="2400" dirty="0"/>
              <a:t>Email:</a:t>
            </a:r>
          </a:p>
          <a:p>
            <a:r>
              <a:rPr lang="en-US" sz="2100" dirty="0">
                <a:hlinkClick r:id="rId2"/>
              </a:rPr>
              <a:t>ken@strugglewell.com</a:t>
            </a:r>
            <a:endParaRPr lang="en-US" sz="2100" dirty="0"/>
          </a:p>
          <a:p>
            <a:endParaRPr lang="en-US" sz="2100" dirty="0"/>
          </a:p>
          <a:p>
            <a:r>
              <a:rPr lang="en-US" sz="2400" dirty="0"/>
              <a:t>Cell:</a:t>
            </a:r>
          </a:p>
          <a:p>
            <a:pPr lvl="1"/>
            <a:r>
              <a:rPr lang="en-US" sz="2100" dirty="0"/>
              <a:t>571.919.9062</a:t>
            </a:r>
          </a:p>
        </p:txBody>
      </p:sp>
    </p:spTree>
    <p:extLst>
      <p:ext uri="{BB962C8B-B14F-4D97-AF65-F5344CB8AC3E}">
        <p14:creationId xmlns:p14="http://schemas.microsoft.com/office/powerpoint/2010/main" val="130805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FF76F84D-8B7B-2C48-9E02-BAE48325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523" y="259252"/>
            <a:ext cx="5252386" cy="549274"/>
          </a:xfrm>
        </p:spPr>
        <p:txBody>
          <a:bodyPr/>
          <a:lstStyle/>
          <a:p>
            <a:pPr algn="r"/>
            <a:r>
              <a:rPr lang="en-US" b="1" dirty="0"/>
              <a:t>Leadership Defined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4DD24F0-BE8F-8A44-801D-C24C442E1B3F}"/>
              </a:ext>
            </a:extLst>
          </p:cNvPr>
          <p:cNvSpPr txBox="1"/>
          <p:nvPr/>
        </p:nvSpPr>
        <p:spPr>
          <a:xfrm>
            <a:off x="836579" y="1536970"/>
            <a:ext cx="7879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A Leader </a:t>
            </a:r>
            <a:r>
              <a:rPr lang="en-US" sz="2800" dirty="0"/>
              <a:t>is some one who helps get people to a place they couldn’t get on their own.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C830800-9D90-354E-AE28-78A72BD97F2D}"/>
              </a:ext>
            </a:extLst>
          </p:cNvPr>
          <p:cNvSpPr txBox="1"/>
          <p:nvPr/>
        </p:nvSpPr>
        <p:spPr>
          <a:xfrm>
            <a:off x="833336" y="2642680"/>
            <a:ext cx="7879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A Follower </a:t>
            </a:r>
            <a:r>
              <a:rPr lang="en-US" sz="2800" dirty="0"/>
              <a:t>has two key needs:  </a:t>
            </a:r>
          </a:p>
          <a:p>
            <a:pPr marL="514350" indent="-514350">
              <a:buAutoNum type="arabicParenR"/>
            </a:pPr>
            <a:r>
              <a:rPr lang="en-US" sz="2800" dirty="0"/>
              <a:t>they want to contribute </a:t>
            </a:r>
          </a:p>
          <a:p>
            <a:pPr marL="514350" indent="-514350">
              <a:buAutoNum type="arabicParenR"/>
            </a:pPr>
            <a:r>
              <a:rPr lang="en-US" sz="2800" dirty="0"/>
              <a:t>they want to grow.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B6B26E1-90A8-E944-8C13-378B4D55B8DD}"/>
              </a:ext>
            </a:extLst>
          </p:cNvPr>
          <p:cNvSpPr txBox="1"/>
          <p:nvPr/>
        </p:nvSpPr>
        <p:spPr>
          <a:xfrm>
            <a:off x="820361" y="4147228"/>
            <a:ext cx="787940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Get to know your people </a:t>
            </a:r>
            <a:r>
              <a:rPr lang="en-US" sz="2400" b="1" dirty="0"/>
              <a:t>(FORD)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F</a:t>
            </a:r>
            <a:r>
              <a:rPr lang="en-US" sz="1600" dirty="0"/>
              <a:t>amily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</a:t>
            </a:r>
            <a:r>
              <a:rPr lang="en-US" sz="1600" dirty="0"/>
              <a:t>ccupation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R</a:t>
            </a:r>
            <a:r>
              <a:rPr lang="en-US" sz="1600" dirty="0"/>
              <a:t>ecreation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D</a:t>
            </a:r>
            <a:r>
              <a:rPr lang="en-US" sz="1600" dirty="0"/>
              <a:t>reams</a:t>
            </a:r>
          </a:p>
          <a:p>
            <a:endParaRPr lang="en-US" sz="2000" dirty="0"/>
          </a:p>
          <a:p>
            <a:pPr algn="ctr"/>
            <a:r>
              <a:rPr lang="en-US" sz="2000" dirty="0"/>
              <a:t>Service – and Leadership Matter to Mental Health + Suicide</a:t>
            </a:r>
          </a:p>
          <a:p>
            <a:pPr lvl="1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493007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E3B9B58-46DD-B344-B948-0E0C00E87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16" y="1232602"/>
            <a:ext cx="7343368" cy="50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23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FF76F84D-8B7B-2C48-9E02-BAE48325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429" y="259252"/>
            <a:ext cx="5252386" cy="549274"/>
          </a:xfrm>
        </p:spPr>
        <p:txBody>
          <a:bodyPr/>
          <a:lstStyle/>
          <a:p>
            <a:pPr algn="r"/>
            <a:r>
              <a:rPr lang="en-US" b="1" dirty="0"/>
              <a:t>Lead Yourself First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4DD24F0-BE8F-8A44-801D-C24C442E1B3F}"/>
              </a:ext>
            </a:extLst>
          </p:cNvPr>
          <p:cNvSpPr txBox="1"/>
          <p:nvPr/>
        </p:nvSpPr>
        <p:spPr>
          <a:xfrm>
            <a:off x="836579" y="1313226"/>
            <a:ext cx="78794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Attributes of a Great Leader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600" dirty="0"/>
              <a:t>IQ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600" dirty="0"/>
              <a:t>Technical Ability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600" dirty="0"/>
              <a:t>Emotional Intelligence</a:t>
            </a:r>
          </a:p>
          <a:p>
            <a:pPr lvl="1"/>
            <a:r>
              <a:rPr lang="en-US" sz="3600" dirty="0"/>
              <a:t>Self awareness</a:t>
            </a:r>
          </a:p>
          <a:p>
            <a:pPr lvl="1"/>
            <a:r>
              <a:rPr lang="en-US" sz="3600" dirty="0"/>
              <a:t>Self regulation</a:t>
            </a:r>
          </a:p>
          <a:p>
            <a:pPr lvl="1"/>
            <a:r>
              <a:rPr lang="en-US" sz="3600" dirty="0"/>
              <a:t>Motivation</a:t>
            </a:r>
          </a:p>
          <a:p>
            <a:pPr lvl="1"/>
            <a:r>
              <a:rPr lang="en-US" sz="3600" dirty="0"/>
              <a:t>Empathy</a:t>
            </a:r>
          </a:p>
          <a:p>
            <a:pPr lvl="1"/>
            <a:r>
              <a:rPr lang="en-US" sz="3600" dirty="0"/>
              <a:t>Social skill</a:t>
            </a:r>
          </a:p>
        </p:txBody>
      </p:sp>
    </p:spTree>
    <p:extLst>
      <p:ext uri="{BB962C8B-B14F-4D97-AF65-F5344CB8AC3E}">
        <p14:creationId xmlns:p14="http://schemas.microsoft.com/office/powerpoint/2010/main" val="1790871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0DE36D67-C23B-4649-9373-080791995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246" y="259252"/>
            <a:ext cx="5252386" cy="549274"/>
          </a:xfrm>
        </p:spPr>
        <p:txBody>
          <a:bodyPr/>
          <a:lstStyle/>
          <a:p>
            <a:pPr algn="r"/>
            <a:r>
              <a:rPr lang="en-US" b="1" dirty="0"/>
              <a:t>What we know about Life            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="" xmlns:a16="http://schemas.microsoft.com/office/drawing/2014/main" id="{D07CFAFA-F987-DF4B-924B-DB81A46DF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388" y="2122936"/>
            <a:ext cx="7573962" cy="3124891"/>
          </a:xfrm>
        </p:spPr>
      </p:pic>
    </p:spTree>
    <p:extLst>
      <p:ext uri="{BB962C8B-B14F-4D97-AF65-F5344CB8AC3E}">
        <p14:creationId xmlns:p14="http://schemas.microsoft.com/office/powerpoint/2010/main" val="1541797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0DE36D67-C23B-4649-9373-080791995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12" y="259252"/>
            <a:ext cx="5252386" cy="549274"/>
          </a:xfrm>
        </p:spPr>
        <p:txBody>
          <a:bodyPr/>
          <a:lstStyle/>
          <a:p>
            <a:pPr algn="r"/>
            <a:r>
              <a:rPr lang="en-US" b="1" dirty="0"/>
              <a:t>A tough to manage Life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7FEDE4EB-7FEA-BA4A-82C7-EA8E6FD65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954" y="1193800"/>
            <a:ext cx="7036830" cy="498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73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50BF75-1714-3146-BE79-0F308E957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157" y="259252"/>
            <a:ext cx="5252386" cy="549274"/>
          </a:xfrm>
        </p:spPr>
        <p:txBody>
          <a:bodyPr/>
          <a:lstStyle/>
          <a:p>
            <a:pPr algn="r"/>
            <a:r>
              <a:rPr lang="en-US" b="1" dirty="0"/>
              <a:t>Measuring Yourself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C81A7BCF-76F5-B04B-B883-CBEAA1013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719" y="1299989"/>
            <a:ext cx="5127380" cy="4567638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FB91FFF-4122-3E49-8480-88566B7CDDDF}"/>
              </a:ext>
            </a:extLst>
          </p:cNvPr>
          <p:cNvSpPr txBox="1"/>
          <p:nvPr/>
        </p:nvSpPr>
        <p:spPr>
          <a:xfrm>
            <a:off x="6253309" y="1484425"/>
            <a:ext cx="537310" cy="338554"/>
          </a:xfrm>
          <a:prstGeom prst="rect">
            <a:avLst/>
          </a:prstGeom>
          <a:solidFill>
            <a:schemeClr val="lt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Chalkboard" panose="03050602040202020205" pitchFamily="66" charset="77"/>
              </a:defRPr>
            </a:lvl1pPr>
          </a:lstStyle>
          <a:p>
            <a:r>
              <a:rPr lang="en-US" dirty="0"/>
              <a:t>1-5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2CB46436-51D0-9646-9956-FC9EF474919A}"/>
              </a:ext>
            </a:extLst>
          </p:cNvPr>
          <p:cNvCxnSpPr/>
          <p:nvPr/>
        </p:nvCxnSpPr>
        <p:spPr>
          <a:xfrm>
            <a:off x="5252936" y="1653702"/>
            <a:ext cx="9959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FAC6DAA-6D45-1848-8242-9BB1CE37ECA9}"/>
              </a:ext>
            </a:extLst>
          </p:cNvPr>
          <p:cNvSpPr txBox="1"/>
          <p:nvPr/>
        </p:nvSpPr>
        <p:spPr>
          <a:xfrm>
            <a:off x="7972814" y="5300247"/>
            <a:ext cx="537310" cy="338554"/>
          </a:xfrm>
          <a:prstGeom prst="rect">
            <a:avLst/>
          </a:prstGeom>
          <a:solidFill>
            <a:schemeClr val="lt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Chalkboard" panose="03050602040202020205" pitchFamily="66" charset="77"/>
              </a:defRPr>
            </a:lvl1pPr>
          </a:lstStyle>
          <a:p>
            <a:r>
              <a:rPr lang="en-US" dirty="0"/>
              <a:t>1-5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12C0A4F4-C237-F047-B6F9-5471C280DEC1}"/>
              </a:ext>
            </a:extLst>
          </p:cNvPr>
          <p:cNvCxnSpPr>
            <a:cxnSpLocks/>
          </p:cNvCxnSpPr>
          <p:nvPr/>
        </p:nvCxnSpPr>
        <p:spPr>
          <a:xfrm>
            <a:off x="7439372" y="5469524"/>
            <a:ext cx="5275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ABB4973-4F7D-914F-96D1-5FE14FD6D0B8}"/>
              </a:ext>
            </a:extLst>
          </p:cNvPr>
          <p:cNvSpPr txBox="1"/>
          <p:nvPr/>
        </p:nvSpPr>
        <p:spPr>
          <a:xfrm>
            <a:off x="1253897" y="5323609"/>
            <a:ext cx="537310" cy="338554"/>
          </a:xfrm>
          <a:prstGeom prst="rect">
            <a:avLst/>
          </a:prstGeom>
          <a:solidFill>
            <a:schemeClr val="lt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Chalkboard" panose="03050602040202020205" pitchFamily="66" charset="77"/>
              </a:defRPr>
            </a:lvl1pPr>
          </a:lstStyle>
          <a:p>
            <a:r>
              <a:rPr lang="en-US" dirty="0"/>
              <a:t>1-5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7B1080DC-1BFB-1F40-AAFD-9620C9B66D7C}"/>
              </a:ext>
            </a:extLst>
          </p:cNvPr>
          <p:cNvCxnSpPr>
            <a:cxnSpLocks/>
          </p:cNvCxnSpPr>
          <p:nvPr/>
        </p:nvCxnSpPr>
        <p:spPr>
          <a:xfrm>
            <a:off x="1785347" y="5492886"/>
            <a:ext cx="5275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B5F8E62E-D4DE-E541-AE0D-267A166B4B7B}"/>
              </a:ext>
            </a:extLst>
          </p:cNvPr>
          <p:cNvCxnSpPr>
            <a:cxnSpLocks/>
          </p:cNvCxnSpPr>
          <p:nvPr/>
        </p:nvCxnSpPr>
        <p:spPr>
          <a:xfrm>
            <a:off x="1785347" y="3884580"/>
            <a:ext cx="215858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57D06B9-50F5-2D4C-BF53-DC6FECD873AB}"/>
              </a:ext>
            </a:extLst>
          </p:cNvPr>
          <p:cNvSpPr txBox="1"/>
          <p:nvPr/>
        </p:nvSpPr>
        <p:spPr>
          <a:xfrm>
            <a:off x="1240564" y="3715303"/>
            <a:ext cx="537310" cy="338554"/>
          </a:xfrm>
          <a:prstGeom prst="rect">
            <a:avLst/>
          </a:prstGeom>
          <a:solidFill>
            <a:schemeClr val="lt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halkboard" panose="03050602040202020205" pitchFamily="66" charset="77"/>
              </a:rPr>
              <a:t>1-5</a:t>
            </a:r>
            <a:endParaRPr lang="en-US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2941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5BBD520C-3D0D-294E-B8BE-E8754F6D0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13" y="259252"/>
            <a:ext cx="5252386" cy="549274"/>
          </a:xfrm>
        </p:spPr>
        <p:txBody>
          <a:bodyPr/>
          <a:lstStyle/>
          <a:p>
            <a:pPr algn="r"/>
            <a:r>
              <a:rPr lang="en-US" b="1" dirty="0"/>
              <a:t>How Will You Be Remembered?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2942D661-97D8-5144-862C-5AC2F1EC0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535" y="1131041"/>
            <a:ext cx="7262614" cy="48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76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3D5A198B-357B-DE45-A965-50BC260636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Ken’s 10</a:t>
            </a:r>
          </a:p>
        </p:txBody>
      </p:sp>
    </p:spTree>
    <p:extLst>
      <p:ext uri="{BB962C8B-B14F-4D97-AF65-F5344CB8AC3E}">
        <p14:creationId xmlns:p14="http://schemas.microsoft.com/office/powerpoint/2010/main" val="277566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CI MasterTemplate" id="{30EB9FB1-12FE-9347-B7A2-049C4CFFC887}" vid="{8F1A07CD-1197-1E46-A847-D50EE63901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24516</TotalTime>
  <Words>416</Words>
  <Application>Microsoft Office PowerPoint</Application>
  <PresentationFormat>Letter Paper (8.5x11 in)</PresentationFormat>
  <Paragraphs>76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Leadership and The Importance of Service</vt:lpstr>
      <vt:lpstr>Leadership Defined</vt:lpstr>
      <vt:lpstr>PowerPoint Presentation</vt:lpstr>
      <vt:lpstr>Lead Yourself First</vt:lpstr>
      <vt:lpstr>What we know about Life            </vt:lpstr>
      <vt:lpstr>A tough to manage Life</vt:lpstr>
      <vt:lpstr>Measuring Yourself</vt:lpstr>
      <vt:lpstr>How Will You Be Remembered?</vt:lpstr>
      <vt:lpstr>Ken’s 10</vt:lpstr>
      <vt:lpstr>PowerPoint Presentation</vt:lpstr>
      <vt:lpstr>PowerPoint Presentation</vt:lpstr>
      <vt:lpstr>Developing High Performing Teams</vt:lpstr>
      <vt:lpstr>Measuring Success</vt:lpstr>
      <vt:lpstr>Measuring Success</vt:lpstr>
      <vt:lpstr>Employee and Customer Success</vt:lpstr>
      <vt:lpstr>Our Mission</vt:lpstr>
      <vt:lpstr>How Will You Be Remembered?</vt:lpstr>
      <vt:lpstr>Questions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Boulder Crest Retreat</dc:creator>
  <cp:lastModifiedBy>R Smith</cp:lastModifiedBy>
  <cp:revision>55</cp:revision>
  <cp:lastPrinted>2018-11-05T18:25:24Z</cp:lastPrinted>
  <dcterms:created xsi:type="dcterms:W3CDTF">2018-09-13T19:49:50Z</dcterms:created>
  <dcterms:modified xsi:type="dcterms:W3CDTF">2019-03-26T20:25:15Z</dcterms:modified>
</cp:coreProperties>
</file>