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0" r:id="rId4"/>
  </p:sldMasterIdLst>
  <p:notesMasterIdLst>
    <p:notesMasterId r:id="rId46"/>
  </p:notesMasterIdLst>
  <p:handoutMasterIdLst>
    <p:handoutMasterId r:id="rId47"/>
  </p:handoutMasterIdLst>
  <p:sldIdLst>
    <p:sldId id="446" r:id="rId5"/>
    <p:sldId id="1232" r:id="rId6"/>
    <p:sldId id="1340" r:id="rId7"/>
    <p:sldId id="1341" r:id="rId8"/>
    <p:sldId id="1233" r:id="rId9"/>
    <p:sldId id="1225" r:id="rId10"/>
    <p:sldId id="1234" r:id="rId11"/>
    <p:sldId id="1235" r:id="rId12"/>
    <p:sldId id="1356" r:id="rId13"/>
    <p:sldId id="1236" r:id="rId14"/>
    <p:sldId id="1238" r:id="rId15"/>
    <p:sldId id="1242" r:id="rId16"/>
    <p:sldId id="1357" r:id="rId17"/>
    <p:sldId id="1358" r:id="rId18"/>
    <p:sldId id="1244" r:id="rId19"/>
    <p:sldId id="1246" r:id="rId20"/>
    <p:sldId id="1304" r:id="rId21"/>
    <p:sldId id="1306" r:id="rId22"/>
    <p:sldId id="1311" r:id="rId23"/>
    <p:sldId id="1327" r:id="rId24"/>
    <p:sldId id="1339" r:id="rId25"/>
    <p:sldId id="1351" r:id="rId26"/>
    <p:sldId id="1344" r:id="rId27"/>
    <p:sldId id="1328" r:id="rId28"/>
    <p:sldId id="1330" r:id="rId29"/>
    <p:sldId id="1331" r:id="rId30"/>
    <p:sldId id="1345" r:id="rId31"/>
    <p:sldId id="1332" r:id="rId32"/>
    <p:sldId id="1333" r:id="rId33"/>
    <p:sldId id="1334" r:id="rId34"/>
    <p:sldId id="1335" r:id="rId35"/>
    <p:sldId id="1353" r:id="rId36"/>
    <p:sldId id="1349" r:id="rId37"/>
    <p:sldId id="1354" r:id="rId38"/>
    <p:sldId id="1346" r:id="rId39"/>
    <p:sldId id="1347" r:id="rId40"/>
    <p:sldId id="1355" r:id="rId41"/>
    <p:sldId id="1247" r:id="rId42"/>
    <p:sldId id="1248" r:id="rId43"/>
    <p:sldId id="1312" r:id="rId44"/>
    <p:sldId id="1350" r:id="rId45"/>
  </p:sldIdLst>
  <p:sldSz cx="9144000" cy="5143500" type="screen16x9"/>
  <p:notesSz cx="7004050" cy="9290050"/>
  <p:embeddedFontLst>
    <p:embeddedFont>
      <p:font typeface="Bebas" panose="020B0604020202020204" charset="0"/>
      <p:regular r:id="rId48"/>
    </p:embeddedFont>
    <p:embeddedFont>
      <p:font typeface="Calibri" panose="020F0502020204030204" pitchFamily="34" charset="0"/>
      <p:regular r:id="rId49"/>
      <p:bold r:id="rId50"/>
      <p:italic r:id="rId51"/>
      <p:boldItalic r:id="rId52"/>
    </p:embeddedFont>
    <p:embeddedFont>
      <p:font typeface="Calibri Light" panose="020F0302020204030204" pitchFamily="34" charset="0"/>
      <p:regular r:id="rId53"/>
      <p:italic r:id="rId54"/>
    </p:embeddedFont>
    <p:embeddedFont>
      <p:font typeface="Work Sans" panose="020B0604020202020204" charset="0"/>
      <p:regular r:id="rId55"/>
      <p:bold r:id="rId56"/>
      <p:italic r:id="rId57"/>
      <p:boldItalic r:id="rId58"/>
    </p:embeddedFont>
    <p:embeddedFont>
      <p:font typeface="Work Sans Light" panose="020B0604020202020204" charset="0"/>
      <p:regular r:id="rId59"/>
      <p:italic r:id="rId60"/>
    </p:embeddedFont>
    <p:embeddedFont>
      <p:font typeface="Work Sans SemiBold" panose="020B0604020202020204" charset="0"/>
      <p:bold r:id="rId61"/>
      <p:boldItalic r:id="rId62"/>
    </p:embeddedFont>
  </p:embeddedFontLst>
  <p:defaultTextStyle>
    <a:defPPr>
      <a:defRPr lang="en-US"/>
    </a:defPPr>
    <a:lvl1pPr marL="0" algn="l" defTabSz="914269" rtl="0" eaLnBrk="1" latinLnBrk="0" hangingPunct="1">
      <a:defRPr sz="1799" kern="1200">
        <a:solidFill>
          <a:schemeClr val="tx1"/>
        </a:solidFill>
        <a:latin typeface="+mn-lt"/>
        <a:ea typeface="+mn-ea"/>
        <a:cs typeface="+mn-cs"/>
      </a:defRPr>
    </a:lvl1pPr>
    <a:lvl2pPr marL="457135" algn="l" defTabSz="914269" rtl="0" eaLnBrk="1" latinLnBrk="0" hangingPunct="1">
      <a:defRPr sz="1799" kern="1200">
        <a:solidFill>
          <a:schemeClr val="tx1"/>
        </a:solidFill>
        <a:latin typeface="+mn-lt"/>
        <a:ea typeface="+mn-ea"/>
        <a:cs typeface="+mn-cs"/>
      </a:defRPr>
    </a:lvl2pPr>
    <a:lvl3pPr marL="914269" algn="l" defTabSz="914269" rtl="0" eaLnBrk="1" latinLnBrk="0" hangingPunct="1">
      <a:defRPr sz="1799" kern="1200">
        <a:solidFill>
          <a:schemeClr val="tx1"/>
        </a:solidFill>
        <a:latin typeface="+mn-lt"/>
        <a:ea typeface="+mn-ea"/>
        <a:cs typeface="+mn-cs"/>
      </a:defRPr>
    </a:lvl3pPr>
    <a:lvl4pPr marL="1371404" algn="l" defTabSz="914269" rtl="0" eaLnBrk="1" latinLnBrk="0" hangingPunct="1">
      <a:defRPr sz="1799" kern="1200">
        <a:solidFill>
          <a:schemeClr val="tx1"/>
        </a:solidFill>
        <a:latin typeface="+mn-lt"/>
        <a:ea typeface="+mn-ea"/>
        <a:cs typeface="+mn-cs"/>
      </a:defRPr>
    </a:lvl4pPr>
    <a:lvl5pPr marL="1828539" algn="l" defTabSz="914269" rtl="0" eaLnBrk="1" latinLnBrk="0" hangingPunct="1">
      <a:defRPr sz="1799" kern="1200">
        <a:solidFill>
          <a:schemeClr val="tx1"/>
        </a:solidFill>
        <a:latin typeface="+mn-lt"/>
        <a:ea typeface="+mn-ea"/>
        <a:cs typeface="+mn-cs"/>
      </a:defRPr>
    </a:lvl5pPr>
    <a:lvl6pPr marL="2285674" algn="l" defTabSz="914269" rtl="0" eaLnBrk="1" latinLnBrk="0" hangingPunct="1">
      <a:defRPr sz="1799" kern="1200">
        <a:solidFill>
          <a:schemeClr val="tx1"/>
        </a:solidFill>
        <a:latin typeface="+mn-lt"/>
        <a:ea typeface="+mn-ea"/>
        <a:cs typeface="+mn-cs"/>
      </a:defRPr>
    </a:lvl6pPr>
    <a:lvl7pPr marL="2742809" algn="l" defTabSz="914269" rtl="0" eaLnBrk="1" latinLnBrk="0" hangingPunct="1">
      <a:defRPr sz="1799" kern="1200">
        <a:solidFill>
          <a:schemeClr val="tx1"/>
        </a:solidFill>
        <a:latin typeface="+mn-lt"/>
        <a:ea typeface="+mn-ea"/>
        <a:cs typeface="+mn-cs"/>
      </a:defRPr>
    </a:lvl7pPr>
    <a:lvl8pPr marL="3199944" algn="l" defTabSz="914269" rtl="0" eaLnBrk="1" latinLnBrk="0" hangingPunct="1">
      <a:defRPr sz="1799" kern="1200">
        <a:solidFill>
          <a:schemeClr val="tx1"/>
        </a:solidFill>
        <a:latin typeface="+mn-lt"/>
        <a:ea typeface="+mn-ea"/>
        <a:cs typeface="+mn-cs"/>
      </a:defRPr>
    </a:lvl8pPr>
    <a:lvl9pPr marL="3657078" algn="l" defTabSz="914269" rtl="0" eaLnBrk="1" latinLnBrk="0" hangingPunct="1">
      <a:defRPr sz="1799"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 Sullivan Jr" initials="ESJ" lastIdx="1" clrIdx="0">
    <p:extLst>
      <p:ext uri="{19B8F6BF-5375-455C-9EA6-DF929625EA0E}">
        <p15:presenceInfo xmlns:p15="http://schemas.microsoft.com/office/powerpoint/2012/main" userId="S::ESullivan@ritchiebros.com::d03989b5-ae05-46fb-a090-a9c74b8791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6E6"/>
    <a:srgbClr val="FF7D1B"/>
    <a:srgbClr val="003A70"/>
    <a:srgbClr val="3F7A4D"/>
    <a:srgbClr val="212A12"/>
    <a:srgbClr val="1D210D"/>
    <a:srgbClr val="002060"/>
    <a:srgbClr val="DB7328"/>
    <a:srgbClr val="E87511"/>
    <a:srgbClr val="1D4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5A8BD6-A852-4384-99A0-016DE7C01833}" v="163" dt="2020-09-14T03:00:51.0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6" autoAdjust="0"/>
    <p:restoredTop sz="95220" autoAdjust="0"/>
  </p:normalViewPr>
  <p:slideViewPr>
    <p:cSldViewPr snapToGrid="0" snapToObjects="1">
      <p:cViewPr varScale="1">
        <p:scale>
          <a:sx n="113" d="100"/>
          <a:sy n="113" d="100"/>
        </p:scale>
        <p:origin x="624" y="8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showGuides="1">
      <p:cViewPr varScale="1">
        <p:scale>
          <a:sx n="68" d="100"/>
          <a:sy n="68" d="100"/>
        </p:scale>
        <p:origin x="2318" y="67"/>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commentAuthors" Target="commentAuthors.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font" Target="fonts/font14.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59" Type="http://schemas.openxmlformats.org/officeDocument/2006/relationships/font" Target="fonts/font12.fntdata"/><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7.fntdata"/><Relationship Id="rId62"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F5A3205-7A5E-47D6-BC31-EC16866ED8E7}"/>
              </a:ext>
            </a:extLst>
          </p:cNvPr>
          <p:cNvSpPr>
            <a:spLocks noGrp="1"/>
          </p:cNvSpPr>
          <p:nvPr>
            <p:ph type="hdr" sz="quarter"/>
          </p:nvPr>
        </p:nvSpPr>
        <p:spPr>
          <a:xfrm>
            <a:off x="0" y="0"/>
            <a:ext cx="3035300" cy="4651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1C9EC3E-4C72-4AD0-ACF8-64D9808BAAB5}"/>
              </a:ext>
            </a:extLst>
          </p:cNvPr>
          <p:cNvSpPr>
            <a:spLocks noGrp="1"/>
          </p:cNvSpPr>
          <p:nvPr>
            <p:ph type="dt" sz="quarter" idx="1"/>
          </p:nvPr>
        </p:nvSpPr>
        <p:spPr>
          <a:xfrm>
            <a:off x="3967163" y="0"/>
            <a:ext cx="3035300" cy="465138"/>
          </a:xfrm>
          <a:prstGeom prst="rect">
            <a:avLst/>
          </a:prstGeom>
        </p:spPr>
        <p:txBody>
          <a:bodyPr vert="horz" lIns="91440" tIns="45720" rIns="91440" bIns="45720" rtlCol="0"/>
          <a:lstStyle>
            <a:lvl1pPr algn="r">
              <a:defRPr sz="1200"/>
            </a:lvl1pPr>
          </a:lstStyle>
          <a:p>
            <a:fld id="{72007571-6635-4930-9858-56850A154C8D}" type="datetimeFigureOut">
              <a:rPr lang="en-US" smtClean="0"/>
              <a:t>9/23/2020</a:t>
            </a:fld>
            <a:endParaRPr lang="en-US"/>
          </a:p>
        </p:txBody>
      </p:sp>
      <p:sp>
        <p:nvSpPr>
          <p:cNvPr id="4" name="Footer Placeholder 3">
            <a:extLst>
              <a:ext uri="{FF2B5EF4-FFF2-40B4-BE49-F238E27FC236}">
                <a16:creationId xmlns:a16="http://schemas.microsoft.com/office/drawing/2014/main" id="{903CCE6C-7974-4D4F-A282-D20D66843F4A}"/>
              </a:ext>
            </a:extLst>
          </p:cNvPr>
          <p:cNvSpPr>
            <a:spLocks noGrp="1"/>
          </p:cNvSpPr>
          <p:nvPr>
            <p:ph type="ftr" sz="quarter" idx="2"/>
          </p:nvPr>
        </p:nvSpPr>
        <p:spPr>
          <a:xfrm>
            <a:off x="0" y="8824913"/>
            <a:ext cx="3035300" cy="4651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2E2F652-F8C7-4253-B7E8-C1AD27F2B947}"/>
              </a:ext>
            </a:extLst>
          </p:cNvPr>
          <p:cNvSpPr>
            <a:spLocks noGrp="1"/>
          </p:cNvSpPr>
          <p:nvPr>
            <p:ph type="sldNum" sz="quarter" idx="3"/>
          </p:nvPr>
        </p:nvSpPr>
        <p:spPr>
          <a:xfrm>
            <a:off x="3967163" y="8824913"/>
            <a:ext cx="3035300" cy="465137"/>
          </a:xfrm>
          <a:prstGeom prst="rect">
            <a:avLst/>
          </a:prstGeom>
        </p:spPr>
        <p:txBody>
          <a:bodyPr vert="horz" lIns="91440" tIns="45720" rIns="91440" bIns="45720" rtlCol="0" anchor="b"/>
          <a:lstStyle>
            <a:lvl1pPr algn="r">
              <a:defRPr sz="1200"/>
            </a:lvl1pPr>
          </a:lstStyle>
          <a:p>
            <a:fld id="{CD4742FF-F76C-4F58-96EB-F2C03860E442}" type="slidenum">
              <a:rPr lang="en-US" smtClean="0"/>
              <a:t>‹#›</a:t>
            </a:fld>
            <a:endParaRPr lang="en-US"/>
          </a:p>
        </p:txBody>
      </p:sp>
    </p:spTree>
    <p:extLst>
      <p:ext uri="{BB962C8B-B14F-4D97-AF65-F5344CB8AC3E}">
        <p14:creationId xmlns:p14="http://schemas.microsoft.com/office/powerpoint/2010/main" val="9845303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5088" cy="466116"/>
          </a:xfrm>
          <a:prstGeom prst="rect">
            <a:avLst/>
          </a:prstGeom>
        </p:spPr>
        <p:txBody>
          <a:bodyPr vert="horz" lIns="93059" tIns="46529" rIns="93059" bIns="46529" rtlCol="0"/>
          <a:lstStyle>
            <a:lvl1pPr algn="l">
              <a:defRPr sz="1200"/>
            </a:lvl1pPr>
          </a:lstStyle>
          <a:p>
            <a:endParaRPr lang="en-US"/>
          </a:p>
        </p:txBody>
      </p:sp>
      <p:sp>
        <p:nvSpPr>
          <p:cNvPr id="3" name="Date Placeholder 2"/>
          <p:cNvSpPr>
            <a:spLocks noGrp="1"/>
          </p:cNvSpPr>
          <p:nvPr>
            <p:ph type="dt" idx="1"/>
          </p:nvPr>
        </p:nvSpPr>
        <p:spPr>
          <a:xfrm>
            <a:off x="3967343" y="0"/>
            <a:ext cx="3035088" cy="466116"/>
          </a:xfrm>
          <a:prstGeom prst="rect">
            <a:avLst/>
          </a:prstGeom>
        </p:spPr>
        <p:txBody>
          <a:bodyPr vert="horz" lIns="93059" tIns="46529" rIns="93059" bIns="46529" rtlCol="0"/>
          <a:lstStyle>
            <a:lvl1pPr algn="r">
              <a:defRPr sz="1200"/>
            </a:lvl1pPr>
          </a:lstStyle>
          <a:p>
            <a:fld id="{C41947E4-35B0-4BDB-BB3D-067447FC595F}" type="datetimeFigureOut">
              <a:rPr lang="en-US" smtClean="0"/>
              <a:t>9/23/2020</a:t>
            </a:fld>
            <a:endParaRPr lang="en-US"/>
          </a:p>
        </p:txBody>
      </p:sp>
      <p:sp>
        <p:nvSpPr>
          <p:cNvPr id="4" name="Slide Image Placeholder 3"/>
          <p:cNvSpPr>
            <a:spLocks noGrp="1" noRot="1" noChangeAspect="1"/>
          </p:cNvSpPr>
          <p:nvPr>
            <p:ph type="sldImg" idx="2"/>
          </p:nvPr>
        </p:nvSpPr>
        <p:spPr>
          <a:xfrm>
            <a:off x="714375" y="1160463"/>
            <a:ext cx="5575300" cy="3136900"/>
          </a:xfrm>
          <a:prstGeom prst="rect">
            <a:avLst/>
          </a:prstGeom>
          <a:noFill/>
          <a:ln w="12700">
            <a:solidFill>
              <a:prstClr val="black"/>
            </a:solidFill>
          </a:ln>
        </p:spPr>
        <p:txBody>
          <a:bodyPr vert="horz" lIns="93059" tIns="46529" rIns="93059" bIns="46529" rtlCol="0" anchor="ctr"/>
          <a:lstStyle/>
          <a:p>
            <a:endParaRPr lang="en-US"/>
          </a:p>
        </p:txBody>
      </p:sp>
      <p:sp>
        <p:nvSpPr>
          <p:cNvPr id="5" name="Notes Placeholder 4"/>
          <p:cNvSpPr>
            <a:spLocks noGrp="1"/>
          </p:cNvSpPr>
          <p:nvPr>
            <p:ph type="body" sz="quarter" idx="3"/>
          </p:nvPr>
        </p:nvSpPr>
        <p:spPr>
          <a:xfrm>
            <a:off x="700406" y="4470836"/>
            <a:ext cx="5603240" cy="3657957"/>
          </a:xfrm>
          <a:prstGeom prst="rect">
            <a:avLst/>
          </a:prstGeom>
        </p:spPr>
        <p:txBody>
          <a:bodyPr vert="horz" lIns="93059" tIns="46529" rIns="93059" bIns="4652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3939"/>
            <a:ext cx="3035088" cy="466115"/>
          </a:xfrm>
          <a:prstGeom prst="rect">
            <a:avLst/>
          </a:prstGeom>
        </p:spPr>
        <p:txBody>
          <a:bodyPr vert="horz" lIns="93059" tIns="46529" rIns="93059" bIns="46529" rtlCol="0" anchor="b"/>
          <a:lstStyle>
            <a:lvl1pPr algn="l">
              <a:defRPr sz="1200"/>
            </a:lvl1pPr>
          </a:lstStyle>
          <a:p>
            <a:endParaRPr lang="en-US"/>
          </a:p>
        </p:txBody>
      </p:sp>
      <p:sp>
        <p:nvSpPr>
          <p:cNvPr id="7" name="Slide Number Placeholder 6"/>
          <p:cNvSpPr>
            <a:spLocks noGrp="1"/>
          </p:cNvSpPr>
          <p:nvPr>
            <p:ph type="sldNum" sz="quarter" idx="5"/>
          </p:nvPr>
        </p:nvSpPr>
        <p:spPr>
          <a:xfrm>
            <a:off x="3967343" y="8823939"/>
            <a:ext cx="3035088" cy="466115"/>
          </a:xfrm>
          <a:prstGeom prst="rect">
            <a:avLst/>
          </a:prstGeom>
        </p:spPr>
        <p:txBody>
          <a:bodyPr vert="horz" lIns="93059" tIns="46529" rIns="93059" bIns="46529" rtlCol="0" anchor="b"/>
          <a:lstStyle>
            <a:lvl1pPr algn="r">
              <a:defRPr sz="1200"/>
            </a:lvl1pPr>
          </a:lstStyle>
          <a:p>
            <a:fld id="{31203E47-6FA4-4313-8BBF-CEC589E09804}" type="slidenum">
              <a:rPr lang="en-US" smtClean="0"/>
              <a:t>‹#›</a:t>
            </a:fld>
            <a:endParaRPr lang="en-US"/>
          </a:p>
        </p:txBody>
      </p:sp>
    </p:spTree>
    <p:extLst>
      <p:ext uri="{BB962C8B-B14F-4D97-AF65-F5344CB8AC3E}">
        <p14:creationId xmlns:p14="http://schemas.microsoft.com/office/powerpoint/2010/main" val="1364311891"/>
      </p:ext>
    </p:extLst>
  </p:cSld>
  <p:clrMap bg1="lt1" tx1="dk1" bg2="lt2" tx2="dk2" accent1="accent1" accent2="accent2" accent3="accent3" accent4="accent4" accent5="accent5" accent6="accent6" hlink="hlink" folHlink="folHlink"/>
  <p:notesStyle>
    <a:lvl1pPr marL="0" algn="l" defTabSz="914269" rtl="0" eaLnBrk="1" latinLnBrk="0" hangingPunct="1">
      <a:defRPr sz="1200" kern="1200">
        <a:solidFill>
          <a:schemeClr val="tx1"/>
        </a:solidFill>
        <a:latin typeface="+mn-lt"/>
        <a:ea typeface="+mn-ea"/>
        <a:cs typeface="+mn-cs"/>
      </a:defRPr>
    </a:lvl1pPr>
    <a:lvl2pPr marL="457135" algn="l" defTabSz="914269" rtl="0" eaLnBrk="1" latinLnBrk="0" hangingPunct="1">
      <a:defRPr sz="1200" kern="1200">
        <a:solidFill>
          <a:schemeClr val="tx1"/>
        </a:solidFill>
        <a:latin typeface="+mn-lt"/>
        <a:ea typeface="+mn-ea"/>
        <a:cs typeface="+mn-cs"/>
      </a:defRPr>
    </a:lvl2pPr>
    <a:lvl3pPr marL="914269" algn="l" defTabSz="914269" rtl="0" eaLnBrk="1" latinLnBrk="0" hangingPunct="1">
      <a:defRPr sz="1200" kern="1200">
        <a:solidFill>
          <a:schemeClr val="tx1"/>
        </a:solidFill>
        <a:latin typeface="+mn-lt"/>
        <a:ea typeface="+mn-ea"/>
        <a:cs typeface="+mn-cs"/>
      </a:defRPr>
    </a:lvl3pPr>
    <a:lvl4pPr marL="1371404" algn="l" defTabSz="914269" rtl="0" eaLnBrk="1" latinLnBrk="0" hangingPunct="1">
      <a:defRPr sz="1200" kern="1200">
        <a:solidFill>
          <a:schemeClr val="tx1"/>
        </a:solidFill>
        <a:latin typeface="+mn-lt"/>
        <a:ea typeface="+mn-ea"/>
        <a:cs typeface="+mn-cs"/>
      </a:defRPr>
    </a:lvl4pPr>
    <a:lvl5pPr marL="1828539" algn="l" defTabSz="914269" rtl="0" eaLnBrk="1" latinLnBrk="0" hangingPunct="1">
      <a:defRPr sz="1200" kern="1200">
        <a:solidFill>
          <a:schemeClr val="tx1"/>
        </a:solidFill>
        <a:latin typeface="+mn-lt"/>
        <a:ea typeface="+mn-ea"/>
        <a:cs typeface="+mn-cs"/>
      </a:defRPr>
    </a:lvl5pPr>
    <a:lvl6pPr marL="2285674" algn="l" defTabSz="914269" rtl="0" eaLnBrk="1" latinLnBrk="0" hangingPunct="1">
      <a:defRPr sz="1200" kern="1200">
        <a:solidFill>
          <a:schemeClr val="tx1"/>
        </a:solidFill>
        <a:latin typeface="+mn-lt"/>
        <a:ea typeface="+mn-ea"/>
        <a:cs typeface="+mn-cs"/>
      </a:defRPr>
    </a:lvl6pPr>
    <a:lvl7pPr marL="2742809" algn="l" defTabSz="914269" rtl="0" eaLnBrk="1" latinLnBrk="0" hangingPunct="1">
      <a:defRPr sz="1200" kern="1200">
        <a:solidFill>
          <a:schemeClr val="tx1"/>
        </a:solidFill>
        <a:latin typeface="+mn-lt"/>
        <a:ea typeface="+mn-ea"/>
        <a:cs typeface="+mn-cs"/>
      </a:defRPr>
    </a:lvl7pPr>
    <a:lvl8pPr marL="3199944" algn="l" defTabSz="914269" rtl="0" eaLnBrk="1" latinLnBrk="0" hangingPunct="1">
      <a:defRPr sz="1200" kern="1200">
        <a:solidFill>
          <a:schemeClr val="tx1"/>
        </a:solidFill>
        <a:latin typeface="+mn-lt"/>
        <a:ea typeface="+mn-ea"/>
        <a:cs typeface="+mn-cs"/>
      </a:defRPr>
    </a:lvl8pPr>
    <a:lvl9pPr marL="3657078" algn="l" defTabSz="91426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bc.ca/news/business/ritchie-bros-auctioneers-anniversary-fuelled-1.4753067"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nbc.com/2020/08/04/oil-markets-fuel-demand-coronavirus-in-focus.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nbc.com/2020/08/04/oil-markets-fuel-demand-coronavirus-in-focus.htm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everyone being here today</a:t>
            </a:r>
          </a:p>
          <a:p>
            <a:r>
              <a:rPr lang="en-US" dirty="0"/>
              <a:t>Special thank you to HCCA, Ken </a:t>
            </a:r>
            <a:r>
              <a:rPr lang="en-US" dirty="0" err="1"/>
              <a:t>Garison</a:t>
            </a:r>
            <a:r>
              <a:rPr lang="en-US" dirty="0"/>
              <a:t> and Ashley Hutson</a:t>
            </a:r>
          </a:p>
          <a:p>
            <a:endParaRPr lang="en-US" dirty="0"/>
          </a:p>
          <a:p>
            <a:r>
              <a:rPr lang="en-US" dirty="0"/>
              <a:t>Goal todays presentation to answer most common question </a:t>
            </a:r>
          </a:p>
          <a:p>
            <a:r>
              <a:rPr lang="en-US" dirty="0"/>
              <a:t>“How is used equipment market”  What are we seeing” “How has COVID impacted our business” </a:t>
            </a:r>
          </a:p>
          <a:p>
            <a:endParaRPr lang="en-US" dirty="0"/>
          </a:p>
          <a:p>
            <a:r>
              <a:rPr lang="en-US" dirty="0"/>
              <a:t>We will also discuss why we are seeing what we are seeing </a:t>
            </a:r>
          </a:p>
          <a:p>
            <a:endParaRPr lang="en-US" dirty="0"/>
          </a:p>
          <a:p>
            <a:r>
              <a:rPr lang="en-US" dirty="0"/>
              <a:t>My hope is that you can take overview and apply I to your fleet decision making and budgeting as we approach the new year </a:t>
            </a:r>
          </a:p>
        </p:txBody>
      </p:sp>
      <p:sp>
        <p:nvSpPr>
          <p:cNvPr id="4" name="Slide Number Placeholder 3"/>
          <p:cNvSpPr>
            <a:spLocks noGrp="1"/>
          </p:cNvSpPr>
          <p:nvPr>
            <p:ph type="sldNum" sz="quarter" idx="5"/>
          </p:nvPr>
        </p:nvSpPr>
        <p:spPr/>
        <p:txBody>
          <a:bodyPr/>
          <a:lstStyle/>
          <a:p>
            <a:fld id="{31203E47-6FA4-4313-8BBF-CEC589E09804}" type="slidenum">
              <a:rPr lang="en-US" smtClean="0"/>
              <a:t>1</a:t>
            </a:fld>
            <a:endParaRPr lang="en-US"/>
          </a:p>
        </p:txBody>
      </p:sp>
    </p:spTree>
    <p:extLst>
      <p:ext uri="{BB962C8B-B14F-4D97-AF65-F5344CB8AC3E}">
        <p14:creationId xmlns:p14="http://schemas.microsoft.com/office/powerpoint/2010/main" val="3700777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8391B7B-937F-445E-8BC7-FC6484F980C2}"/>
              </a:ext>
            </a:extLst>
          </p:cNvPr>
          <p:cNvSpPr>
            <a:spLocks noGrp="1"/>
          </p:cNvSpPr>
          <p:nvPr>
            <p:ph type="body" idx="1"/>
          </p:nvPr>
        </p:nvSpPr>
        <p:spPr/>
        <p:txBody>
          <a:bodyPr/>
          <a:lstStyle/>
          <a:p>
            <a:r>
              <a:rPr lang="en-US" dirty="0"/>
              <a:t>Source of article and size of survey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Competitors reporting 6-10% decrease in value </a:t>
            </a:r>
          </a:p>
          <a:p>
            <a:r>
              <a:rPr lang="en-US" dirty="0"/>
              <a:t>CAT 6% Competitor 5-10% </a:t>
            </a:r>
          </a:p>
          <a:p>
            <a:r>
              <a:rPr lang="en-US" dirty="0"/>
              <a:t>https://www.equipmentworld.com/should-you-buy-used-construction-equipment-in-2020-how-to-navigate-the-market-amid-a-pandemic/</a:t>
            </a:r>
          </a:p>
        </p:txBody>
      </p:sp>
      <p:sp>
        <p:nvSpPr>
          <p:cNvPr id="4" name="Slide Number Placeholder 3"/>
          <p:cNvSpPr>
            <a:spLocks noGrp="1"/>
          </p:cNvSpPr>
          <p:nvPr>
            <p:ph type="sldNum" sz="quarter" idx="5"/>
          </p:nvPr>
        </p:nvSpPr>
        <p:spPr/>
        <p:txBody>
          <a:bodyPr/>
          <a:lstStyle/>
          <a:p>
            <a:fld id="{31203E47-6FA4-4313-8BBF-CEC589E09804}" type="slidenum">
              <a:rPr lang="en-US" smtClean="0"/>
              <a:t>17</a:t>
            </a:fld>
            <a:endParaRPr lang="en-US"/>
          </a:p>
        </p:txBody>
      </p:sp>
    </p:spTree>
    <p:extLst>
      <p:ext uri="{BB962C8B-B14F-4D97-AF65-F5344CB8AC3E}">
        <p14:creationId xmlns:p14="http://schemas.microsoft.com/office/powerpoint/2010/main" val="4242389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1FAD6DE-E342-4B13-A9F9-93300842EB26}"/>
              </a:ext>
            </a:extLst>
          </p:cNvPr>
          <p:cNvSpPr>
            <a:spLocks noGrp="1"/>
          </p:cNvSpPr>
          <p:nvPr>
            <p:ph type="body" idx="1"/>
          </p:nvPr>
        </p:nvSpPr>
        <p:spPr/>
        <p:txBody>
          <a:bodyPr/>
          <a:lstStyle/>
          <a:p>
            <a:r>
              <a:rPr lang="en-US" dirty="0"/>
              <a:t>Can we compare these to regional results.  VA to NY, PA</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7B73AF6-EFB7-4771-B77F-2776EFA15D6F}"/>
              </a:ext>
            </a:extLst>
          </p:cNvPr>
          <p:cNvSpPr>
            <a:spLocks noGrp="1"/>
          </p:cNvSpPr>
          <p:nvPr>
            <p:ph type="body" idx="1"/>
          </p:nvPr>
        </p:nvSpPr>
        <p:spPr/>
        <p:txBody>
          <a:bodyPr/>
          <a:lstStyle/>
          <a:p>
            <a:r>
              <a:rPr lang="en-US" dirty="0"/>
              <a:t>US brands leading used equipment excavator market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ore and more of our customers are the ones putting the equipment to work. End users participation at our live online auctions on rbauction.com has increased to 78% - up 10% from 2019! More end users buying from us and not dealers </a:t>
            </a:r>
            <a:endParaRPr lang="en-US" dirty="0"/>
          </a:p>
        </p:txBody>
      </p:sp>
      <p:sp>
        <p:nvSpPr>
          <p:cNvPr id="4" name="Slide Number Placeholder 3"/>
          <p:cNvSpPr>
            <a:spLocks noGrp="1"/>
          </p:cNvSpPr>
          <p:nvPr>
            <p:ph type="sldNum" sz="quarter" idx="5"/>
          </p:nvPr>
        </p:nvSpPr>
        <p:spPr/>
        <p:txBody>
          <a:bodyPr/>
          <a:lstStyle/>
          <a:p>
            <a:fld id="{31203E47-6FA4-4313-8BBF-CEC589E09804}" type="slidenum">
              <a:rPr lang="en-US" smtClean="0"/>
              <a:t>21</a:t>
            </a:fld>
            <a:endParaRPr lang="en-US"/>
          </a:p>
        </p:txBody>
      </p:sp>
    </p:spTree>
    <p:extLst>
      <p:ext uri="{BB962C8B-B14F-4D97-AF65-F5344CB8AC3E}">
        <p14:creationId xmlns:p14="http://schemas.microsoft.com/office/powerpoint/2010/main" val="2302073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203E47-6FA4-4313-8BBF-CEC589E09804}" type="slidenum">
              <a:rPr lang="en-US" smtClean="0"/>
              <a:t>31</a:t>
            </a:fld>
            <a:endParaRPr lang="en-US"/>
          </a:p>
        </p:txBody>
      </p:sp>
    </p:spTree>
    <p:extLst>
      <p:ext uri="{BB962C8B-B14F-4D97-AF65-F5344CB8AC3E}">
        <p14:creationId xmlns:p14="http://schemas.microsoft.com/office/powerpoint/2010/main" val="2579686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8E09A6A-0FC5-4721-93EB-9940D935A5A4}"/>
              </a:ext>
            </a:extLst>
          </p:cNvPr>
          <p:cNvSpPr>
            <a:spLocks noGrp="1"/>
          </p:cNvSpPr>
          <p:nvPr>
            <p:ph type="body" idx="1"/>
          </p:nvPr>
        </p:nvSpPr>
        <p:spPr/>
        <p:txBody>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Arial" panose="020B0604020202020204" pitchFamily="34" charset="0"/>
              <a:buChar char="•"/>
            </a:pPr>
            <a:r>
              <a:rPr lang="en-US" dirty="0"/>
              <a:t>Intro about myself new to group, new to Ritchie Bros and new to this area</a:t>
            </a:r>
          </a:p>
          <a:p>
            <a:pPr marL="228600" indent="-228600">
              <a:buFont typeface="Arial" panose="020B0604020202020204" pitchFamily="34" charset="0"/>
              <a:buChar char="•"/>
            </a:pPr>
            <a:r>
              <a:rPr lang="en-US" dirty="0"/>
              <a:t>Quick background and brief history of Ritchie Bros to better understand the size an scope of our organization and the data we provide</a:t>
            </a:r>
          </a:p>
          <a:p>
            <a:pPr marL="228600" indent="-228600">
              <a:buFont typeface="Arial" panose="020B0604020202020204" pitchFamily="34" charset="0"/>
              <a:buChar char="•"/>
            </a:pPr>
            <a:r>
              <a:rPr lang="en-US" dirty="0"/>
              <a:t>Quick overview of current economic conditions</a:t>
            </a:r>
          </a:p>
          <a:p>
            <a:pPr marL="228600" indent="-228600">
              <a:buFont typeface="Arial" panose="020B0604020202020204" pitchFamily="34" charset="0"/>
              <a:buChar char="•"/>
            </a:pPr>
            <a:r>
              <a:rPr lang="en-US" dirty="0"/>
              <a:t>Review of Ritchie Bros and IP auctions trends </a:t>
            </a:r>
          </a:p>
          <a:p>
            <a:pPr marL="228600" indent="-228600">
              <a:buFont typeface="Arial" panose="020B0604020202020204" pitchFamily="34" charset="0"/>
              <a:buChar char="•"/>
            </a:pPr>
            <a:r>
              <a:rPr lang="en-US" dirty="0"/>
              <a:t>Case studies to review to draw comparison of market trends to actual equipment that has sold here locally. </a:t>
            </a:r>
          </a:p>
          <a:p>
            <a:pPr marL="228600" indent="-228600">
              <a:buFont typeface="Arial" panose="020B0604020202020204" pitchFamily="34" charset="0"/>
              <a:buChar char="•"/>
            </a:pPr>
            <a:r>
              <a:rPr lang="en-US" dirty="0"/>
              <a:t>Test during this section, 3 questions pop up. For those of you that are able please answer questions prizes will be awarded after presentation</a:t>
            </a:r>
          </a:p>
          <a:p>
            <a:pPr marL="228600" indent="-228600">
              <a:buFont typeface="Arial" panose="020B0604020202020204" pitchFamily="34" charset="0"/>
              <a:buChar char="•"/>
            </a:pPr>
            <a:r>
              <a:rPr lang="en-US" dirty="0"/>
              <a:t>Current auction demand</a:t>
            </a:r>
          </a:p>
          <a:p>
            <a:pPr marL="228600" indent="-228600">
              <a:buFont typeface="Arial" panose="020B0604020202020204" pitchFamily="34" charset="0"/>
              <a:buChar char="•"/>
            </a:pPr>
            <a:r>
              <a:rPr lang="en-US" dirty="0"/>
              <a:t>Questions time permitting </a:t>
            </a:r>
          </a:p>
          <a:p>
            <a:pPr marL="457135" lvl="1"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31203E47-6FA4-4313-8BBF-CEC589E09804}" type="slidenum">
              <a:rPr lang="en-US" smtClean="0"/>
              <a:t>2</a:t>
            </a:fld>
            <a:endParaRPr lang="en-US"/>
          </a:p>
        </p:txBody>
      </p:sp>
    </p:spTree>
    <p:extLst>
      <p:ext uri="{BB962C8B-B14F-4D97-AF65-F5344CB8AC3E}">
        <p14:creationId xmlns:p14="http://schemas.microsoft.com/office/powerpoint/2010/main" val="4161424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203E47-6FA4-4313-8BBF-CEC589E09804}" type="slidenum">
              <a:rPr lang="en-US" smtClean="0"/>
              <a:t>3</a:t>
            </a:fld>
            <a:endParaRPr lang="en-US"/>
          </a:p>
        </p:txBody>
      </p:sp>
    </p:spTree>
    <p:extLst>
      <p:ext uri="{BB962C8B-B14F-4D97-AF65-F5344CB8AC3E}">
        <p14:creationId xmlns:p14="http://schemas.microsoft.com/office/powerpoint/2010/main" val="1883767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hlinkClick r:id="rId3"/>
              </a:rPr>
              <a:t>https://www.cbc.ca/news/business/ritchie-bros-auctioneers-anniversary-fuelled-1.4753067</a:t>
            </a:r>
            <a:endParaRPr lang="en-US" dirty="0"/>
          </a:p>
          <a:p>
            <a:pPr marL="171450" indent="-171450">
              <a:buFont typeface="Arial" panose="020B0604020202020204" pitchFamily="34" charset="0"/>
              <a:buChar char="•"/>
            </a:pPr>
            <a:r>
              <a:rPr lang="en-US" dirty="0"/>
              <a:t>$2000 bank note due for the family furniture store, so the 3 Ritchie Bros. decided to have a furniture auction</a:t>
            </a:r>
          </a:p>
          <a:p>
            <a:pPr marL="171450" indent="-171450">
              <a:buFont typeface="Arial" panose="020B0604020202020204" pitchFamily="34" charset="0"/>
              <a:buChar char="•"/>
            </a:pPr>
            <a:r>
              <a:rPr lang="en-US" dirty="0"/>
              <a:t>Event was a success, so the decided to look at other industries and settled on heavy equipment.</a:t>
            </a:r>
          </a:p>
          <a:p>
            <a:pPr marL="171450" indent="-171450">
              <a:buFont typeface="Arial" panose="020B0604020202020204" pitchFamily="34" charset="0"/>
              <a:buChar char="•"/>
            </a:pPr>
            <a:r>
              <a:rPr lang="en-US" dirty="0"/>
              <a:t>First auction held in 1963</a:t>
            </a:r>
          </a:p>
          <a:p>
            <a:pPr marL="171450" indent="-171450">
              <a:buFont typeface="Arial" panose="020B0604020202020204" pitchFamily="34" charset="0"/>
              <a:buChar char="•"/>
            </a:pPr>
            <a:r>
              <a:rPr lang="en-US" dirty="0"/>
              <a:t>By 2017 the company was selling over 4.5B in used equipment</a:t>
            </a:r>
          </a:p>
          <a:p>
            <a:pPr marL="171450" indent="-171450">
              <a:buFont typeface="Arial" panose="020B0604020202020204" pitchFamily="34" charset="0"/>
              <a:buChar char="•"/>
            </a:pPr>
            <a:r>
              <a:rPr lang="en-US" dirty="0"/>
              <a:t>2017 RBA acquired the IP platform</a:t>
            </a:r>
          </a:p>
          <a:p>
            <a:pPr marL="171450" indent="-171450">
              <a:buFont typeface="Arial" panose="020B0604020202020204" pitchFamily="34" charset="0"/>
              <a:buChar char="•"/>
            </a:pPr>
            <a:r>
              <a:rPr lang="en-US" dirty="0"/>
              <a:t>In 2019 RBA/IP sold over 5.1B in Used equipment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Selling points 1 min (need to add response to COVID 19) </a:t>
            </a:r>
          </a:p>
        </p:txBody>
      </p:sp>
      <p:sp>
        <p:nvSpPr>
          <p:cNvPr id="4" name="Slide Number Placeholder 3"/>
          <p:cNvSpPr>
            <a:spLocks noGrp="1"/>
          </p:cNvSpPr>
          <p:nvPr>
            <p:ph type="sldNum" sz="quarter" idx="5"/>
          </p:nvPr>
        </p:nvSpPr>
        <p:spPr/>
        <p:txBody>
          <a:bodyPr/>
          <a:lstStyle/>
          <a:p>
            <a:fld id="{31203E47-6FA4-4313-8BBF-CEC589E09804}" type="slidenum">
              <a:rPr lang="en-US" smtClean="0"/>
              <a:t>7</a:t>
            </a:fld>
            <a:endParaRPr lang="en-US"/>
          </a:p>
        </p:txBody>
      </p:sp>
    </p:spTree>
    <p:extLst>
      <p:ext uri="{BB962C8B-B14F-4D97-AF65-F5344CB8AC3E}">
        <p14:creationId xmlns:p14="http://schemas.microsoft.com/office/powerpoint/2010/main" val="2338937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9"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GDP fell at a 32.9% annualized rate, the deepest decline since records began back in 1947.</a:t>
            </a:r>
          </a:p>
          <a:p>
            <a:pPr marL="0" marR="0" lvl="0" indent="0" algn="l" defTabSz="914269"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COVID-19 pandemic has caused the biggest blow to the US economy since the Great Depression.</a:t>
            </a:r>
          </a:p>
          <a:p>
            <a:pPr marL="0" marR="0" lvl="0" indent="0" algn="l" defTabSz="914269"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1203E47-6FA4-4313-8BBF-CEC589E09804}" type="slidenum">
              <a:rPr lang="en-US" smtClean="0"/>
              <a:t>10</a:t>
            </a:fld>
            <a:endParaRPr lang="en-US"/>
          </a:p>
        </p:txBody>
      </p:sp>
    </p:spTree>
    <p:extLst>
      <p:ext uri="{BB962C8B-B14F-4D97-AF65-F5344CB8AC3E}">
        <p14:creationId xmlns:p14="http://schemas.microsoft.com/office/powerpoint/2010/main" val="2039518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0323778-64A3-4E32-95E2-A245BCEA96FA}"/>
              </a:ext>
            </a:extLst>
          </p:cNvPr>
          <p:cNvSpPr>
            <a:spLocks noGrp="1"/>
          </p:cNvSpPr>
          <p:nvPr>
            <p:ph type="body" idx="1"/>
          </p:nvPr>
        </p:nvSpPr>
        <p:spPr/>
        <p:txBody>
          <a:bodyPr/>
          <a:lstStyle/>
          <a:p>
            <a:pPr marL="0" marR="0" lvl="0" indent="0" algn="l" defTabSz="914269" rtl="0" eaLnBrk="1" fontAlgn="auto" latinLnBrk="0" hangingPunct="1">
              <a:lnSpc>
                <a:spcPct val="100000"/>
              </a:lnSpc>
              <a:spcBef>
                <a:spcPts val="0"/>
              </a:spcBef>
              <a:spcAft>
                <a:spcPts val="0"/>
              </a:spcAft>
              <a:buClrTx/>
              <a:buSzTx/>
              <a:buFontTx/>
              <a:buNone/>
              <a:tabLst/>
              <a:defRPr/>
            </a:pPr>
            <a:r>
              <a:rPr lang="en-US" dirty="0"/>
              <a:t>2008 recession — Unemployment hit 20% unemployment</a:t>
            </a:r>
          </a:p>
          <a:p>
            <a:pPr marL="0" marR="0" lvl="0" indent="0" algn="l" defTabSz="914269" rtl="0" eaLnBrk="1" fontAlgn="auto" latinLnBrk="0" hangingPunct="1">
              <a:lnSpc>
                <a:spcPct val="100000"/>
              </a:lnSpc>
              <a:spcBef>
                <a:spcPts val="0"/>
              </a:spcBef>
              <a:spcAft>
                <a:spcPts val="0"/>
              </a:spcAft>
              <a:buClrTx/>
              <a:buSzTx/>
              <a:buFontTx/>
              <a:buNone/>
              <a:tabLst/>
              <a:defRPr/>
            </a:pPr>
            <a:r>
              <a:rPr lang="en-US" dirty="0"/>
              <a:t>2020 COVID Pandemic —  unemployment hit 16.6% </a:t>
            </a:r>
          </a:p>
          <a:p>
            <a:pPr marL="0" marR="0" lvl="0" indent="0" algn="l" defTabSz="914269" rtl="0" eaLnBrk="1" fontAlgn="auto" latinLnBrk="0" hangingPunct="1">
              <a:lnSpc>
                <a:spcPct val="100000"/>
              </a:lnSpc>
              <a:spcBef>
                <a:spcPts val="0"/>
              </a:spcBef>
              <a:spcAft>
                <a:spcPts val="0"/>
              </a:spcAft>
              <a:buClrTx/>
              <a:buSzTx/>
              <a:buFontTx/>
              <a:buNone/>
              <a:tabLst/>
              <a:defRPr/>
            </a:pPr>
            <a:r>
              <a:rPr lang="en-US" dirty="0"/>
              <a:t>Projection:  economy will recover quickly once the pandemic has subsided.</a:t>
            </a:r>
          </a:p>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a:t>
            </a:r>
          </a:p>
          <a:p>
            <a:r>
              <a:rPr lang="en-US" dirty="0">
                <a:hlinkClick r:id="rId3"/>
              </a:rPr>
              <a:t>s://www.cnbc.com/2020/08/04/oil-markets-fuel-demand-coronavirus-in-focus.html</a:t>
            </a:r>
            <a:endParaRPr lang="en-US" dirty="0"/>
          </a:p>
          <a:p>
            <a:endParaRPr lang="en-US" dirty="0"/>
          </a:p>
          <a:p>
            <a:r>
              <a:rPr lang="en-US" dirty="0"/>
              <a:t>Crude Price as of 8/31</a:t>
            </a:r>
          </a:p>
          <a:p>
            <a:pPr marL="285750" indent="-285750">
              <a:buFont typeface="Arial" panose="020B0604020202020204" pitchFamily="34" charset="0"/>
              <a:buChar char="•"/>
            </a:pPr>
            <a:r>
              <a:rPr lang="en-US" sz="1700" dirty="0"/>
              <a:t>U.S. West Texas Intermediate (WTI) crude futures fell 30 cents, or 0.7% to $40.71 a barrel.</a:t>
            </a:r>
          </a:p>
          <a:p>
            <a:pPr marL="285750" indent="-285750">
              <a:buFont typeface="Arial" panose="020B0604020202020204" pitchFamily="34" charset="0"/>
              <a:buChar char="•"/>
            </a:pPr>
            <a:r>
              <a:rPr lang="en-US" sz="1700" dirty="0"/>
              <a:t>Brent crude futures fell 37 cents, or 0.8% to $43.78 a barrel.</a:t>
            </a:r>
          </a:p>
          <a:p>
            <a:pPr marL="285750" indent="-285750">
              <a:buFont typeface="Arial" panose="020B0604020202020204" pitchFamily="34" charset="0"/>
              <a:buChar char="•"/>
            </a:pPr>
            <a:r>
              <a:rPr lang="en-US" sz="1700" dirty="0"/>
              <a:t>Slide comes after WTI rose 1.8% and Brent climbed 1.5% after increase in manufacturing</a:t>
            </a:r>
          </a:p>
          <a:p>
            <a:pPr marL="285750" indent="-285750">
              <a:buFont typeface="Arial" panose="020B0604020202020204" pitchFamily="34" charset="0"/>
              <a:buChar char="•"/>
            </a:pPr>
            <a:r>
              <a:rPr lang="en-US" sz="1700" dirty="0"/>
              <a:t>Decrease due to: </a:t>
            </a:r>
          </a:p>
          <a:p>
            <a:pPr marL="742885" lvl="1" indent="-285750">
              <a:buFont typeface="Arial" panose="020B0604020202020204" pitchFamily="34" charset="0"/>
              <a:buChar char="•"/>
            </a:pPr>
            <a:r>
              <a:rPr lang="en-US" sz="1700" dirty="0"/>
              <a:t>Increase in </a:t>
            </a:r>
            <a:r>
              <a:rPr lang="en-US" sz="1700" dirty="0" err="1"/>
              <a:t>Covid</a:t>
            </a:r>
            <a:r>
              <a:rPr lang="en-US" sz="1700" dirty="0"/>
              <a:t> Cases &amp; Lockdowns</a:t>
            </a:r>
          </a:p>
          <a:p>
            <a:pPr marL="742885" lvl="1" indent="-285750">
              <a:buFont typeface="Arial" panose="020B0604020202020204" pitchFamily="34" charset="0"/>
              <a:buChar char="•"/>
            </a:pPr>
            <a:r>
              <a:rPr lang="en-US" sz="1700" dirty="0"/>
              <a:t>Inventory remains high</a:t>
            </a:r>
          </a:p>
          <a:p>
            <a:pPr marL="457135" lvl="1" indent="0">
              <a:buFont typeface="Arial" panose="020B0604020202020204" pitchFamily="34" charset="0"/>
              <a:buNone/>
            </a:pPr>
            <a:endParaRPr lang="en-US" sz="1700" dirty="0"/>
          </a:p>
          <a:p>
            <a:pPr marL="457135" lvl="1" indent="0">
              <a:buFont typeface="Arial" panose="020B0604020202020204" pitchFamily="34" charset="0"/>
              <a:buNone/>
            </a:pPr>
            <a:r>
              <a:rPr lang="en-US" sz="1700" dirty="0"/>
              <a:t>https://www.rbauction.com/blog/ritchie-bros-is-the-go-to-solution-for-buying-and-selling-oil-gas-equipment</a:t>
            </a:r>
          </a:p>
          <a:p>
            <a:endParaRPr lang="en-US" dirty="0"/>
          </a:p>
        </p:txBody>
      </p:sp>
      <p:sp>
        <p:nvSpPr>
          <p:cNvPr id="4" name="Slide Number Placeholder 3"/>
          <p:cNvSpPr>
            <a:spLocks noGrp="1"/>
          </p:cNvSpPr>
          <p:nvPr>
            <p:ph type="sldNum" sz="quarter" idx="5"/>
          </p:nvPr>
        </p:nvSpPr>
        <p:spPr/>
        <p:txBody>
          <a:bodyPr/>
          <a:lstStyle/>
          <a:p>
            <a:fld id="{31203E47-6FA4-4313-8BBF-CEC589E09804}" type="slidenum">
              <a:rPr lang="en-US" smtClean="0"/>
              <a:t>12</a:t>
            </a:fld>
            <a:endParaRPr lang="en-US"/>
          </a:p>
        </p:txBody>
      </p:sp>
    </p:spTree>
    <p:extLst>
      <p:ext uri="{BB962C8B-B14F-4D97-AF65-F5344CB8AC3E}">
        <p14:creationId xmlns:p14="http://schemas.microsoft.com/office/powerpoint/2010/main" val="1662117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a:t>
            </a:r>
          </a:p>
          <a:p>
            <a:r>
              <a:rPr lang="en-US" dirty="0">
                <a:hlinkClick r:id="rId3"/>
              </a:rPr>
              <a:t>s://www.cnbc.com/2020/08/04/oil-markets-fuel-demand-coronavirus-in-focus.html</a:t>
            </a:r>
            <a:endParaRPr lang="en-US" dirty="0"/>
          </a:p>
          <a:p>
            <a:endParaRPr lang="en-US" dirty="0"/>
          </a:p>
          <a:p>
            <a:endParaRPr lang="en-US" dirty="0"/>
          </a:p>
          <a:p>
            <a:endParaRPr lang="en-US" dirty="0"/>
          </a:p>
          <a:p>
            <a:r>
              <a:rPr lang="en-US" dirty="0"/>
              <a:t>Crude Price as of 8/31</a:t>
            </a:r>
          </a:p>
          <a:p>
            <a:pPr marL="285750" indent="-285750">
              <a:buFont typeface="Arial" panose="020B0604020202020204" pitchFamily="34" charset="0"/>
              <a:buChar char="•"/>
            </a:pPr>
            <a:r>
              <a:rPr lang="en-US" sz="1700" dirty="0"/>
              <a:t>U.S. West Texas Intermediate (WTI) crude futures fell 30 cents, or 0.7% to $40.71 a barrel.</a:t>
            </a:r>
          </a:p>
          <a:p>
            <a:pPr marL="285750" indent="-285750">
              <a:buFont typeface="Arial" panose="020B0604020202020204" pitchFamily="34" charset="0"/>
              <a:buChar char="•"/>
            </a:pPr>
            <a:r>
              <a:rPr lang="en-US" sz="1700" dirty="0"/>
              <a:t>Brent crude futures fell 37 cents, or 0.8% to $43.78 a barrel.</a:t>
            </a:r>
          </a:p>
          <a:p>
            <a:pPr marL="285750" indent="-285750">
              <a:buFont typeface="Arial" panose="020B0604020202020204" pitchFamily="34" charset="0"/>
              <a:buChar char="•"/>
            </a:pPr>
            <a:r>
              <a:rPr lang="en-US" sz="1700" dirty="0"/>
              <a:t>Slide comes after WTI rose 1.8% and Brent climbed 1.5% after increase in manufacturing</a:t>
            </a:r>
          </a:p>
          <a:p>
            <a:pPr marL="285750" indent="-285750">
              <a:buFont typeface="Arial" panose="020B0604020202020204" pitchFamily="34" charset="0"/>
              <a:buChar char="•"/>
            </a:pPr>
            <a:r>
              <a:rPr lang="en-US" sz="1700" dirty="0"/>
              <a:t>Decrease due to: </a:t>
            </a:r>
          </a:p>
          <a:p>
            <a:pPr marL="742885" lvl="1" indent="-285750">
              <a:buFont typeface="Arial" panose="020B0604020202020204" pitchFamily="34" charset="0"/>
              <a:buChar char="•"/>
            </a:pPr>
            <a:r>
              <a:rPr lang="en-US" sz="1700" dirty="0"/>
              <a:t>Increase in </a:t>
            </a:r>
            <a:r>
              <a:rPr lang="en-US" sz="1700" dirty="0" err="1"/>
              <a:t>Covid</a:t>
            </a:r>
            <a:r>
              <a:rPr lang="en-US" sz="1700" dirty="0"/>
              <a:t> Cases &amp; Lockdowns</a:t>
            </a:r>
          </a:p>
          <a:p>
            <a:pPr marL="742885" lvl="1" indent="-285750">
              <a:buFont typeface="Arial" panose="020B0604020202020204" pitchFamily="34" charset="0"/>
              <a:buChar char="•"/>
            </a:pPr>
            <a:r>
              <a:rPr lang="en-US" sz="1700" dirty="0"/>
              <a:t>Inventory remains high</a:t>
            </a:r>
          </a:p>
          <a:p>
            <a:pPr marL="457135" lvl="1" indent="0">
              <a:buFont typeface="Arial" panose="020B0604020202020204" pitchFamily="34" charset="0"/>
              <a:buNone/>
            </a:pPr>
            <a:endParaRPr lang="en-US" sz="1700" dirty="0"/>
          </a:p>
        </p:txBody>
      </p:sp>
      <p:sp>
        <p:nvSpPr>
          <p:cNvPr id="4" name="Slide Number Placeholder 3"/>
          <p:cNvSpPr>
            <a:spLocks noGrp="1"/>
          </p:cNvSpPr>
          <p:nvPr>
            <p:ph type="sldNum" sz="quarter" idx="5"/>
          </p:nvPr>
        </p:nvSpPr>
        <p:spPr/>
        <p:txBody>
          <a:bodyPr/>
          <a:lstStyle/>
          <a:p>
            <a:fld id="{31203E47-6FA4-4313-8BBF-CEC589E09804}" type="slidenum">
              <a:rPr lang="en-US" smtClean="0"/>
              <a:t>13</a:t>
            </a:fld>
            <a:endParaRPr lang="en-US"/>
          </a:p>
        </p:txBody>
      </p:sp>
    </p:spTree>
    <p:extLst>
      <p:ext uri="{BB962C8B-B14F-4D97-AF65-F5344CB8AC3E}">
        <p14:creationId xmlns:p14="http://schemas.microsoft.com/office/powerpoint/2010/main" val="4227346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https://www.constructiondive.com/news/mapping-high-impact-construction-across-the-us/551042/</a:t>
            </a:r>
          </a:p>
        </p:txBody>
      </p:sp>
      <p:sp>
        <p:nvSpPr>
          <p:cNvPr id="4" name="Slide Number Placeholder 3"/>
          <p:cNvSpPr>
            <a:spLocks noGrp="1"/>
          </p:cNvSpPr>
          <p:nvPr>
            <p:ph type="sldNum" sz="quarter" idx="5"/>
          </p:nvPr>
        </p:nvSpPr>
        <p:spPr/>
        <p:txBody>
          <a:bodyPr/>
          <a:lstStyle/>
          <a:p>
            <a:fld id="{31203E47-6FA4-4313-8BBF-CEC589E09804}" type="slidenum">
              <a:rPr lang="en-US" smtClean="0"/>
              <a:t>14</a:t>
            </a:fld>
            <a:endParaRPr lang="en-US"/>
          </a:p>
        </p:txBody>
      </p:sp>
    </p:spTree>
    <p:extLst>
      <p:ext uri="{BB962C8B-B14F-4D97-AF65-F5344CB8AC3E}">
        <p14:creationId xmlns:p14="http://schemas.microsoft.com/office/powerpoint/2010/main" val="1005627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F205A5B9-37B2-4B35-A02E-722EBBB15E2C}"/>
              </a:ext>
            </a:extLst>
          </p:cNvPr>
          <p:cNvSpPr>
            <a:spLocks noGrp="1"/>
          </p:cNvSpPr>
          <p:nvPr>
            <p:ph type="sldNum" sz="quarter" idx="12"/>
          </p:nvPr>
        </p:nvSpPr>
        <p:spPr>
          <a:xfrm>
            <a:off x="1859505" y="4899844"/>
            <a:ext cx="2139928" cy="163541"/>
          </a:xfrm>
          <a:prstGeom prst="rect">
            <a:avLst/>
          </a:prstGeom>
        </p:spPr>
        <p:txBody>
          <a:bodyPr/>
          <a:lstStyle>
            <a:lvl1pPr algn="l">
              <a:defRPr sz="750" baseline="0">
                <a:solidFill>
                  <a:schemeClr val="bg1"/>
                </a:solidFill>
              </a:defRPr>
            </a:lvl1pPr>
          </a:lstStyle>
          <a:p>
            <a:fld id="{D1CC65B4-01A9-9E4C-8E2D-48F479063FF8}" type="slidenum">
              <a:rPr lang="en-US" smtClean="0"/>
              <a:pPr/>
              <a:t>‹#›</a:t>
            </a:fld>
            <a:r>
              <a:rPr lang="en-US" dirty="0"/>
              <a:t>      CONFIDENTIAL</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cxnSp>
        <p:nvCxnSpPr>
          <p:cNvPr id="3" name="Straight Connector 2"/>
          <p:cNvCxnSpPr/>
          <p:nvPr userDrawn="1"/>
        </p:nvCxnSpPr>
        <p:spPr>
          <a:xfrm>
            <a:off x="0" y="421502"/>
            <a:ext cx="9144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B1B15F5D-DAF2-4963-8097-AE75AC75C634}"/>
              </a:ext>
            </a:extLst>
          </p:cNvPr>
          <p:cNvSpPr>
            <a:spLocks noGrp="1"/>
          </p:cNvSpPr>
          <p:nvPr>
            <p:ph type="sldNum" sz="quarter" idx="12"/>
          </p:nvPr>
        </p:nvSpPr>
        <p:spPr>
          <a:xfrm>
            <a:off x="1859505" y="4899844"/>
            <a:ext cx="2139928" cy="163541"/>
          </a:xfrm>
          <a:prstGeom prst="rect">
            <a:avLst/>
          </a:prstGeom>
        </p:spPr>
        <p:txBody>
          <a:bodyPr/>
          <a:lstStyle>
            <a:lvl1pPr algn="l">
              <a:defRPr sz="750" baseline="0">
                <a:solidFill>
                  <a:schemeClr val="bg1"/>
                </a:solidFill>
              </a:defRPr>
            </a:lvl1pPr>
          </a:lstStyle>
          <a:p>
            <a:fld id="{D1CC65B4-01A9-9E4C-8E2D-48F479063FF8}" type="slidenum">
              <a:rPr lang="en-US" smtClean="0"/>
              <a:pPr/>
              <a:t>‹#›</a:t>
            </a:fld>
            <a:r>
              <a:rPr lang="en-US" dirty="0"/>
              <a:t>      CONFIDENTIAL</a:t>
            </a:r>
          </a:p>
        </p:txBody>
      </p:sp>
      <p:sp>
        <p:nvSpPr>
          <p:cNvPr id="4" name="Title 1">
            <a:extLst>
              <a:ext uri="{FF2B5EF4-FFF2-40B4-BE49-F238E27FC236}">
                <a16:creationId xmlns:a16="http://schemas.microsoft.com/office/drawing/2014/main" id="{56A9D1E0-A649-438C-8A79-20BD64CCCA91}"/>
              </a:ext>
            </a:extLst>
          </p:cNvPr>
          <p:cNvSpPr>
            <a:spLocks noGrp="1"/>
          </p:cNvSpPr>
          <p:nvPr>
            <p:ph type="title" hasCustomPrompt="1"/>
          </p:nvPr>
        </p:nvSpPr>
        <p:spPr>
          <a:xfrm>
            <a:off x="457200" y="0"/>
            <a:ext cx="8229600" cy="411480"/>
          </a:xfrm>
        </p:spPr>
        <p:txBody>
          <a:bodyPr>
            <a:noAutofit/>
          </a:bodyPr>
          <a:lstStyle>
            <a:lvl1pPr algn="l" defTabSz="685793" rtl="0" eaLnBrk="1" latinLnBrk="0" hangingPunct="1">
              <a:lnSpc>
                <a:spcPct val="90000"/>
              </a:lnSpc>
              <a:spcBef>
                <a:spcPct val="0"/>
              </a:spcBef>
              <a:buNone/>
              <a:defRPr lang="en-US" sz="2100" kern="1200" dirty="0">
                <a:solidFill>
                  <a:srgbClr val="E87511"/>
                </a:solidFill>
                <a:latin typeface="+mj-lt"/>
                <a:ea typeface="+mj-ea"/>
                <a:cs typeface="+mj-cs"/>
              </a:defRPr>
            </a:lvl1pPr>
          </a:lstStyle>
          <a:p>
            <a:r>
              <a:rPr lang="en-US" dirty="0"/>
              <a:t>Content Slide (clean) - Click to edit title</a:t>
            </a:r>
          </a:p>
        </p:txBody>
      </p:sp>
    </p:spTree>
    <p:extLst>
      <p:ext uri="{BB962C8B-B14F-4D97-AF65-F5344CB8AC3E}">
        <p14:creationId xmlns:p14="http://schemas.microsoft.com/office/powerpoint/2010/main" val="1639702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F205A5B9-37B2-4B35-A02E-722EBBB15E2C}"/>
              </a:ext>
            </a:extLst>
          </p:cNvPr>
          <p:cNvSpPr>
            <a:spLocks noGrp="1"/>
          </p:cNvSpPr>
          <p:nvPr>
            <p:ph type="sldNum" sz="quarter" idx="12"/>
          </p:nvPr>
        </p:nvSpPr>
        <p:spPr>
          <a:xfrm>
            <a:off x="1859505" y="4899844"/>
            <a:ext cx="2139928" cy="163541"/>
          </a:xfrm>
          <a:prstGeom prst="rect">
            <a:avLst/>
          </a:prstGeom>
        </p:spPr>
        <p:txBody>
          <a:bodyPr/>
          <a:lstStyle>
            <a:lvl1pPr algn="l">
              <a:defRPr sz="750" baseline="0">
                <a:solidFill>
                  <a:schemeClr val="bg1"/>
                </a:solidFill>
              </a:defRPr>
            </a:lvl1pPr>
          </a:lstStyle>
          <a:p>
            <a:fld id="{D1CC65B4-01A9-9E4C-8E2D-48F479063FF8}" type="slidenum">
              <a:rPr lang="en-US" smtClean="0"/>
              <a:pPr/>
              <a:t>‹#›</a:t>
            </a:fld>
            <a:r>
              <a:rPr lang="en-US" dirty="0"/>
              <a:t>      CONFIDENTIAL</a:t>
            </a:r>
          </a:p>
        </p:txBody>
      </p:sp>
    </p:spTree>
    <p:extLst>
      <p:ext uri="{BB962C8B-B14F-4D97-AF65-F5344CB8AC3E}">
        <p14:creationId xmlns:p14="http://schemas.microsoft.com/office/powerpoint/2010/main" val="4013221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282305"/>
            <a:ext cx="7886700" cy="2139553"/>
          </a:xfrm>
        </p:spPr>
        <p:txBody>
          <a:bodyPr anchor="b">
            <a:normAutofit/>
          </a:bodyPr>
          <a:lstStyle>
            <a:lvl1pPr>
              <a:defRPr sz="2700">
                <a:solidFill>
                  <a:srgbClr val="002060"/>
                </a:solidFill>
              </a:defRPr>
            </a:lvl1pPr>
          </a:lstStyle>
          <a:p>
            <a:r>
              <a:rPr lang="en-US" dirty="0"/>
              <a:t>Section Heading Slide – click to edit</a:t>
            </a:r>
          </a:p>
        </p:txBody>
      </p:sp>
      <p:sp>
        <p:nvSpPr>
          <p:cNvPr id="3" name="Text Placeholder 2"/>
          <p:cNvSpPr>
            <a:spLocks noGrp="1"/>
          </p:cNvSpPr>
          <p:nvPr>
            <p:ph type="body" idx="1"/>
          </p:nvPr>
        </p:nvSpPr>
        <p:spPr>
          <a:xfrm>
            <a:off x="623888" y="3442099"/>
            <a:ext cx="7886700" cy="736796"/>
          </a:xfrm>
        </p:spPr>
        <p:txBody>
          <a:bodyPr>
            <a:normAutofit/>
          </a:bodyPr>
          <a:lstStyle>
            <a:lvl1pPr marL="0" indent="0">
              <a:buNone/>
              <a:defRPr sz="1500">
                <a:solidFill>
                  <a:srgbClr val="002060"/>
                </a:solidFill>
              </a:defRPr>
            </a:lvl1pPr>
            <a:lvl2pPr marL="342897" indent="0">
              <a:buNone/>
              <a:defRPr sz="1500">
                <a:solidFill>
                  <a:schemeClr val="tx1">
                    <a:tint val="75000"/>
                  </a:schemeClr>
                </a:solidFill>
              </a:defRPr>
            </a:lvl2pPr>
            <a:lvl3pPr marL="685793" indent="0">
              <a:buNone/>
              <a:defRPr sz="1350">
                <a:solidFill>
                  <a:schemeClr val="tx1">
                    <a:tint val="75000"/>
                  </a:schemeClr>
                </a:solidFill>
              </a:defRPr>
            </a:lvl3pPr>
            <a:lvl4pPr marL="1028690" indent="0">
              <a:buNone/>
              <a:defRPr sz="1200">
                <a:solidFill>
                  <a:schemeClr val="tx1">
                    <a:tint val="75000"/>
                  </a:schemeClr>
                </a:solidFill>
              </a:defRPr>
            </a:lvl4pPr>
            <a:lvl5pPr marL="1371587" indent="0">
              <a:buNone/>
              <a:defRPr sz="1200">
                <a:solidFill>
                  <a:schemeClr val="tx1">
                    <a:tint val="75000"/>
                  </a:schemeClr>
                </a:solidFill>
              </a:defRPr>
            </a:lvl5pPr>
            <a:lvl6pPr marL="1714484" indent="0">
              <a:buNone/>
              <a:defRPr sz="1200">
                <a:solidFill>
                  <a:schemeClr val="tx1">
                    <a:tint val="75000"/>
                  </a:schemeClr>
                </a:solidFill>
              </a:defRPr>
            </a:lvl6pPr>
            <a:lvl7pPr marL="2057381" indent="0">
              <a:buNone/>
              <a:defRPr sz="1200">
                <a:solidFill>
                  <a:schemeClr val="tx1">
                    <a:tint val="75000"/>
                  </a:schemeClr>
                </a:solidFill>
              </a:defRPr>
            </a:lvl7pPr>
            <a:lvl8pPr marL="2400278" indent="0">
              <a:buNone/>
              <a:defRPr sz="1200">
                <a:solidFill>
                  <a:schemeClr val="tx1">
                    <a:tint val="75000"/>
                  </a:schemeClr>
                </a:solidFill>
              </a:defRPr>
            </a:lvl8pPr>
            <a:lvl9pPr marL="2743174" indent="0">
              <a:buNone/>
              <a:defRPr sz="1200">
                <a:solidFill>
                  <a:schemeClr val="tx1">
                    <a:tint val="75000"/>
                  </a:schemeClr>
                </a:solidFill>
              </a:defRPr>
            </a:lvl9pPr>
          </a:lstStyle>
          <a:p>
            <a:pPr lvl="0"/>
            <a:r>
              <a:rPr lang="en-US" dirty="0"/>
              <a:t>Click to edit Master text styles</a:t>
            </a:r>
          </a:p>
        </p:txBody>
      </p:sp>
      <p:sp>
        <p:nvSpPr>
          <p:cNvPr id="7" name="Slide Number Placeholder 5">
            <a:extLst>
              <a:ext uri="{FF2B5EF4-FFF2-40B4-BE49-F238E27FC236}">
                <a16:creationId xmlns:a16="http://schemas.microsoft.com/office/drawing/2014/main" id="{FBB4BC4E-7940-41FE-8B9C-0093A560B668}"/>
              </a:ext>
            </a:extLst>
          </p:cNvPr>
          <p:cNvSpPr>
            <a:spLocks noGrp="1"/>
          </p:cNvSpPr>
          <p:nvPr>
            <p:ph type="sldNum" sz="quarter" idx="12"/>
          </p:nvPr>
        </p:nvSpPr>
        <p:spPr>
          <a:xfrm>
            <a:off x="1859505" y="4899844"/>
            <a:ext cx="2139928" cy="163541"/>
          </a:xfrm>
          <a:prstGeom prst="rect">
            <a:avLst/>
          </a:prstGeom>
        </p:spPr>
        <p:txBody>
          <a:bodyPr/>
          <a:lstStyle>
            <a:lvl1pPr algn="l">
              <a:defRPr sz="750" baseline="0">
                <a:solidFill>
                  <a:schemeClr val="bg1"/>
                </a:solidFill>
              </a:defRPr>
            </a:lvl1pPr>
          </a:lstStyle>
          <a:p>
            <a:fld id="{D1CC65B4-01A9-9E4C-8E2D-48F479063FF8}" type="slidenum">
              <a:rPr lang="en-US" smtClean="0"/>
              <a:pPr/>
              <a:t>‹#›</a:t>
            </a:fld>
            <a:r>
              <a:rPr lang="en-US" dirty="0"/>
              <a:t>      CONFIDENTIAL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8229600" cy="411480"/>
          </a:xfrm>
        </p:spPr>
        <p:txBody>
          <a:bodyPr>
            <a:noAutofit/>
          </a:bodyPr>
          <a:lstStyle>
            <a:lvl1pPr algn="l" defTabSz="685793" rtl="0" eaLnBrk="1" latinLnBrk="0" hangingPunct="1">
              <a:lnSpc>
                <a:spcPct val="90000"/>
              </a:lnSpc>
              <a:spcBef>
                <a:spcPct val="0"/>
              </a:spcBef>
              <a:buNone/>
              <a:defRPr lang="en-US" sz="2100" kern="1200" dirty="0">
                <a:solidFill>
                  <a:srgbClr val="E87511"/>
                </a:solidFill>
                <a:latin typeface="+mj-lt"/>
                <a:ea typeface="+mj-ea"/>
                <a:cs typeface="+mj-cs"/>
              </a:defRPr>
            </a:lvl1pPr>
          </a:lstStyle>
          <a:p>
            <a:r>
              <a:rPr lang="en-US" dirty="0"/>
              <a:t>Content Slide - Click to edit title</a:t>
            </a:r>
          </a:p>
        </p:txBody>
      </p:sp>
      <p:sp>
        <p:nvSpPr>
          <p:cNvPr id="3" name="Content Placeholder 2"/>
          <p:cNvSpPr>
            <a:spLocks noGrp="1"/>
          </p:cNvSpPr>
          <p:nvPr>
            <p:ph idx="1"/>
          </p:nvPr>
        </p:nvSpPr>
        <p:spPr>
          <a:xfrm>
            <a:off x="457200" y="606103"/>
            <a:ext cx="8229600" cy="3498272"/>
          </a:xfrm>
        </p:spPr>
        <p:txBody>
          <a:bodyPr>
            <a:normAutofit/>
          </a:bodyPr>
          <a:lstStyle>
            <a:lvl1pPr>
              <a:defRPr sz="1350"/>
            </a:lvl1pPr>
            <a:lvl2pPr>
              <a:defRPr sz="1200"/>
            </a:lvl2pPr>
            <a:lvl3pPr>
              <a:defRPr sz="1050"/>
            </a:lvl3pPr>
            <a:lvl4pPr>
              <a:defRPr sz="900"/>
            </a:lvl4pPr>
            <a:lvl5pPr>
              <a:defRPr sz="825"/>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14438" y="424894"/>
            <a:ext cx="9189720" cy="1"/>
          </a:xfrm>
          <a:prstGeom prst="line">
            <a:avLst/>
          </a:prstGeom>
          <a:ln w="12700">
            <a:solidFill>
              <a:srgbClr val="E87511"/>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D47A190C-E792-4BC3-AAF7-D947AC8F302B}"/>
              </a:ext>
            </a:extLst>
          </p:cNvPr>
          <p:cNvSpPr>
            <a:spLocks noGrp="1"/>
          </p:cNvSpPr>
          <p:nvPr>
            <p:ph type="sldNum" sz="quarter" idx="12"/>
          </p:nvPr>
        </p:nvSpPr>
        <p:spPr>
          <a:xfrm>
            <a:off x="1859505" y="4899844"/>
            <a:ext cx="2139928" cy="163541"/>
          </a:xfrm>
          <a:prstGeom prst="rect">
            <a:avLst/>
          </a:prstGeom>
        </p:spPr>
        <p:txBody>
          <a:bodyPr/>
          <a:lstStyle>
            <a:lvl1pPr algn="l">
              <a:defRPr sz="750" baseline="0">
                <a:solidFill>
                  <a:schemeClr val="bg1"/>
                </a:solidFill>
              </a:defRPr>
            </a:lvl1pPr>
          </a:lstStyle>
          <a:p>
            <a:fld id="{D1CC65B4-01A9-9E4C-8E2D-48F479063FF8}" type="slidenum">
              <a:rPr lang="en-US" smtClean="0"/>
              <a:pPr/>
              <a:t>‹#›</a:t>
            </a:fld>
            <a:r>
              <a:rPr lang="en-US" dirty="0"/>
              <a:t>      CONFIDENTIAL</a:t>
            </a:r>
          </a:p>
        </p:txBody>
      </p:sp>
    </p:spTree>
    <p:custDataLst>
      <p:tags r:id="rId1"/>
    </p:custDataLst>
    <p:extLst>
      <p:ext uri="{BB962C8B-B14F-4D97-AF65-F5344CB8AC3E}">
        <p14:creationId xmlns:p14="http://schemas.microsoft.com/office/powerpoint/2010/main" val="91206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3" name="Straight Connector 2"/>
          <p:cNvCxnSpPr/>
          <p:nvPr userDrawn="1"/>
        </p:nvCxnSpPr>
        <p:spPr>
          <a:xfrm>
            <a:off x="0" y="421502"/>
            <a:ext cx="9144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B1B15F5D-DAF2-4963-8097-AE75AC75C634}"/>
              </a:ext>
            </a:extLst>
          </p:cNvPr>
          <p:cNvSpPr>
            <a:spLocks noGrp="1"/>
          </p:cNvSpPr>
          <p:nvPr>
            <p:ph type="sldNum" sz="quarter" idx="12"/>
          </p:nvPr>
        </p:nvSpPr>
        <p:spPr>
          <a:xfrm>
            <a:off x="1859505" y="4899844"/>
            <a:ext cx="2139928" cy="163541"/>
          </a:xfrm>
          <a:prstGeom prst="rect">
            <a:avLst/>
          </a:prstGeom>
        </p:spPr>
        <p:txBody>
          <a:bodyPr/>
          <a:lstStyle>
            <a:lvl1pPr algn="l">
              <a:defRPr sz="750" baseline="0">
                <a:solidFill>
                  <a:schemeClr val="bg1"/>
                </a:solidFill>
              </a:defRPr>
            </a:lvl1pPr>
          </a:lstStyle>
          <a:p>
            <a:fld id="{D1CC65B4-01A9-9E4C-8E2D-48F479063FF8}" type="slidenum">
              <a:rPr lang="en-US" smtClean="0"/>
              <a:pPr/>
              <a:t>‹#›</a:t>
            </a:fld>
            <a:r>
              <a:rPr lang="en-US" dirty="0"/>
              <a:t>      CONFIDENTIAL</a:t>
            </a:r>
          </a:p>
        </p:txBody>
      </p:sp>
      <p:sp>
        <p:nvSpPr>
          <p:cNvPr id="4" name="Title 1">
            <a:extLst>
              <a:ext uri="{FF2B5EF4-FFF2-40B4-BE49-F238E27FC236}">
                <a16:creationId xmlns:a16="http://schemas.microsoft.com/office/drawing/2014/main" id="{56A9D1E0-A649-438C-8A79-20BD64CCCA91}"/>
              </a:ext>
            </a:extLst>
          </p:cNvPr>
          <p:cNvSpPr>
            <a:spLocks noGrp="1"/>
          </p:cNvSpPr>
          <p:nvPr>
            <p:ph type="title" hasCustomPrompt="1"/>
          </p:nvPr>
        </p:nvSpPr>
        <p:spPr>
          <a:xfrm>
            <a:off x="0" y="0"/>
            <a:ext cx="8229600" cy="411480"/>
          </a:xfrm>
        </p:spPr>
        <p:txBody>
          <a:bodyPr vert="horz" lIns="91440" tIns="45720" rIns="91440" bIns="45720" rtlCol="0" anchor="ctr">
            <a:noAutofit/>
          </a:bodyPr>
          <a:lstStyle>
            <a:lvl1pPr>
              <a:defRPr lang="en-US" sz="2000" b="1" i="1" dirty="0">
                <a:solidFill>
                  <a:srgbClr val="E87511"/>
                </a:solidFill>
                <a:latin typeface="Work Sans" pitchFamily="2" charset="0"/>
              </a:defRPr>
            </a:lvl1pPr>
          </a:lstStyle>
          <a:p>
            <a:pPr lvl="0"/>
            <a:r>
              <a:rPr lang="en-US" dirty="0"/>
              <a:t>Content Slide (clean) - Click to edit title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1" y="856471"/>
            <a:ext cx="3886200" cy="3110914"/>
          </a:xfrm>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2" y="856471"/>
            <a:ext cx="3886200" cy="3110914"/>
          </a:xfrm>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00713740-9CAD-4FD1-BD16-B287AF3C726C}"/>
              </a:ext>
            </a:extLst>
          </p:cNvPr>
          <p:cNvSpPr>
            <a:spLocks noGrp="1"/>
          </p:cNvSpPr>
          <p:nvPr>
            <p:ph type="sldNum" sz="quarter" idx="12"/>
          </p:nvPr>
        </p:nvSpPr>
        <p:spPr>
          <a:xfrm>
            <a:off x="1859505" y="4899844"/>
            <a:ext cx="2139928" cy="163541"/>
          </a:xfrm>
          <a:prstGeom prst="rect">
            <a:avLst/>
          </a:prstGeom>
        </p:spPr>
        <p:txBody>
          <a:bodyPr/>
          <a:lstStyle>
            <a:lvl1pPr algn="l">
              <a:defRPr sz="750" baseline="0">
                <a:solidFill>
                  <a:schemeClr val="bg1"/>
                </a:solidFill>
              </a:defRPr>
            </a:lvl1pPr>
          </a:lstStyle>
          <a:p>
            <a:fld id="{D1CC65B4-01A9-9E4C-8E2D-48F479063FF8}" type="slidenum">
              <a:rPr lang="en-US" smtClean="0"/>
              <a:pPr/>
              <a:t>‹#›</a:t>
            </a:fld>
            <a:r>
              <a:rPr lang="en-US" dirty="0"/>
              <a:t>      CONFIDENTIAL</a:t>
            </a:r>
          </a:p>
        </p:txBody>
      </p:sp>
      <p:cxnSp>
        <p:nvCxnSpPr>
          <p:cNvPr id="6" name="Straight Connector 5">
            <a:extLst>
              <a:ext uri="{FF2B5EF4-FFF2-40B4-BE49-F238E27FC236}">
                <a16:creationId xmlns:a16="http://schemas.microsoft.com/office/drawing/2014/main" id="{8B1A7617-6073-4BB4-9D95-9EA2285DF811}"/>
              </a:ext>
            </a:extLst>
          </p:cNvPr>
          <p:cNvCxnSpPr/>
          <p:nvPr userDrawn="1"/>
        </p:nvCxnSpPr>
        <p:spPr>
          <a:xfrm>
            <a:off x="0" y="440730"/>
            <a:ext cx="9144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BD5EF1EA-CED5-4AB7-863B-00E880BCD4B4}"/>
              </a:ext>
            </a:extLst>
          </p:cNvPr>
          <p:cNvSpPr txBox="1">
            <a:spLocks/>
          </p:cNvSpPr>
          <p:nvPr userDrawn="1"/>
        </p:nvSpPr>
        <p:spPr>
          <a:xfrm>
            <a:off x="457200" y="0"/>
            <a:ext cx="8229600" cy="41148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lang="en-US" sz="2800" kern="1200" dirty="0">
                <a:solidFill>
                  <a:srgbClr val="E87511"/>
                </a:solidFill>
                <a:latin typeface="+mj-lt"/>
                <a:ea typeface="+mj-ea"/>
                <a:cs typeface="+mj-cs"/>
              </a:defRPr>
            </a:lvl1pPr>
          </a:lstStyle>
          <a:p>
            <a:r>
              <a:rPr lang="en-US" sz="2100" dirty="0"/>
              <a:t>2 Content Slide - Click to edit title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E6408EF2-FCC9-4359-9171-4BE2D0B89295}"/>
              </a:ext>
            </a:extLst>
          </p:cNvPr>
          <p:cNvSpPr>
            <a:spLocks noGrp="1"/>
          </p:cNvSpPr>
          <p:nvPr>
            <p:ph type="sldNum" sz="quarter" idx="12"/>
          </p:nvPr>
        </p:nvSpPr>
        <p:spPr>
          <a:xfrm>
            <a:off x="1859505" y="4899844"/>
            <a:ext cx="2139928" cy="163541"/>
          </a:xfrm>
          <a:prstGeom prst="rect">
            <a:avLst/>
          </a:prstGeom>
        </p:spPr>
        <p:txBody>
          <a:bodyPr/>
          <a:lstStyle>
            <a:lvl1pPr algn="l">
              <a:defRPr sz="750" baseline="0">
                <a:solidFill>
                  <a:schemeClr val="bg1"/>
                </a:solidFill>
              </a:defRPr>
            </a:lvl1pPr>
          </a:lstStyle>
          <a:p>
            <a:fld id="{D1CC65B4-01A9-9E4C-8E2D-48F479063FF8}" type="slidenum">
              <a:rPr lang="en-US" smtClean="0"/>
              <a:pPr/>
              <a:t>‹#›</a:t>
            </a:fld>
            <a:r>
              <a:rPr lang="en-US" dirty="0"/>
              <a:t>      CONFIDENTIAL</a:t>
            </a:r>
          </a:p>
        </p:txBody>
      </p:sp>
      <p:sp>
        <p:nvSpPr>
          <p:cNvPr id="4" name="Title 1">
            <a:extLst>
              <a:ext uri="{FF2B5EF4-FFF2-40B4-BE49-F238E27FC236}">
                <a16:creationId xmlns:a16="http://schemas.microsoft.com/office/drawing/2014/main" id="{A2FC10F5-B133-48FE-875F-469C4DD1F8A0}"/>
              </a:ext>
            </a:extLst>
          </p:cNvPr>
          <p:cNvSpPr txBox="1">
            <a:spLocks/>
          </p:cNvSpPr>
          <p:nvPr userDrawn="1"/>
        </p:nvSpPr>
        <p:spPr>
          <a:xfrm>
            <a:off x="457200" y="0"/>
            <a:ext cx="8229600" cy="41148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lang="en-US" sz="2800" kern="1200" dirty="0">
                <a:solidFill>
                  <a:srgbClr val="E87511"/>
                </a:solidFill>
                <a:latin typeface="+mj-lt"/>
                <a:ea typeface="+mj-ea"/>
                <a:cs typeface="+mj-cs"/>
              </a:defRPr>
            </a:lvl1pPr>
          </a:lstStyle>
          <a:p>
            <a:r>
              <a:rPr lang="en-US" sz="2100" dirty="0"/>
              <a:t>Blank Content Slide (no line) - Click to edit title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1CC65B4-01A9-9E4C-8E2D-48F479063FF8}" type="slidenum">
              <a:rPr lang="en-US" smtClean="0"/>
              <a:pPr/>
              <a:t>‹#›</a:t>
            </a:fld>
            <a:r>
              <a:rPr lang="en-US"/>
              <a:t>      CONFIDENTIAL</a:t>
            </a:r>
            <a:endParaRPr lang="en-US" dirty="0"/>
          </a:p>
        </p:txBody>
      </p:sp>
    </p:spTree>
    <p:extLst>
      <p:ext uri="{BB962C8B-B14F-4D97-AF65-F5344CB8AC3E}">
        <p14:creationId xmlns:p14="http://schemas.microsoft.com/office/powerpoint/2010/main" val="134042354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F205A5B9-37B2-4B35-A02E-722EBBB15E2C}"/>
              </a:ext>
            </a:extLst>
          </p:cNvPr>
          <p:cNvSpPr>
            <a:spLocks noGrp="1"/>
          </p:cNvSpPr>
          <p:nvPr>
            <p:ph type="sldNum" sz="quarter" idx="12"/>
          </p:nvPr>
        </p:nvSpPr>
        <p:spPr>
          <a:xfrm>
            <a:off x="1859505" y="4899844"/>
            <a:ext cx="2139928" cy="163541"/>
          </a:xfrm>
          <a:prstGeom prst="rect">
            <a:avLst/>
          </a:prstGeom>
        </p:spPr>
        <p:txBody>
          <a:bodyPr/>
          <a:lstStyle>
            <a:lvl1pPr algn="l">
              <a:defRPr sz="750" baseline="0">
                <a:solidFill>
                  <a:schemeClr val="bg1"/>
                </a:solidFill>
              </a:defRPr>
            </a:lvl1pPr>
          </a:lstStyle>
          <a:p>
            <a:fld id="{D1CC65B4-01A9-9E4C-8E2D-48F479063FF8}" type="slidenum">
              <a:rPr lang="en-US" smtClean="0"/>
              <a:pPr/>
              <a:t>‹#›</a:t>
            </a:fld>
            <a:r>
              <a:rPr lang="en-US" dirty="0"/>
              <a:t>      CONFIDENTIAL</a:t>
            </a:r>
          </a:p>
        </p:txBody>
      </p:sp>
    </p:spTree>
    <p:extLst>
      <p:ext uri="{BB962C8B-B14F-4D97-AF65-F5344CB8AC3E}">
        <p14:creationId xmlns:p14="http://schemas.microsoft.com/office/powerpoint/2010/main" val="4081401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91178"/>
            <a:ext cx="7886700" cy="38952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653754"/>
            <a:ext cx="7886700" cy="3429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DB3C1FB1-C2F9-4D7C-B3E1-9C44E81D68CE}"/>
              </a:ext>
            </a:extLst>
          </p:cNvPr>
          <p:cNvSpPr>
            <a:spLocks noGrp="1"/>
          </p:cNvSpPr>
          <p:nvPr>
            <p:ph type="sldNum" sz="quarter" idx="4"/>
          </p:nvPr>
        </p:nvSpPr>
        <p:spPr>
          <a:xfrm>
            <a:off x="1859505" y="4899844"/>
            <a:ext cx="2139928" cy="163541"/>
          </a:xfrm>
          <a:prstGeom prst="rect">
            <a:avLst/>
          </a:prstGeom>
        </p:spPr>
        <p:txBody>
          <a:bodyPr/>
          <a:lstStyle>
            <a:lvl1pPr algn="l">
              <a:defRPr sz="750" baseline="0">
                <a:solidFill>
                  <a:schemeClr val="bg1"/>
                </a:solidFill>
              </a:defRPr>
            </a:lvl1pPr>
          </a:lstStyle>
          <a:p>
            <a:fld id="{D1CC65B4-01A9-9E4C-8E2D-48F479063FF8}" type="slidenum">
              <a:rPr lang="en-US" smtClean="0"/>
              <a:pPr/>
              <a:t>‹#›</a:t>
            </a:fld>
            <a:r>
              <a:rPr lang="en-US" dirty="0"/>
              <a:t>      CONFIDENTIAL</a:t>
            </a:r>
          </a:p>
        </p:txBody>
      </p:sp>
    </p:spTree>
    <p:extLst>
      <p:ext uri="{BB962C8B-B14F-4D97-AF65-F5344CB8AC3E}">
        <p14:creationId xmlns:p14="http://schemas.microsoft.com/office/powerpoint/2010/main" val="2030039098"/>
      </p:ext>
    </p:extLst>
  </p:cSld>
  <p:clrMap bg1="lt1" tx1="dk1" bg2="lt2" tx2="dk2" accent1="accent1" accent2="accent2" accent3="accent3" accent4="accent4" accent5="accent5" accent6="accent6" hlink="hlink" folHlink="folHlink"/>
  <p:sldLayoutIdLst>
    <p:sldLayoutId id="2147483661" r:id="rId1"/>
    <p:sldLayoutId id="2147483758" r:id="rId2"/>
    <p:sldLayoutId id="2147483663" r:id="rId3"/>
    <p:sldLayoutId id="2147483742" r:id="rId4"/>
    <p:sldLayoutId id="2147483662" r:id="rId5"/>
    <p:sldLayoutId id="2147483664" r:id="rId6"/>
    <p:sldLayoutId id="2147483666" r:id="rId7"/>
    <p:sldLayoutId id="2147483757" r:id="rId8"/>
    <p:sldLayoutId id="2147483755" r:id="rId9"/>
    <p:sldLayoutId id="2147483756" r:id="rId10"/>
  </p:sldLayoutIdLst>
  <p:hf hdr="0" ftr="0" dt="0"/>
  <p:txStyles>
    <p:titleStyle>
      <a:lvl1pPr algn="l" defTabSz="685793" rtl="0" eaLnBrk="1" latinLnBrk="0" hangingPunct="1">
        <a:lnSpc>
          <a:spcPct val="90000"/>
        </a:lnSpc>
        <a:spcBef>
          <a:spcPct val="0"/>
        </a:spcBef>
        <a:buNone/>
        <a:defRPr sz="2100" kern="1200">
          <a:solidFill>
            <a:schemeClr val="accent2"/>
          </a:solidFill>
          <a:latin typeface="+mj-lt"/>
          <a:ea typeface="+mj-ea"/>
          <a:cs typeface="+mj-cs"/>
        </a:defRPr>
      </a:lvl1pPr>
    </p:titleStyle>
    <p:bodyStyle>
      <a:lvl1pPr marL="171449" indent="-171449" algn="l" defTabSz="685793" rtl="0" eaLnBrk="1" latinLnBrk="0" hangingPunct="1">
        <a:lnSpc>
          <a:spcPct val="90000"/>
        </a:lnSpc>
        <a:spcBef>
          <a:spcPts val="750"/>
        </a:spcBef>
        <a:buFont typeface="Arial" panose="020B0604020202020204" pitchFamily="34" charset="0"/>
        <a:buChar char="•"/>
        <a:defRPr sz="1350" kern="1200">
          <a:solidFill>
            <a:srgbClr val="002060"/>
          </a:solidFill>
          <a:latin typeface="+mn-lt"/>
          <a:ea typeface="+mn-ea"/>
          <a:cs typeface="+mn-cs"/>
        </a:defRPr>
      </a:lvl1pPr>
      <a:lvl2pPr marL="514345" indent="-171449" algn="l" defTabSz="685793" rtl="0" eaLnBrk="1" latinLnBrk="0" hangingPunct="1">
        <a:lnSpc>
          <a:spcPct val="90000"/>
        </a:lnSpc>
        <a:spcBef>
          <a:spcPts val="375"/>
        </a:spcBef>
        <a:buFont typeface="Courier New" panose="02070309020205020404" pitchFamily="49" charset="0"/>
        <a:buChar char="o"/>
        <a:defRPr sz="1200" kern="1200">
          <a:solidFill>
            <a:srgbClr val="002060"/>
          </a:solidFill>
          <a:latin typeface="+mn-lt"/>
          <a:ea typeface="+mn-ea"/>
          <a:cs typeface="+mn-cs"/>
        </a:defRPr>
      </a:lvl2pPr>
      <a:lvl3pPr marL="857242" indent="-171449" algn="l" defTabSz="685793" rtl="0" eaLnBrk="1" latinLnBrk="0" hangingPunct="1">
        <a:lnSpc>
          <a:spcPct val="90000"/>
        </a:lnSpc>
        <a:spcBef>
          <a:spcPts val="375"/>
        </a:spcBef>
        <a:buClr>
          <a:srgbClr val="002060"/>
        </a:buClr>
        <a:buFont typeface="Calibri" panose="020F0502020204030204" pitchFamily="34" charset="0"/>
        <a:buChar char="―"/>
        <a:defRPr sz="1050" kern="1200">
          <a:solidFill>
            <a:srgbClr val="002060"/>
          </a:solidFill>
          <a:latin typeface="+mn-lt"/>
          <a:ea typeface="+mn-ea"/>
          <a:cs typeface="+mn-cs"/>
        </a:defRPr>
      </a:lvl3pPr>
      <a:lvl4pPr marL="1200139" indent="-171449" algn="l" defTabSz="685793" rtl="0" eaLnBrk="1" latinLnBrk="0" hangingPunct="1">
        <a:lnSpc>
          <a:spcPct val="90000"/>
        </a:lnSpc>
        <a:spcBef>
          <a:spcPts val="375"/>
        </a:spcBef>
        <a:buFont typeface="Wingdings" panose="05000000000000000000" pitchFamily="2" charset="2"/>
        <a:buChar char="§"/>
        <a:defRPr sz="900" kern="1200">
          <a:solidFill>
            <a:srgbClr val="002060"/>
          </a:solidFill>
          <a:latin typeface="+mn-lt"/>
          <a:ea typeface="+mn-ea"/>
          <a:cs typeface="+mn-cs"/>
        </a:defRPr>
      </a:lvl4pPr>
      <a:lvl5pPr marL="1543035" indent="-171449" algn="l" defTabSz="685793" rtl="0" eaLnBrk="1" latinLnBrk="0" hangingPunct="1">
        <a:lnSpc>
          <a:spcPct val="90000"/>
        </a:lnSpc>
        <a:spcBef>
          <a:spcPts val="375"/>
        </a:spcBef>
        <a:buFont typeface="Arial" panose="020B0604020202020204" pitchFamily="34" charset="0"/>
        <a:buChar char="•"/>
        <a:defRPr sz="900" kern="1200">
          <a:solidFill>
            <a:srgbClr val="002060"/>
          </a:solidFill>
          <a:latin typeface="+mn-lt"/>
          <a:ea typeface="+mn-ea"/>
          <a:cs typeface="+mn-cs"/>
        </a:defRPr>
      </a:lvl5pPr>
      <a:lvl6pPr marL="1885932" indent="-171449" algn="l" defTabSz="68579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29" indent="-171449" algn="l" defTabSz="68579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25" indent="-171449" algn="l" defTabSz="68579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22" indent="-171449" algn="l" defTabSz="68579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3" rtl="0" eaLnBrk="1" latinLnBrk="0" hangingPunct="1">
        <a:defRPr sz="1350" kern="1200">
          <a:solidFill>
            <a:schemeClr val="tx1"/>
          </a:solidFill>
          <a:latin typeface="+mn-lt"/>
          <a:ea typeface="+mn-ea"/>
          <a:cs typeface="+mn-cs"/>
        </a:defRPr>
      </a:lvl1pPr>
      <a:lvl2pPr marL="342897" algn="l" defTabSz="685793" rtl="0" eaLnBrk="1" latinLnBrk="0" hangingPunct="1">
        <a:defRPr sz="1350" kern="1200">
          <a:solidFill>
            <a:schemeClr val="tx1"/>
          </a:solidFill>
          <a:latin typeface="+mn-lt"/>
          <a:ea typeface="+mn-ea"/>
          <a:cs typeface="+mn-cs"/>
        </a:defRPr>
      </a:lvl2pPr>
      <a:lvl3pPr marL="685793" algn="l" defTabSz="685793" rtl="0" eaLnBrk="1" latinLnBrk="0" hangingPunct="1">
        <a:defRPr sz="1350" kern="1200">
          <a:solidFill>
            <a:schemeClr val="tx1"/>
          </a:solidFill>
          <a:latin typeface="+mn-lt"/>
          <a:ea typeface="+mn-ea"/>
          <a:cs typeface="+mn-cs"/>
        </a:defRPr>
      </a:lvl3pPr>
      <a:lvl4pPr marL="1028690" algn="l" defTabSz="685793" rtl="0" eaLnBrk="1" latinLnBrk="0" hangingPunct="1">
        <a:defRPr sz="1350" kern="1200">
          <a:solidFill>
            <a:schemeClr val="tx1"/>
          </a:solidFill>
          <a:latin typeface="+mn-lt"/>
          <a:ea typeface="+mn-ea"/>
          <a:cs typeface="+mn-cs"/>
        </a:defRPr>
      </a:lvl4pPr>
      <a:lvl5pPr marL="1371587" algn="l" defTabSz="685793" rtl="0" eaLnBrk="1" latinLnBrk="0" hangingPunct="1">
        <a:defRPr sz="1350" kern="1200">
          <a:solidFill>
            <a:schemeClr val="tx1"/>
          </a:solidFill>
          <a:latin typeface="+mn-lt"/>
          <a:ea typeface="+mn-ea"/>
          <a:cs typeface="+mn-cs"/>
        </a:defRPr>
      </a:lvl5pPr>
      <a:lvl6pPr marL="1714484" algn="l" defTabSz="685793" rtl="0" eaLnBrk="1" latinLnBrk="0" hangingPunct="1">
        <a:defRPr sz="1350" kern="1200">
          <a:solidFill>
            <a:schemeClr val="tx1"/>
          </a:solidFill>
          <a:latin typeface="+mn-lt"/>
          <a:ea typeface="+mn-ea"/>
          <a:cs typeface="+mn-cs"/>
        </a:defRPr>
      </a:lvl6pPr>
      <a:lvl7pPr marL="2057381" algn="l" defTabSz="685793" rtl="0" eaLnBrk="1" latinLnBrk="0" hangingPunct="1">
        <a:defRPr sz="1350" kern="1200">
          <a:solidFill>
            <a:schemeClr val="tx1"/>
          </a:solidFill>
          <a:latin typeface="+mn-lt"/>
          <a:ea typeface="+mn-ea"/>
          <a:cs typeface="+mn-cs"/>
        </a:defRPr>
      </a:lvl7pPr>
      <a:lvl8pPr marL="2400278" algn="l" defTabSz="685793" rtl="0" eaLnBrk="1" latinLnBrk="0" hangingPunct="1">
        <a:defRPr sz="1350" kern="1200">
          <a:solidFill>
            <a:schemeClr val="tx1"/>
          </a:solidFill>
          <a:latin typeface="+mn-lt"/>
          <a:ea typeface="+mn-ea"/>
          <a:cs typeface="+mn-cs"/>
        </a:defRPr>
      </a:lvl8pPr>
      <a:lvl9pPr marL="2743174" algn="l" defTabSz="68579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1620" userDrawn="1">
          <p15:clr>
            <a:srgbClr val="F26B43"/>
          </p15:clr>
        </p15:guide>
        <p15:guide id="3" pos="5592" userDrawn="1">
          <p15:clr>
            <a:srgbClr val="F26B43"/>
          </p15:clr>
        </p15:guide>
        <p15:guide id="4" pos="168" userDrawn="1">
          <p15:clr>
            <a:srgbClr val="F26B43"/>
          </p15:clr>
        </p15:guide>
        <p15:guide id="5" orient="horz" pos="156" userDrawn="1">
          <p15:clr>
            <a:srgbClr val="F26B43"/>
          </p15:clr>
        </p15:guide>
        <p15:guide id="6" orient="horz" pos="282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0.sv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3.sv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jpg"/><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60.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82.png"/><Relationship Id="rId18" Type="http://schemas.openxmlformats.org/officeDocument/2006/relationships/image" Target="../media/image87.sv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svg"/><Relationship Id="rId17" Type="http://schemas.openxmlformats.org/officeDocument/2006/relationships/image" Target="../media/image86.png"/><Relationship Id="rId2" Type="http://schemas.openxmlformats.org/officeDocument/2006/relationships/notesSlide" Target="../notesSlides/notesSlide16.xml"/><Relationship Id="rId16" Type="http://schemas.openxmlformats.org/officeDocument/2006/relationships/image" Target="../media/image85.svg"/><Relationship Id="rId1" Type="http://schemas.openxmlformats.org/officeDocument/2006/relationships/slideLayout" Target="../slideLayouts/slideLayout5.xml"/><Relationship Id="rId6" Type="http://schemas.openxmlformats.org/officeDocument/2006/relationships/image" Target="../media/image75.svg"/><Relationship Id="rId11" Type="http://schemas.openxmlformats.org/officeDocument/2006/relationships/image" Target="../media/image80.png"/><Relationship Id="rId5" Type="http://schemas.openxmlformats.org/officeDocument/2006/relationships/image" Target="../media/image74.png"/><Relationship Id="rId15" Type="http://schemas.openxmlformats.org/officeDocument/2006/relationships/image" Target="../media/image84.png"/><Relationship Id="rId10" Type="http://schemas.openxmlformats.org/officeDocument/2006/relationships/image" Target="../media/image79.svg"/><Relationship Id="rId4" Type="http://schemas.openxmlformats.org/officeDocument/2006/relationships/image" Target="../media/image73.svg"/><Relationship Id="rId9" Type="http://schemas.openxmlformats.org/officeDocument/2006/relationships/image" Target="../media/image78.png"/><Relationship Id="rId14" Type="http://schemas.openxmlformats.org/officeDocument/2006/relationships/image" Target="../media/image83.svg"/></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hyperlink" Target="https://www.linkedin.com/in/esullivanjr/"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4268CF9-FE7F-4097-86DB-7CF935728A16}"/>
              </a:ext>
            </a:extLst>
          </p:cNvPr>
          <p:cNvSpPr txBox="1"/>
          <p:nvPr/>
        </p:nvSpPr>
        <p:spPr>
          <a:xfrm>
            <a:off x="1502229" y="1131682"/>
            <a:ext cx="6139542" cy="1297791"/>
          </a:xfrm>
          <a:prstGeom prst="rect">
            <a:avLst/>
          </a:prstGeom>
          <a:noFill/>
        </p:spPr>
        <p:txBody>
          <a:bodyPr wrap="square" rtlCol="0">
            <a:spAutoFit/>
          </a:bodyPr>
          <a:lstStyle/>
          <a:p>
            <a:pPr algn="ctr">
              <a:lnSpc>
                <a:spcPts val="4700"/>
              </a:lnSpc>
            </a:pPr>
            <a:r>
              <a:rPr lang="en-US" sz="4800" b="1" dirty="0">
                <a:solidFill>
                  <a:srgbClr val="FF7D1B"/>
                </a:solidFill>
                <a:latin typeface="Bebas" panose="020B0606020202050201" pitchFamily="34" charset="0"/>
              </a:rPr>
              <a:t>Covid-19</a:t>
            </a:r>
            <a:r>
              <a:rPr lang="en-US" sz="4800" b="1" dirty="0">
                <a:solidFill>
                  <a:srgbClr val="003A70"/>
                </a:solidFill>
                <a:latin typeface="Bebas" panose="020B0606020202050201" pitchFamily="34" charset="0"/>
              </a:rPr>
              <a:t> AND Used Equipment Market </a:t>
            </a:r>
          </a:p>
        </p:txBody>
      </p:sp>
      <p:sp>
        <p:nvSpPr>
          <p:cNvPr id="7" name="TextBox 6">
            <a:extLst>
              <a:ext uri="{FF2B5EF4-FFF2-40B4-BE49-F238E27FC236}">
                <a16:creationId xmlns:a16="http://schemas.microsoft.com/office/drawing/2014/main" id="{3B01FD06-0352-4B40-858F-E3D351269456}"/>
              </a:ext>
            </a:extLst>
          </p:cNvPr>
          <p:cNvSpPr txBox="1"/>
          <p:nvPr/>
        </p:nvSpPr>
        <p:spPr>
          <a:xfrm>
            <a:off x="7309247" y="252442"/>
            <a:ext cx="1557337" cy="230832"/>
          </a:xfrm>
          <a:prstGeom prst="rect">
            <a:avLst/>
          </a:prstGeom>
          <a:noFill/>
        </p:spPr>
        <p:txBody>
          <a:bodyPr wrap="square" rtlCol="0">
            <a:spAutoFit/>
          </a:bodyPr>
          <a:lstStyle/>
          <a:p>
            <a:pPr algn="ctr"/>
            <a:r>
              <a:rPr lang="en-US" sz="900" dirty="0">
                <a:solidFill>
                  <a:srgbClr val="003A70"/>
                </a:solidFill>
                <a:latin typeface="Work Sans" pitchFamily="2" charset="0"/>
              </a:rPr>
              <a:t>September 24, 2020</a:t>
            </a:r>
          </a:p>
        </p:txBody>
      </p:sp>
      <p:sp>
        <p:nvSpPr>
          <p:cNvPr id="2" name="Rectangle: Rounded Corners 1">
            <a:extLst>
              <a:ext uri="{FF2B5EF4-FFF2-40B4-BE49-F238E27FC236}">
                <a16:creationId xmlns:a16="http://schemas.microsoft.com/office/drawing/2014/main" id="{B02B7278-3DBC-4A58-86D3-5450A5416642}"/>
              </a:ext>
            </a:extLst>
          </p:cNvPr>
          <p:cNvSpPr/>
          <p:nvPr/>
        </p:nvSpPr>
        <p:spPr>
          <a:xfrm>
            <a:off x="7298531" y="244170"/>
            <a:ext cx="1578769" cy="249702"/>
          </a:xfrm>
          <a:prstGeom prst="roundRect">
            <a:avLst>
              <a:gd name="adj" fmla="val 50000"/>
            </a:avLst>
          </a:prstGeom>
          <a:noFill/>
          <a:ln>
            <a:solidFill>
              <a:srgbClr val="FF7D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96703D9-9AB5-484C-900E-794358FEB10D}"/>
              </a:ext>
            </a:extLst>
          </p:cNvPr>
          <p:cNvSpPr txBox="1"/>
          <p:nvPr/>
        </p:nvSpPr>
        <p:spPr>
          <a:xfrm>
            <a:off x="2286000" y="2469927"/>
            <a:ext cx="4572000" cy="1169551"/>
          </a:xfrm>
          <a:prstGeom prst="rect">
            <a:avLst/>
          </a:prstGeom>
          <a:noFill/>
        </p:spPr>
        <p:txBody>
          <a:bodyPr wrap="square">
            <a:spAutoFit/>
          </a:bodyPr>
          <a:lstStyle/>
          <a:p>
            <a:pPr algn="ctr"/>
            <a:r>
              <a:rPr lang="en-US" sz="1400" b="1" dirty="0">
                <a:solidFill>
                  <a:srgbClr val="003A70"/>
                </a:solidFill>
                <a:latin typeface="Work Sans" pitchFamily="2" charset="0"/>
              </a:rPr>
              <a:t>Ed Sullivan Jr</a:t>
            </a:r>
          </a:p>
          <a:p>
            <a:pPr algn="ctr"/>
            <a:r>
              <a:rPr lang="en-US" sz="1400" dirty="0">
                <a:latin typeface="Work Sans Light" pitchFamily="2" charset="0"/>
              </a:rPr>
              <a:t>Territory Manager</a:t>
            </a:r>
          </a:p>
          <a:p>
            <a:pPr algn="ctr"/>
            <a:r>
              <a:rPr lang="en-US" sz="1400" dirty="0">
                <a:latin typeface="Work Sans Light" pitchFamily="2" charset="0"/>
              </a:rPr>
              <a:t>Northern VA &amp; Southwest MD</a:t>
            </a:r>
          </a:p>
          <a:p>
            <a:pPr algn="ctr"/>
            <a:r>
              <a:rPr lang="en-US" sz="1400" dirty="0">
                <a:latin typeface="Work Sans Light" pitchFamily="2" charset="0"/>
              </a:rPr>
              <a:t>703-963-9113</a:t>
            </a:r>
          </a:p>
          <a:p>
            <a:pPr algn="ctr"/>
            <a:r>
              <a:rPr lang="en-US" sz="1400" dirty="0">
                <a:latin typeface="Work Sans Light" pitchFamily="2" charset="0"/>
              </a:rPr>
              <a:t>esullivan@ritchiebros.com</a:t>
            </a:r>
          </a:p>
        </p:txBody>
      </p:sp>
    </p:spTree>
    <p:extLst>
      <p:ext uri="{BB962C8B-B14F-4D97-AF65-F5344CB8AC3E}">
        <p14:creationId xmlns:p14="http://schemas.microsoft.com/office/powerpoint/2010/main" val="205189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FEF653-F7FA-4714-B738-129306BBAFE2}"/>
              </a:ext>
            </a:extLst>
          </p:cNvPr>
          <p:cNvPicPr>
            <a:picLocks noChangeAspect="1"/>
          </p:cNvPicPr>
          <p:nvPr/>
        </p:nvPicPr>
        <p:blipFill>
          <a:blip r:embed="rId3"/>
          <a:stretch>
            <a:fillRect/>
          </a:stretch>
        </p:blipFill>
        <p:spPr>
          <a:xfrm>
            <a:off x="266700" y="662985"/>
            <a:ext cx="8610600" cy="3451050"/>
          </a:xfrm>
          <a:prstGeom prst="rect">
            <a:avLst/>
          </a:prstGeom>
        </p:spPr>
      </p:pic>
      <p:sp>
        <p:nvSpPr>
          <p:cNvPr id="7" name="Title 4">
            <a:extLst>
              <a:ext uri="{FF2B5EF4-FFF2-40B4-BE49-F238E27FC236}">
                <a16:creationId xmlns:a16="http://schemas.microsoft.com/office/drawing/2014/main" id="{961F66B4-AFCD-40F9-BFF9-30BB7E50F6E0}"/>
              </a:ext>
            </a:extLst>
          </p:cNvPr>
          <p:cNvSpPr txBox="1">
            <a:spLocks/>
          </p:cNvSpPr>
          <p:nvPr/>
        </p:nvSpPr>
        <p:spPr>
          <a:xfrm>
            <a:off x="9525" y="41910"/>
            <a:ext cx="8229600" cy="411480"/>
          </a:xfrm>
          <a:prstGeom prst="rect">
            <a:avLst/>
          </a:prstGeom>
        </p:spPr>
        <p:txBody>
          <a:bodyPr vert="horz" lIns="91440" tIns="45720" rIns="91440" bIns="45720" rtlCol="0" anchor="ctr">
            <a:noAutofit/>
          </a:bodyPr>
          <a:lstStyle>
            <a:lvl1pPr algn="l" defTabSz="685793" rtl="0" eaLnBrk="1" latinLnBrk="0" hangingPunct="1">
              <a:lnSpc>
                <a:spcPct val="90000"/>
              </a:lnSpc>
              <a:spcBef>
                <a:spcPct val="0"/>
              </a:spcBef>
              <a:buNone/>
              <a:defRPr lang="en-US" sz="2100" kern="1200" dirty="0">
                <a:solidFill>
                  <a:srgbClr val="E87511"/>
                </a:solidFill>
                <a:latin typeface="+mj-lt"/>
                <a:ea typeface="+mj-ea"/>
                <a:cs typeface="+mj-cs"/>
              </a:defRPr>
            </a:lvl1pPr>
          </a:lstStyle>
          <a:p>
            <a:r>
              <a:rPr lang="en-US" sz="2000" b="1" i="1" dirty="0">
                <a:latin typeface="Work Sans" pitchFamily="2" charset="0"/>
              </a:rPr>
              <a:t>COVID-19 AND US ECONOMY</a:t>
            </a:r>
          </a:p>
        </p:txBody>
      </p:sp>
    </p:spTree>
    <p:extLst>
      <p:ext uri="{BB962C8B-B14F-4D97-AF65-F5344CB8AC3E}">
        <p14:creationId xmlns:p14="http://schemas.microsoft.com/office/powerpoint/2010/main" val="139623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D1F8E8-A1E7-472F-89FA-AA329D4A6F61}"/>
              </a:ext>
            </a:extLst>
          </p:cNvPr>
          <p:cNvPicPr>
            <a:picLocks noChangeAspect="1"/>
          </p:cNvPicPr>
          <p:nvPr/>
        </p:nvPicPr>
        <p:blipFill>
          <a:blip r:embed="rId3"/>
          <a:stretch>
            <a:fillRect/>
          </a:stretch>
        </p:blipFill>
        <p:spPr>
          <a:xfrm>
            <a:off x="1687470" y="585786"/>
            <a:ext cx="5769060" cy="3770685"/>
          </a:xfrm>
          <a:prstGeom prst="rect">
            <a:avLst/>
          </a:prstGeom>
        </p:spPr>
      </p:pic>
      <p:sp>
        <p:nvSpPr>
          <p:cNvPr id="7" name="Title 4">
            <a:extLst>
              <a:ext uri="{FF2B5EF4-FFF2-40B4-BE49-F238E27FC236}">
                <a16:creationId xmlns:a16="http://schemas.microsoft.com/office/drawing/2014/main" id="{BCB46DBC-016C-48E0-856D-FB9C34356D1A}"/>
              </a:ext>
            </a:extLst>
          </p:cNvPr>
          <p:cNvSpPr txBox="1">
            <a:spLocks/>
          </p:cNvSpPr>
          <p:nvPr/>
        </p:nvSpPr>
        <p:spPr>
          <a:xfrm>
            <a:off x="9525" y="41910"/>
            <a:ext cx="8229600" cy="411480"/>
          </a:xfrm>
          <a:prstGeom prst="rect">
            <a:avLst/>
          </a:prstGeom>
        </p:spPr>
        <p:txBody>
          <a:bodyPr vert="horz" lIns="91440" tIns="45720" rIns="91440" bIns="45720" rtlCol="0" anchor="ctr">
            <a:noAutofit/>
          </a:bodyPr>
          <a:lstStyle>
            <a:lvl1pPr algn="l" defTabSz="685793" rtl="0" eaLnBrk="1" latinLnBrk="0" hangingPunct="1">
              <a:lnSpc>
                <a:spcPct val="90000"/>
              </a:lnSpc>
              <a:spcBef>
                <a:spcPct val="0"/>
              </a:spcBef>
              <a:buNone/>
              <a:defRPr lang="en-US" sz="2100" kern="1200" dirty="0">
                <a:solidFill>
                  <a:srgbClr val="E87511"/>
                </a:solidFill>
                <a:latin typeface="+mj-lt"/>
                <a:ea typeface="+mj-ea"/>
                <a:cs typeface="+mj-cs"/>
              </a:defRPr>
            </a:lvl1pPr>
          </a:lstStyle>
          <a:p>
            <a:r>
              <a:rPr lang="en-US" sz="2000" b="1" i="1" dirty="0">
                <a:latin typeface="Work Sans" pitchFamily="2" charset="0"/>
              </a:rPr>
              <a:t>COVID-19 AND US ECONOMY</a:t>
            </a:r>
          </a:p>
        </p:txBody>
      </p:sp>
    </p:spTree>
    <p:extLst>
      <p:ext uri="{BB962C8B-B14F-4D97-AF65-F5344CB8AC3E}">
        <p14:creationId xmlns:p14="http://schemas.microsoft.com/office/powerpoint/2010/main" val="118436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898CA3-F535-4B6F-843F-73CEACEB0073}"/>
              </a:ext>
            </a:extLst>
          </p:cNvPr>
          <p:cNvSpPr>
            <a:spLocks noGrp="1"/>
          </p:cNvSpPr>
          <p:nvPr>
            <p:ph type="sldNum" sz="quarter" idx="12"/>
          </p:nvPr>
        </p:nvSpPr>
        <p:spPr/>
        <p:txBody>
          <a:bodyPr/>
          <a:lstStyle/>
          <a:p>
            <a:fld id="{D1CC65B4-01A9-9E4C-8E2D-48F479063FF8}" type="slidenum">
              <a:rPr lang="en-US" smtClean="0"/>
              <a:pPr/>
              <a:t>12</a:t>
            </a:fld>
            <a:r>
              <a:rPr lang="en-US"/>
              <a:t>      CONFIDENTIAL</a:t>
            </a:r>
            <a:endParaRPr lang="en-US" dirty="0"/>
          </a:p>
        </p:txBody>
      </p:sp>
      <p:pic>
        <p:nvPicPr>
          <p:cNvPr id="5" name="Picture 4">
            <a:extLst>
              <a:ext uri="{FF2B5EF4-FFF2-40B4-BE49-F238E27FC236}">
                <a16:creationId xmlns:a16="http://schemas.microsoft.com/office/drawing/2014/main" id="{438775C6-B232-4213-9C2E-77159C68FD3A}"/>
              </a:ext>
            </a:extLst>
          </p:cNvPr>
          <p:cNvPicPr>
            <a:picLocks noChangeAspect="1"/>
          </p:cNvPicPr>
          <p:nvPr/>
        </p:nvPicPr>
        <p:blipFill>
          <a:blip r:embed="rId3"/>
          <a:stretch>
            <a:fillRect/>
          </a:stretch>
        </p:blipFill>
        <p:spPr>
          <a:xfrm>
            <a:off x="1819275" y="550124"/>
            <a:ext cx="5505450" cy="3749938"/>
          </a:xfrm>
          <a:prstGeom prst="rect">
            <a:avLst/>
          </a:prstGeom>
        </p:spPr>
      </p:pic>
      <p:sp>
        <p:nvSpPr>
          <p:cNvPr id="4" name="Title 4">
            <a:extLst>
              <a:ext uri="{FF2B5EF4-FFF2-40B4-BE49-F238E27FC236}">
                <a16:creationId xmlns:a16="http://schemas.microsoft.com/office/drawing/2014/main" id="{C7E5BB61-6506-4E52-A1AB-2B280E49919D}"/>
              </a:ext>
            </a:extLst>
          </p:cNvPr>
          <p:cNvSpPr txBox="1">
            <a:spLocks/>
          </p:cNvSpPr>
          <p:nvPr/>
        </p:nvSpPr>
        <p:spPr>
          <a:xfrm>
            <a:off x="9525" y="41910"/>
            <a:ext cx="8229600" cy="411480"/>
          </a:xfrm>
          <a:prstGeom prst="rect">
            <a:avLst/>
          </a:prstGeom>
        </p:spPr>
        <p:txBody>
          <a:bodyPr vert="horz" lIns="91440" tIns="45720" rIns="91440" bIns="45720" rtlCol="0" anchor="ctr">
            <a:noAutofit/>
          </a:bodyPr>
          <a:lstStyle>
            <a:lvl1pPr algn="l" defTabSz="685793" rtl="0" eaLnBrk="1" latinLnBrk="0" hangingPunct="1">
              <a:lnSpc>
                <a:spcPct val="90000"/>
              </a:lnSpc>
              <a:spcBef>
                <a:spcPct val="0"/>
              </a:spcBef>
              <a:buNone/>
              <a:defRPr lang="en-US" sz="2100" kern="1200" dirty="0">
                <a:solidFill>
                  <a:srgbClr val="E87511"/>
                </a:solidFill>
                <a:latin typeface="+mj-lt"/>
                <a:ea typeface="+mj-ea"/>
                <a:cs typeface="+mj-cs"/>
              </a:defRPr>
            </a:lvl1pPr>
          </a:lstStyle>
          <a:p>
            <a:r>
              <a:rPr lang="en-US" sz="2000" b="1" i="1" dirty="0">
                <a:latin typeface="Work Sans" pitchFamily="2" charset="0"/>
              </a:rPr>
              <a:t>CRUDE OIL PRICES</a:t>
            </a:r>
          </a:p>
        </p:txBody>
      </p:sp>
    </p:spTree>
    <p:extLst>
      <p:ext uri="{BB962C8B-B14F-4D97-AF65-F5344CB8AC3E}">
        <p14:creationId xmlns:p14="http://schemas.microsoft.com/office/powerpoint/2010/main" val="387921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898CA3-F535-4B6F-843F-73CEACEB0073}"/>
              </a:ext>
            </a:extLst>
          </p:cNvPr>
          <p:cNvSpPr>
            <a:spLocks noGrp="1"/>
          </p:cNvSpPr>
          <p:nvPr>
            <p:ph type="sldNum" sz="quarter" idx="12"/>
          </p:nvPr>
        </p:nvSpPr>
        <p:spPr/>
        <p:txBody>
          <a:bodyPr/>
          <a:lstStyle/>
          <a:p>
            <a:fld id="{D1CC65B4-01A9-9E4C-8E2D-48F479063FF8}" type="slidenum">
              <a:rPr lang="en-US" smtClean="0"/>
              <a:pPr/>
              <a:t>13</a:t>
            </a:fld>
            <a:r>
              <a:rPr lang="en-US"/>
              <a:t>      CONFIDENTIAL</a:t>
            </a:r>
            <a:endParaRPr lang="en-US" dirty="0"/>
          </a:p>
        </p:txBody>
      </p:sp>
      <p:sp>
        <p:nvSpPr>
          <p:cNvPr id="4" name="Title 4">
            <a:extLst>
              <a:ext uri="{FF2B5EF4-FFF2-40B4-BE49-F238E27FC236}">
                <a16:creationId xmlns:a16="http://schemas.microsoft.com/office/drawing/2014/main" id="{C7E5BB61-6506-4E52-A1AB-2B280E49919D}"/>
              </a:ext>
            </a:extLst>
          </p:cNvPr>
          <p:cNvSpPr txBox="1">
            <a:spLocks/>
          </p:cNvSpPr>
          <p:nvPr/>
        </p:nvSpPr>
        <p:spPr>
          <a:xfrm>
            <a:off x="9525" y="41910"/>
            <a:ext cx="3989908" cy="411480"/>
          </a:xfrm>
          <a:prstGeom prst="rect">
            <a:avLst/>
          </a:prstGeom>
        </p:spPr>
        <p:txBody>
          <a:bodyPr vert="horz" lIns="91440" tIns="45720" rIns="91440" bIns="45720" rtlCol="0" anchor="ctr">
            <a:noAutofit/>
          </a:bodyPr>
          <a:lstStyle>
            <a:lvl1pPr algn="l" defTabSz="685793" rtl="0" eaLnBrk="1" latinLnBrk="0" hangingPunct="1">
              <a:lnSpc>
                <a:spcPct val="90000"/>
              </a:lnSpc>
              <a:spcBef>
                <a:spcPct val="0"/>
              </a:spcBef>
              <a:buNone/>
              <a:defRPr lang="en-US" sz="2100" kern="1200" dirty="0">
                <a:solidFill>
                  <a:srgbClr val="E87511"/>
                </a:solidFill>
                <a:latin typeface="+mj-lt"/>
                <a:ea typeface="+mj-ea"/>
                <a:cs typeface="+mj-cs"/>
              </a:defRPr>
            </a:lvl1pPr>
          </a:lstStyle>
          <a:p>
            <a:r>
              <a:rPr lang="en-US" sz="2000" b="1" i="1" dirty="0">
                <a:latin typeface="Work Sans" pitchFamily="2" charset="0"/>
              </a:rPr>
              <a:t>COVID-19 AND US ECONOMY</a:t>
            </a:r>
          </a:p>
        </p:txBody>
      </p:sp>
      <p:pic>
        <p:nvPicPr>
          <p:cNvPr id="6" name="Picture 5">
            <a:extLst>
              <a:ext uri="{FF2B5EF4-FFF2-40B4-BE49-F238E27FC236}">
                <a16:creationId xmlns:a16="http://schemas.microsoft.com/office/drawing/2014/main" id="{E23CB426-A2AF-4B54-B5FA-A1709D0EA882}"/>
              </a:ext>
            </a:extLst>
          </p:cNvPr>
          <p:cNvPicPr>
            <a:picLocks noChangeAspect="1"/>
          </p:cNvPicPr>
          <p:nvPr/>
        </p:nvPicPr>
        <p:blipFill>
          <a:blip r:embed="rId3"/>
          <a:stretch>
            <a:fillRect/>
          </a:stretch>
        </p:blipFill>
        <p:spPr>
          <a:xfrm>
            <a:off x="1463703" y="566840"/>
            <a:ext cx="6216594" cy="3792218"/>
          </a:xfrm>
          <a:prstGeom prst="rect">
            <a:avLst/>
          </a:prstGeom>
        </p:spPr>
      </p:pic>
      <p:sp>
        <p:nvSpPr>
          <p:cNvPr id="5" name="Rectangle 4">
            <a:extLst>
              <a:ext uri="{FF2B5EF4-FFF2-40B4-BE49-F238E27FC236}">
                <a16:creationId xmlns:a16="http://schemas.microsoft.com/office/drawing/2014/main" id="{5BCE3DBB-B5F6-4052-9345-7BC455A62F1A}"/>
              </a:ext>
            </a:extLst>
          </p:cNvPr>
          <p:cNvSpPr/>
          <p:nvPr/>
        </p:nvSpPr>
        <p:spPr>
          <a:xfrm>
            <a:off x="6184053" y="730381"/>
            <a:ext cx="541867" cy="272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161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782535-1ED6-4915-B180-E80BA4C23FEE}"/>
              </a:ext>
            </a:extLst>
          </p:cNvPr>
          <p:cNvSpPr>
            <a:spLocks noGrp="1"/>
          </p:cNvSpPr>
          <p:nvPr>
            <p:ph type="sldNum" sz="quarter" idx="12"/>
          </p:nvPr>
        </p:nvSpPr>
        <p:spPr/>
        <p:txBody>
          <a:bodyPr/>
          <a:lstStyle/>
          <a:p>
            <a:fld id="{D1CC65B4-01A9-9E4C-8E2D-48F479063FF8}" type="slidenum">
              <a:rPr lang="en-US" smtClean="0"/>
              <a:pPr/>
              <a:t>14</a:t>
            </a:fld>
            <a:r>
              <a:rPr lang="en-US"/>
              <a:t>      CONFIDENTIAL</a:t>
            </a:r>
            <a:endParaRPr lang="en-US" dirty="0"/>
          </a:p>
        </p:txBody>
      </p:sp>
      <p:pic>
        <p:nvPicPr>
          <p:cNvPr id="3" name="Picture 2">
            <a:extLst>
              <a:ext uri="{FF2B5EF4-FFF2-40B4-BE49-F238E27FC236}">
                <a16:creationId xmlns:a16="http://schemas.microsoft.com/office/drawing/2014/main" id="{BDB239A2-7F8E-436E-85C6-82FBA4B7CCF9}"/>
              </a:ext>
            </a:extLst>
          </p:cNvPr>
          <p:cNvPicPr>
            <a:picLocks noChangeAspect="1"/>
          </p:cNvPicPr>
          <p:nvPr/>
        </p:nvPicPr>
        <p:blipFill>
          <a:blip r:embed="rId3"/>
          <a:stretch>
            <a:fillRect/>
          </a:stretch>
        </p:blipFill>
        <p:spPr>
          <a:xfrm>
            <a:off x="213359" y="633524"/>
            <a:ext cx="8717282" cy="3396846"/>
          </a:xfrm>
          <a:prstGeom prst="rect">
            <a:avLst/>
          </a:prstGeom>
        </p:spPr>
      </p:pic>
      <p:sp>
        <p:nvSpPr>
          <p:cNvPr id="4" name="TextBox 3">
            <a:extLst>
              <a:ext uri="{FF2B5EF4-FFF2-40B4-BE49-F238E27FC236}">
                <a16:creationId xmlns:a16="http://schemas.microsoft.com/office/drawing/2014/main" id="{2E3821DD-A543-4F2F-9332-6FB610AE87B3}"/>
              </a:ext>
            </a:extLst>
          </p:cNvPr>
          <p:cNvSpPr txBox="1"/>
          <p:nvPr/>
        </p:nvSpPr>
        <p:spPr>
          <a:xfrm>
            <a:off x="1653436" y="263047"/>
            <a:ext cx="5611660" cy="646074"/>
          </a:xfrm>
          <a:prstGeom prst="rect">
            <a:avLst/>
          </a:prstGeom>
          <a:noFill/>
        </p:spPr>
        <p:txBody>
          <a:bodyPr wrap="square" rtlCol="0">
            <a:spAutoFit/>
          </a:bodyPr>
          <a:lstStyle/>
          <a:p>
            <a:r>
              <a:rPr lang="en-US" b="1" dirty="0"/>
              <a:t>Mapping the coronavirus impact on US construction</a:t>
            </a:r>
          </a:p>
          <a:p>
            <a:endParaRPr lang="en-US" dirty="0"/>
          </a:p>
        </p:txBody>
      </p:sp>
    </p:spTree>
    <p:extLst>
      <p:ext uri="{BB962C8B-B14F-4D97-AF65-F5344CB8AC3E}">
        <p14:creationId xmlns:p14="http://schemas.microsoft.com/office/powerpoint/2010/main" val="368241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B9666D2D-0B54-4123-82DB-238AF3BC0AEB}"/>
              </a:ext>
            </a:extLst>
          </p:cNvPr>
          <p:cNvSpPr txBox="1">
            <a:spLocks/>
          </p:cNvSpPr>
          <p:nvPr/>
        </p:nvSpPr>
        <p:spPr>
          <a:xfrm>
            <a:off x="9525" y="41910"/>
            <a:ext cx="8229600" cy="411480"/>
          </a:xfrm>
          <a:prstGeom prst="rect">
            <a:avLst/>
          </a:prstGeom>
        </p:spPr>
        <p:txBody>
          <a:bodyPr vert="horz" lIns="91440" tIns="45720" rIns="91440" bIns="45720" rtlCol="0" anchor="ctr">
            <a:noAutofit/>
          </a:bodyPr>
          <a:lstStyle>
            <a:lvl1pPr algn="l" defTabSz="685793" rtl="0" eaLnBrk="1" latinLnBrk="0" hangingPunct="1">
              <a:lnSpc>
                <a:spcPct val="90000"/>
              </a:lnSpc>
              <a:spcBef>
                <a:spcPct val="0"/>
              </a:spcBef>
              <a:buNone/>
              <a:defRPr lang="en-US" sz="2100" kern="1200" dirty="0">
                <a:solidFill>
                  <a:srgbClr val="E87511"/>
                </a:solidFill>
                <a:latin typeface="+mj-lt"/>
                <a:ea typeface="+mj-ea"/>
                <a:cs typeface="+mj-cs"/>
              </a:defRPr>
            </a:lvl1pPr>
          </a:lstStyle>
          <a:p>
            <a:r>
              <a:rPr lang="en-US" sz="2000" b="1" i="1" dirty="0">
                <a:latin typeface="Work Sans" pitchFamily="2" charset="0"/>
              </a:rPr>
              <a:t>COVID-19 &amp; EQUIPMENT MANAGER SENTIMENT</a:t>
            </a:r>
          </a:p>
        </p:txBody>
      </p:sp>
      <p:sp>
        <p:nvSpPr>
          <p:cNvPr id="12" name="TextBox 11">
            <a:extLst>
              <a:ext uri="{FF2B5EF4-FFF2-40B4-BE49-F238E27FC236}">
                <a16:creationId xmlns:a16="http://schemas.microsoft.com/office/drawing/2014/main" id="{D69A8A19-9B84-4B69-AA0A-C446A6643B09}"/>
              </a:ext>
            </a:extLst>
          </p:cNvPr>
          <p:cNvSpPr txBox="1"/>
          <p:nvPr/>
        </p:nvSpPr>
        <p:spPr>
          <a:xfrm>
            <a:off x="565145" y="2490071"/>
            <a:ext cx="2527300" cy="1015663"/>
          </a:xfrm>
          <a:prstGeom prst="rect">
            <a:avLst/>
          </a:prstGeom>
          <a:noFill/>
        </p:spPr>
        <p:txBody>
          <a:bodyPr wrap="square" rtlCol="0">
            <a:spAutoFit/>
          </a:bodyPr>
          <a:lstStyle/>
          <a:p>
            <a:pPr algn="ctr"/>
            <a:r>
              <a:rPr lang="en-US" sz="1200" b="1" dirty="0">
                <a:latin typeface="Work Sans" pitchFamily="2" charset="0"/>
              </a:rPr>
              <a:t>(% responding, vs, 2019)</a:t>
            </a:r>
          </a:p>
          <a:p>
            <a:pPr algn="ctr"/>
            <a:r>
              <a:rPr lang="en-US" sz="1200" dirty="0">
                <a:latin typeface="Work Sans" pitchFamily="2" charset="0"/>
              </a:rPr>
              <a:t>Two-thirds of equipment managers have put expansions on hold for 2020 About one in five say their fleet.</a:t>
            </a:r>
          </a:p>
        </p:txBody>
      </p:sp>
      <p:sp>
        <p:nvSpPr>
          <p:cNvPr id="14" name="TextBox 13">
            <a:extLst>
              <a:ext uri="{FF2B5EF4-FFF2-40B4-BE49-F238E27FC236}">
                <a16:creationId xmlns:a16="http://schemas.microsoft.com/office/drawing/2014/main" id="{E3FC818F-9C45-4AB5-A056-4C8A2208E9EB}"/>
              </a:ext>
            </a:extLst>
          </p:cNvPr>
          <p:cNvSpPr txBox="1"/>
          <p:nvPr/>
        </p:nvSpPr>
        <p:spPr>
          <a:xfrm>
            <a:off x="984655" y="2048530"/>
            <a:ext cx="1688281" cy="523220"/>
          </a:xfrm>
          <a:prstGeom prst="rect">
            <a:avLst/>
          </a:prstGeom>
          <a:noFill/>
        </p:spPr>
        <p:txBody>
          <a:bodyPr wrap="square" rtlCol="0">
            <a:spAutoFit/>
          </a:bodyPr>
          <a:lstStyle/>
          <a:p>
            <a:pPr algn="ctr"/>
            <a:r>
              <a:rPr lang="en-US" sz="1400" b="1" dirty="0">
                <a:solidFill>
                  <a:srgbClr val="003A70"/>
                </a:solidFill>
                <a:latin typeface="Work Sans" pitchFamily="2" charset="0"/>
              </a:rPr>
              <a:t>Mid-Year Fleet size Trends</a:t>
            </a:r>
          </a:p>
        </p:txBody>
      </p:sp>
      <p:sp>
        <p:nvSpPr>
          <p:cNvPr id="15" name="TextBox 14">
            <a:extLst>
              <a:ext uri="{FF2B5EF4-FFF2-40B4-BE49-F238E27FC236}">
                <a16:creationId xmlns:a16="http://schemas.microsoft.com/office/drawing/2014/main" id="{E48D467D-B8A8-418B-81CE-AC7974DEFFC5}"/>
              </a:ext>
            </a:extLst>
          </p:cNvPr>
          <p:cNvSpPr txBox="1"/>
          <p:nvPr/>
        </p:nvSpPr>
        <p:spPr>
          <a:xfrm>
            <a:off x="3533550" y="2490071"/>
            <a:ext cx="2076901" cy="1200329"/>
          </a:xfrm>
          <a:prstGeom prst="rect">
            <a:avLst/>
          </a:prstGeom>
          <a:noFill/>
        </p:spPr>
        <p:txBody>
          <a:bodyPr wrap="square" rtlCol="0">
            <a:spAutoFit/>
          </a:bodyPr>
          <a:lstStyle/>
          <a:p>
            <a:pPr algn="ctr"/>
            <a:r>
              <a:rPr lang="en-US" sz="1200" b="1" dirty="0">
                <a:latin typeface="Work Sans" pitchFamily="2" charset="0"/>
              </a:rPr>
              <a:t>(% responding, vs, 2019)</a:t>
            </a:r>
          </a:p>
          <a:p>
            <a:pPr algn="ctr"/>
            <a:r>
              <a:rPr lang="en-US" sz="1200" dirty="0">
                <a:latin typeface="Work Sans" pitchFamily="2" charset="0"/>
              </a:rPr>
              <a:t>Rental usage is straying the course, according to respondents. Some 15 percent have increased rental usage this year.</a:t>
            </a:r>
          </a:p>
        </p:txBody>
      </p:sp>
      <p:sp>
        <p:nvSpPr>
          <p:cNvPr id="16" name="TextBox 15">
            <a:extLst>
              <a:ext uri="{FF2B5EF4-FFF2-40B4-BE49-F238E27FC236}">
                <a16:creationId xmlns:a16="http://schemas.microsoft.com/office/drawing/2014/main" id="{EA1B1689-62E5-4307-B6C1-9490B4BAB97D}"/>
              </a:ext>
            </a:extLst>
          </p:cNvPr>
          <p:cNvSpPr txBox="1"/>
          <p:nvPr/>
        </p:nvSpPr>
        <p:spPr>
          <a:xfrm>
            <a:off x="3866062" y="2048530"/>
            <a:ext cx="1411877" cy="523220"/>
          </a:xfrm>
          <a:prstGeom prst="rect">
            <a:avLst/>
          </a:prstGeom>
          <a:noFill/>
        </p:spPr>
        <p:txBody>
          <a:bodyPr wrap="square" rtlCol="0">
            <a:spAutoFit/>
          </a:bodyPr>
          <a:lstStyle/>
          <a:p>
            <a:pPr algn="ctr"/>
            <a:r>
              <a:rPr lang="en-US" sz="1400" b="1" dirty="0">
                <a:solidFill>
                  <a:srgbClr val="003A70"/>
                </a:solidFill>
                <a:latin typeface="Work Sans" pitchFamily="2" charset="0"/>
              </a:rPr>
              <a:t>Mid-Year Rental Usage</a:t>
            </a:r>
          </a:p>
        </p:txBody>
      </p:sp>
      <p:pic>
        <p:nvPicPr>
          <p:cNvPr id="5" name="Picture 4">
            <a:extLst>
              <a:ext uri="{FF2B5EF4-FFF2-40B4-BE49-F238E27FC236}">
                <a16:creationId xmlns:a16="http://schemas.microsoft.com/office/drawing/2014/main" id="{5EAFD602-FAFE-440C-BCAD-DD705BF50B42}"/>
              </a:ext>
            </a:extLst>
          </p:cNvPr>
          <p:cNvPicPr>
            <a:picLocks noChangeAspect="1"/>
          </p:cNvPicPr>
          <p:nvPr/>
        </p:nvPicPr>
        <p:blipFill rotWithShape="1">
          <a:blip r:embed="rId3"/>
          <a:srcRect l="54959" t="48726" r="3800" b="5353"/>
          <a:stretch/>
        </p:blipFill>
        <p:spPr>
          <a:xfrm>
            <a:off x="4016754" y="883919"/>
            <a:ext cx="1110493" cy="1110493"/>
          </a:xfrm>
          <a:prstGeom prst="ellipse">
            <a:avLst/>
          </a:prstGeom>
        </p:spPr>
      </p:pic>
      <p:pic>
        <p:nvPicPr>
          <p:cNvPr id="3" name="Picture 2">
            <a:extLst>
              <a:ext uri="{FF2B5EF4-FFF2-40B4-BE49-F238E27FC236}">
                <a16:creationId xmlns:a16="http://schemas.microsoft.com/office/drawing/2014/main" id="{B8FAEEC5-3AE9-4ABE-B56C-4A90CDE275E2}"/>
              </a:ext>
            </a:extLst>
          </p:cNvPr>
          <p:cNvPicPr>
            <a:picLocks noChangeAspect="1"/>
          </p:cNvPicPr>
          <p:nvPr/>
        </p:nvPicPr>
        <p:blipFill rotWithShape="1">
          <a:blip r:embed="rId4"/>
          <a:srcRect l="55472" t="47290" r="1192" b="3400"/>
          <a:stretch/>
        </p:blipFill>
        <p:spPr>
          <a:xfrm>
            <a:off x="1273549" y="883920"/>
            <a:ext cx="1110493" cy="1110493"/>
          </a:xfrm>
          <a:prstGeom prst="ellipse">
            <a:avLst/>
          </a:prstGeom>
        </p:spPr>
      </p:pic>
      <p:pic>
        <p:nvPicPr>
          <p:cNvPr id="13" name="Picture 12">
            <a:extLst>
              <a:ext uri="{FF2B5EF4-FFF2-40B4-BE49-F238E27FC236}">
                <a16:creationId xmlns:a16="http://schemas.microsoft.com/office/drawing/2014/main" id="{B5BC3E17-E0BC-4D80-AACD-C80D1190161B}"/>
              </a:ext>
            </a:extLst>
          </p:cNvPr>
          <p:cNvPicPr>
            <a:picLocks noChangeAspect="1"/>
          </p:cNvPicPr>
          <p:nvPr/>
        </p:nvPicPr>
        <p:blipFill rotWithShape="1">
          <a:blip r:embed="rId5"/>
          <a:srcRect l="55249" t="50797" r="922" b="1002"/>
          <a:stretch/>
        </p:blipFill>
        <p:spPr>
          <a:xfrm>
            <a:off x="6714242" y="891089"/>
            <a:ext cx="1110493" cy="1110493"/>
          </a:xfrm>
          <a:prstGeom prst="ellipse">
            <a:avLst/>
          </a:prstGeom>
        </p:spPr>
      </p:pic>
      <p:sp>
        <p:nvSpPr>
          <p:cNvPr id="17" name="TextBox 16">
            <a:extLst>
              <a:ext uri="{FF2B5EF4-FFF2-40B4-BE49-F238E27FC236}">
                <a16:creationId xmlns:a16="http://schemas.microsoft.com/office/drawing/2014/main" id="{9ECA0D91-0CF1-442E-A85D-D7C366AF8369}"/>
              </a:ext>
            </a:extLst>
          </p:cNvPr>
          <p:cNvSpPr txBox="1"/>
          <p:nvPr/>
        </p:nvSpPr>
        <p:spPr>
          <a:xfrm>
            <a:off x="6073148" y="2490071"/>
            <a:ext cx="2392680" cy="1569660"/>
          </a:xfrm>
          <a:prstGeom prst="rect">
            <a:avLst/>
          </a:prstGeom>
          <a:noFill/>
        </p:spPr>
        <p:txBody>
          <a:bodyPr wrap="square" rtlCol="0">
            <a:spAutoFit/>
          </a:bodyPr>
          <a:lstStyle/>
          <a:p>
            <a:pPr algn="ctr"/>
            <a:r>
              <a:rPr lang="en-US" sz="1200" b="1" dirty="0">
                <a:latin typeface="Work Sans" pitchFamily="2" charset="0"/>
              </a:rPr>
              <a:t>(% responding, vs, 2019)</a:t>
            </a:r>
          </a:p>
          <a:p>
            <a:pPr algn="ctr"/>
            <a:r>
              <a:rPr lang="en-US" sz="1200" dirty="0">
                <a:latin typeface="Work Sans" pitchFamily="2" charset="0"/>
              </a:rPr>
              <a:t>Revenue has decreased for nearly two-thirds of respondents’ organizations, and none report revenue growth. Performance is trailing expectations due to the coronavirus pandemic.</a:t>
            </a:r>
          </a:p>
        </p:txBody>
      </p:sp>
      <p:sp>
        <p:nvSpPr>
          <p:cNvPr id="18" name="TextBox 17">
            <a:extLst>
              <a:ext uri="{FF2B5EF4-FFF2-40B4-BE49-F238E27FC236}">
                <a16:creationId xmlns:a16="http://schemas.microsoft.com/office/drawing/2014/main" id="{C9282A20-B305-408C-A3ED-C189211E2753}"/>
              </a:ext>
            </a:extLst>
          </p:cNvPr>
          <p:cNvSpPr txBox="1"/>
          <p:nvPr/>
        </p:nvSpPr>
        <p:spPr>
          <a:xfrm>
            <a:off x="6425348" y="2048530"/>
            <a:ext cx="1688281" cy="523220"/>
          </a:xfrm>
          <a:prstGeom prst="rect">
            <a:avLst/>
          </a:prstGeom>
          <a:noFill/>
        </p:spPr>
        <p:txBody>
          <a:bodyPr wrap="square" rtlCol="0">
            <a:spAutoFit/>
          </a:bodyPr>
          <a:lstStyle/>
          <a:p>
            <a:pPr algn="ctr"/>
            <a:r>
              <a:rPr lang="en-US" sz="1400" b="1" dirty="0">
                <a:solidFill>
                  <a:srgbClr val="003A70"/>
                </a:solidFill>
                <a:latin typeface="Work Sans" pitchFamily="2" charset="0"/>
              </a:rPr>
              <a:t>Mid-Year Revenue Report</a:t>
            </a:r>
          </a:p>
        </p:txBody>
      </p:sp>
    </p:spTree>
    <p:extLst>
      <p:ext uri="{BB962C8B-B14F-4D97-AF65-F5344CB8AC3E}">
        <p14:creationId xmlns:p14="http://schemas.microsoft.com/office/powerpoint/2010/main" val="164071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B1734E2-7589-4E1E-8B1A-7F1B72D6FAE9}"/>
              </a:ext>
            </a:extLst>
          </p:cNvPr>
          <p:cNvSpPr txBox="1"/>
          <p:nvPr/>
        </p:nvSpPr>
        <p:spPr>
          <a:xfrm>
            <a:off x="1557647" y="1725216"/>
            <a:ext cx="6028706" cy="861774"/>
          </a:xfrm>
          <a:prstGeom prst="rect">
            <a:avLst/>
          </a:prstGeom>
          <a:noFill/>
        </p:spPr>
        <p:txBody>
          <a:bodyPr wrap="square" rtlCol="0">
            <a:spAutoFit/>
          </a:bodyPr>
          <a:lstStyle/>
          <a:p>
            <a:pPr algn="ctr">
              <a:lnSpc>
                <a:spcPts val="6000"/>
              </a:lnSpc>
            </a:pPr>
            <a:r>
              <a:rPr lang="en-US" sz="5400" b="1" dirty="0">
                <a:solidFill>
                  <a:srgbClr val="003A70"/>
                </a:solidFill>
                <a:latin typeface="Bebas" panose="020B0606020202050201" pitchFamily="34" charset="0"/>
              </a:rPr>
              <a:t>Equipment Trends</a:t>
            </a:r>
          </a:p>
        </p:txBody>
      </p:sp>
    </p:spTree>
    <p:extLst>
      <p:ext uri="{BB962C8B-B14F-4D97-AF65-F5344CB8AC3E}">
        <p14:creationId xmlns:p14="http://schemas.microsoft.com/office/powerpoint/2010/main" val="118465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E8DA2E-1137-4415-8DD0-59DEAA3CE95F}"/>
              </a:ext>
            </a:extLst>
          </p:cNvPr>
          <p:cNvSpPr>
            <a:spLocks noGrp="1"/>
          </p:cNvSpPr>
          <p:nvPr>
            <p:ph type="sldNum" sz="quarter" idx="12"/>
          </p:nvPr>
        </p:nvSpPr>
        <p:spPr/>
        <p:txBody>
          <a:bodyPr/>
          <a:lstStyle/>
          <a:p>
            <a:fld id="{D1CC65B4-01A9-9E4C-8E2D-48F479063FF8}" type="slidenum">
              <a:rPr lang="en-US" smtClean="0"/>
              <a:pPr/>
              <a:t>17</a:t>
            </a:fld>
            <a:r>
              <a:rPr lang="en-US"/>
              <a:t>      CONFIDENTIAL</a:t>
            </a:r>
            <a:endParaRPr lang="en-US" dirty="0"/>
          </a:p>
        </p:txBody>
      </p:sp>
      <p:pic>
        <p:nvPicPr>
          <p:cNvPr id="7" name="Picture 6">
            <a:extLst>
              <a:ext uri="{FF2B5EF4-FFF2-40B4-BE49-F238E27FC236}">
                <a16:creationId xmlns:a16="http://schemas.microsoft.com/office/drawing/2014/main" id="{4079F902-C13F-4598-9C65-FFD6630BB2FB}"/>
              </a:ext>
            </a:extLst>
          </p:cNvPr>
          <p:cNvPicPr>
            <a:picLocks noChangeAspect="1"/>
          </p:cNvPicPr>
          <p:nvPr/>
        </p:nvPicPr>
        <p:blipFill>
          <a:blip r:embed="rId3"/>
          <a:stretch>
            <a:fillRect/>
          </a:stretch>
        </p:blipFill>
        <p:spPr>
          <a:xfrm>
            <a:off x="140549" y="543355"/>
            <a:ext cx="5577840" cy="3775846"/>
          </a:xfrm>
          <a:prstGeom prst="rect">
            <a:avLst/>
          </a:prstGeom>
        </p:spPr>
      </p:pic>
      <p:sp>
        <p:nvSpPr>
          <p:cNvPr id="8" name="TextBox 7">
            <a:extLst>
              <a:ext uri="{FF2B5EF4-FFF2-40B4-BE49-F238E27FC236}">
                <a16:creationId xmlns:a16="http://schemas.microsoft.com/office/drawing/2014/main" id="{47CB1644-46F0-4DDE-91B8-284C8DD2E374}"/>
              </a:ext>
            </a:extLst>
          </p:cNvPr>
          <p:cNvSpPr txBox="1"/>
          <p:nvPr/>
        </p:nvSpPr>
        <p:spPr>
          <a:xfrm>
            <a:off x="5826923" y="1947569"/>
            <a:ext cx="2997037" cy="1846531"/>
          </a:xfrm>
          <a:prstGeom prst="rect">
            <a:avLst/>
          </a:prstGeom>
          <a:noFill/>
        </p:spPr>
        <p:txBody>
          <a:bodyPr wrap="square" rtlCol="0">
            <a:spAutoFit/>
          </a:bodyPr>
          <a:lstStyle/>
          <a:p>
            <a:r>
              <a:rPr lang="en-US" b="1" dirty="0">
                <a:solidFill>
                  <a:srgbClr val="003A70"/>
                </a:solidFill>
                <a:latin typeface="Work Sans" pitchFamily="2" charset="0"/>
              </a:rPr>
              <a:t>Heavy equipment </a:t>
            </a:r>
            <a:endParaRPr lang="en-US" dirty="0">
              <a:solidFill>
                <a:srgbClr val="003A70"/>
              </a:solidFill>
              <a:latin typeface="Work Sans" pitchFamily="2" charset="0"/>
            </a:endParaRPr>
          </a:p>
          <a:p>
            <a:r>
              <a:rPr lang="en-US" sz="1600" dirty="0">
                <a:latin typeface="Work Sans" pitchFamily="2" charset="0"/>
              </a:rPr>
              <a:t>In our estimation, for the 3 months ending July, prices for used heavy equipment declined ~2% (± 1.5%) compared to the same time frame last year.</a:t>
            </a:r>
          </a:p>
        </p:txBody>
      </p:sp>
      <p:sp>
        <p:nvSpPr>
          <p:cNvPr id="4" name="Title 4">
            <a:extLst>
              <a:ext uri="{FF2B5EF4-FFF2-40B4-BE49-F238E27FC236}">
                <a16:creationId xmlns:a16="http://schemas.microsoft.com/office/drawing/2014/main" id="{73B27875-E19C-45D9-A39E-3D77B10D7D92}"/>
              </a:ext>
            </a:extLst>
          </p:cNvPr>
          <p:cNvSpPr txBox="1">
            <a:spLocks/>
          </p:cNvSpPr>
          <p:nvPr/>
        </p:nvSpPr>
        <p:spPr>
          <a:xfrm>
            <a:off x="9525" y="41910"/>
            <a:ext cx="8229600" cy="411480"/>
          </a:xfrm>
          <a:prstGeom prst="rect">
            <a:avLst/>
          </a:prstGeom>
        </p:spPr>
        <p:txBody>
          <a:bodyPr vert="horz" lIns="91440" tIns="45720" rIns="91440" bIns="45720" rtlCol="0" anchor="ctr">
            <a:noAutofit/>
          </a:bodyPr>
          <a:lstStyle>
            <a:lvl1pPr algn="l" defTabSz="685793" rtl="0" eaLnBrk="1" latinLnBrk="0" hangingPunct="1">
              <a:lnSpc>
                <a:spcPct val="90000"/>
              </a:lnSpc>
              <a:spcBef>
                <a:spcPct val="0"/>
              </a:spcBef>
              <a:buNone/>
              <a:defRPr lang="en-US" sz="2100" kern="1200" dirty="0">
                <a:solidFill>
                  <a:srgbClr val="E87511"/>
                </a:solidFill>
                <a:latin typeface="+mj-lt"/>
                <a:ea typeface="+mj-ea"/>
                <a:cs typeface="+mj-cs"/>
              </a:defRPr>
            </a:lvl1pPr>
          </a:lstStyle>
          <a:p>
            <a:r>
              <a:rPr lang="en-US" sz="2000" b="1" i="1" dirty="0">
                <a:latin typeface="Work Sans" pitchFamily="2" charset="0"/>
              </a:rPr>
              <a:t>USED EQUIPMENT PRICE INDICES</a:t>
            </a:r>
          </a:p>
        </p:txBody>
      </p:sp>
      <p:pic>
        <p:nvPicPr>
          <p:cNvPr id="5" name="Graphic 4">
            <a:extLst>
              <a:ext uri="{FF2B5EF4-FFF2-40B4-BE49-F238E27FC236}">
                <a16:creationId xmlns:a16="http://schemas.microsoft.com/office/drawing/2014/main" id="{5245EC5F-2C7D-4E35-B19A-32DB6C079D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94070" y="1376728"/>
            <a:ext cx="560070" cy="560070"/>
          </a:xfrm>
          <a:prstGeom prst="rect">
            <a:avLst/>
          </a:prstGeom>
        </p:spPr>
      </p:pic>
    </p:spTree>
    <p:extLst>
      <p:ext uri="{BB962C8B-B14F-4D97-AF65-F5344CB8AC3E}">
        <p14:creationId xmlns:p14="http://schemas.microsoft.com/office/powerpoint/2010/main" val="259732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E8DA2E-1137-4415-8DD0-59DEAA3CE95F}"/>
              </a:ext>
            </a:extLst>
          </p:cNvPr>
          <p:cNvSpPr>
            <a:spLocks noGrp="1"/>
          </p:cNvSpPr>
          <p:nvPr>
            <p:ph type="sldNum" sz="quarter" idx="12"/>
          </p:nvPr>
        </p:nvSpPr>
        <p:spPr/>
        <p:txBody>
          <a:bodyPr/>
          <a:lstStyle/>
          <a:p>
            <a:fld id="{D1CC65B4-01A9-9E4C-8E2D-48F479063FF8}" type="slidenum">
              <a:rPr lang="en-US" smtClean="0"/>
              <a:pPr/>
              <a:t>18</a:t>
            </a:fld>
            <a:r>
              <a:rPr lang="en-US"/>
              <a:t>      CONFIDENTIAL</a:t>
            </a:r>
            <a:endParaRPr lang="en-US" dirty="0"/>
          </a:p>
        </p:txBody>
      </p:sp>
      <p:pic>
        <p:nvPicPr>
          <p:cNvPr id="5" name="Picture 4">
            <a:extLst>
              <a:ext uri="{FF2B5EF4-FFF2-40B4-BE49-F238E27FC236}">
                <a16:creationId xmlns:a16="http://schemas.microsoft.com/office/drawing/2014/main" id="{84687F84-4D23-4987-8681-78D937F203E0}"/>
              </a:ext>
            </a:extLst>
          </p:cNvPr>
          <p:cNvPicPr>
            <a:picLocks noChangeAspect="1"/>
          </p:cNvPicPr>
          <p:nvPr/>
        </p:nvPicPr>
        <p:blipFill>
          <a:blip r:embed="rId3"/>
          <a:stretch>
            <a:fillRect/>
          </a:stretch>
        </p:blipFill>
        <p:spPr>
          <a:xfrm>
            <a:off x="137160" y="491379"/>
            <a:ext cx="5760720" cy="3889502"/>
          </a:xfrm>
          <a:prstGeom prst="rect">
            <a:avLst/>
          </a:prstGeom>
        </p:spPr>
      </p:pic>
      <p:sp>
        <p:nvSpPr>
          <p:cNvPr id="4" name="Title 4">
            <a:extLst>
              <a:ext uri="{FF2B5EF4-FFF2-40B4-BE49-F238E27FC236}">
                <a16:creationId xmlns:a16="http://schemas.microsoft.com/office/drawing/2014/main" id="{36D98C30-D332-401B-B543-09CD05FBBC41}"/>
              </a:ext>
            </a:extLst>
          </p:cNvPr>
          <p:cNvSpPr txBox="1">
            <a:spLocks/>
          </p:cNvSpPr>
          <p:nvPr/>
        </p:nvSpPr>
        <p:spPr>
          <a:xfrm>
            <a:off x="9525" y="41910"/>
            <a:ext cx="4562475" cy="411480"/>
          </a:xfrm>
          <a:prstGeom prst="rect">
            <a:avLst/>
          </a:prstGeom>
        </p:spPr>
        <p:txBody>
          <a:bodyPr vert="horz" lIns="91440" tIns="45720" rIns="91440" bIns="45720" rtlCol="0" anchor="ctr">
            <a:noAutofit/>
          </a:bodyPr>
          <a:lstStyle>
            <a:lvl1pPr algn="l" defTabSz="685793" rtl="0" eaLnBrk="1" latinLnBrk="0" hangingPunct="1">
              <a:lnSpc>
                <a:spcPct val="90000"/>
              </a:lnSpc>
              <a:spcBef>
                <a:spcPct val="0"/>
              </a:spcBef>
              <a:buNone/>
              <a:defRPr lang="en-US" sz="2100" kern="1200" dirty="0">
                <a:solidFill>
                  <a:srgbClr val="E87511"/>
                </a:solidFill>
                <a:latin typeface="+mj-lt"/>
                <a:ea typeface="+mj-ea"/>
                <a:cs typeface="+mj-cs"/>
              </a:defRPr>
            </a:lvl1pPr>
          </a:lstStyle>
          <a:p>
            <a:r>
              <a:rPr lang="en-US" sz="2000" b="1" i="1" dirty="0">
                <a:latin typeface="Work Sans" pitchFamily="2" charset="0"/>
              </a:rPr>
              <a:t>USED EQUIPMENT PRICE INDICES</a:t>
            </a:r>
          </a:p>
        </p:txBody>
      </p:sp>
      <p:sp>
        <p:nvSpPr>
          <p:cNvPr id="7" name="TextBox 6">
            <a:extLst>
              <a:ext uri="{FF2B5EF4-FFF2-40B4-BE49-F238E27FC236}">
                <a16:creationId xmlns:a16="http://schemas.microsoft.com/office/drawing/2014/main" id="{1DD6FE74-CF4D-4B97-9965-1D7BBCEF0D0A}"/>
              </a:ext>
            </a:extLst>
          </p:cNvPr>
          <p:cNvSpPr txBox="1"/>
          <p:nvPr/>
        </p:nvSpPr>
        <p:spPr>
          <a:xfrm>
            <a:off x="5897880" y="2023769"/>
            <a:ext cx="2997037" cy="1846531"/>
          </a:xfrm>
          <a:prstGeom prst="rect">
            <a:avLst/>
          </a:prstGeom>
          <a:noFill/>
        </p:spPr>
        <p:txBody>
          <a:bodyPr wrap="square" rtlCol="0">
            <a:spAutoFit/>
          </a:bodyPr>
          <a:lstStyle/>
          <a:p>
            <a:r>
              <a:rPr lang="en-US" b="1" dirty="0">
                <a:solidFill>
                  <a:srgbClr val="003A70"/>
                </a:solidFill>
                <a:latin typeface="Work Sans" pitchFamily="2" charset="0"/>
              </a:rPr>
              <a:t>Vocational trucks </a:t>
            </a:r>
          </a:p>
          <a:p>
            <a:r>
              <a:rPr lang="en-US" sz="1600" dirty="0">
                <a:latin typeface="Work Sans" pitchFamily="2" charset="0"/>
              </a:rPr>
              <a:t>In our estimation, for the 3 months ending July, prices for used vocational trucks declined ~3% (± 1.5%) compared to the same time frame last year. </a:t>
            </a:r>
          </a:p>
        </p:txBody>
      </p:sp>
      <p:pic>
        <p:nvPicPr>
          <p:cNvPr id="12" name="Graphic 11">
            <a:extLst>
              <a:ext uri="{FF2B5EF4-FFF2-40B4-BE49-F238E27FC236}">
                <a16:creationId xmlns:a16="http://schemas.microsoft.com/office/drawing/2014/main" id="{0E683F4E-3B7E-4E96-9A07-1EE7DDDBA2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58840" y="1592695"/>
            <a:ext cx="731520" cy="431074"/>
          </a:xfrm>
          <a:prstGeom prst="rect">
            <a:avLst/>
          </a:prstGeom>
        </p:spPr>
      </p:pic>
    </p:spTree>
    <p:extLst>
      <p:ext uri="{BB962C8B-B14F-4D97-AF65-F5344CB8AC3E}">
        <p14:creationId xmlns:p14="http://schemas.microsoft.com/office/powerpoint/2010/main" val="403872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E8DA2E-1137-4415-8DD0-59DEAA3CE95F}"/>
              </a:ext>
            </a:extLst>
          </p:cNvPr>
          <p:cNvSpPr>
            <a:spLocks noGrp="1"/>
          </p:cNvSpPr>
          <p:nvPr>
            <p:ph type="sldNum" sz="quarter" idx="12"/>
          </p:nvPr>
        </p:nvSpPr>
        <p:spPr/>
        <p:txBody>
          <a:bodyPr/>
          <a:lstStyle/>
          <a:p>
            <a:fld id="{D1CC65B4-01A9-9E4C-8E2D-48F479063FF8}" type="slidenum">
              <a:rPr lang="en-US" smtClean="0"/>
              <a:pPr/>
              <a:t>19</a:t>
            </a:fld>
            <a:r>
              <a:rPr lang="en-US"/>
              <a:t>      CONFIDENTIAL</a:t>
            </a:r>
            <a:endParaRPr lang="en-US" dirty="0"/>
          </a:p>
        </p:txBody>
      </p:sp>
      <p:pic>
        <p:nvPicPr>
          <p:cNvPr id="7" name="slide4">
            <a:extLst>
              <a:ext uri="{FF2B5EF4-FFF2-40B4-BE49-F238E27FC236}">
                <a16:creationId xmlns:a16="http://schemas.microsoft.com/office/drawing/2014/main" id="{B211D80B-5A8F-41E0-A97D-1DAB6B7F433B}"/>
              </a:ext>
            </a:extLst>
          </p:cNvPr>
          <p:cNvPicPr>
            <a:picLocks noChangeAspect="1"/>
          </p:cNvPicPr>
          <p:nvPr/>
        </p:nvPicPr>
        <p:blipFill rotWithShape="1">
          <a:blip r:embed="rId3">
            <a:extLst>
              <a:ext uri="{28A0092B-C50C-407E-A947-70E740481C1C}">
                <a14:useLocalDpi xmlns:a14="http://schemas.microsoft.com/office/drawing/2010/main" val="0"/>
              </a:ext>
            </a:extLst>
          </a:blip>
          <a:srcRect t="12756" r="55511" b="56377"/>
          <a:stretch/>
        </p:blipFill>
        <p:spPr>
          <a:xfrm>
            <a:off x="266700" y="1240391"/>
            <a:ext cx="4191000" cy="2246974"/>
          </a:xfrm>
          <a:prstGeom prst="rect">
            <a:avLst/>
          </a:prstGeom>
          <a:ln>
            <a:solidFill>
              <a:schemeClr val="accent1"/>
            </a:solidFill>
          </a:ln>
        </p:spPr>
      </p:pic>
      <p:pic>
        <p:nvPicPr>
          <p:cNvPr id="11" name="slide4">
            <a:extLst>
              <a:ext uri="{FF2B5EF4-FFF2-40B4-BE49-F238E27FC236}">
                <a16:creationId xmlns:a16="http://schemas.microsoft.com/office/drawing/2014/main" id="{B87D744A-B33E-43C7-A698-FD7972D73ACB}"/>
              </a:ext>
            </a:extLst>
          </p:cNvPr>
          <p:cNvPicPr>
            <a:picLocks noChangeAspect="1"/>
          </p:cNvPicPr>
          <p:nvPr/>
        </p:nvPicPr>
        <p:blipFill rotWithShape="1">
          <a:blip r:embed="rId3">
            <a:extLst>
              <a:ext uri="{28A0092B-C50C-407E-A947-70E740481C1C}">
                <a14:useLocalDpi xmlns:a14="http://schemas.microsoft.com/office/drawing/2010/main" val="0"/>
              </a:ext>
            </a:extLst>
          </a:blip>
          <a:srcRect l="46657" t="12756" r="509" b="58162"/>
          <a:stretch/>
        </p:blipFill>
        <p:spPr>
          <a:xfrm>
            <a:off x="4572000" y="1656135"/>
            <a:ext cx="4305300" cy="1831230"/>
          </a:xfrm>
          <a:prstGeom prst="rect">
            <a:avLst/>
          </a:prstGeom>
          <a:ln>
            <a:solidFill>
              <a:schemeClr val="accent1"/>
            </a:solidFill>
          </a:ln>
        </p:spPr>
      </p:pic>
      <p:sp>
        <p:nvSpPr>
          <p:cNvPr id="5" name="Title 4">
            <a:extLst>
              <a:ext uri="{FF2B5EF4-FFF2-40B4-BE49-F238E27FC236}">
                <a16:creationId xmlns:a16="http://schemas.microsoft.com/office/drawing/2014/main" id="{3584DB81-924E-406E-949D-4C242E443279}"/>
              </a:ext>
            </a:extLst>
          </p:cNvPr>
          <p:cNvSpPr txBox="1">
            <a:spLocks/>
          </p:cNvSpPr>
          <p:nvPr/>
        </p:nvSpPr>
        <p:spPr>
          <a:xfrm>
            <a:off x="9524" y="41910"/>
            <a:ext cx="9332595" cy="411480"/>
          </a:xfrm>
          <a:prstGeom prst="rect">
            <a:avLst/>
          </a:prstGeom>
        </p:spPr>
        <p:txBody>
          <a:bodyPr vert="horz" lIns="91440" tIns="45720" rIns="91440" bIns="45720" rtlCol="0" anchor="ctr">
            <a:noAutofit/>
          </a:bodyPr>
          <a:lstStyle>
            <a:lvl1pPr algn="l" defTabSz="685793" rtl="0" eaLnBrk="1" latinLnBrk="0" hangingPunct="1">
              <a:lnSpc>
                <a:spcPct val="90000"/>
              </a:lnSpc>
              <a:spcBef>
                <a:spcPct val="0"/>
              </a:spcBef>
              <a:buNone/>
              <a:defRPr lang="en-US" sz="2100" kern="1200" dirty="0">
                <a:solidFill>
                  <a:srgbClr val="E87511"/>
                </a:solidFill>
                <a:latin typeface="+mj-lt"/>
                <a:ea typeface="+mj-ea"/>
                <a:cs typeface="+mj-cs"/>
              </a:defRPr>
            </a:lvl1pPr>
          </a:lstStyle>
          <a:p>
            <a:r>
              <a:rPr lang="en-US" sz="2000" b="1" i="1" dirty="0">
                <a:latin typeface="Work Sans" pitchFamily="2" charset="0"/>
              </a:rPr>
              <a:t>MARKET TRENDS BY TYPE OF EQUIPMENT – HYDRAULIC EXCAVATORS </a:t>
            </a:r>
          </a:p>
        </p:txBody>
      </p:sp>
    </p:spTree>
    <p:extLst>
      <p:ext uri="{BB962C8B-B14F-4D97-AF65-F5344CB8AC3E}">
        <p14:creationId xmlns:p14="http://schemas.microsoft.com/office/powerpoint/2010/main" val="83077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3FA05DC-080C-4FA7-B105-808E41F46C74}"/>
              </a:ext>
            </a:extLst>
          </p:cNvPr>
          <p:cNvSpPr txBox="1"/>
          <p:nvPr/>
        </p:nvSpPr>
        <p:spPr>
          <a:xfrm>
            <a:off x="276225" y="581710"/>
            <a:ext cx="2143125" cy="646331"/>
          </a:xfrm>
          <a:prstGeom prst="rect">
            <a:avLst/>
          </a:prstGeom>
          <a:noFill/>
        </p:spPr>
        <p:txBody>
          <a:bodyPr wrap="square">
            <a:spAutoFit/>
          </a:bodyPr>
          <a:lstStyle/>
          <a:p>
            <a:r>
              <a:rPr kumimoji="0" lang="en-US" sz="3600" b="0" i="0" u="none" strike="noStrike" kern="1200" cap="none" spc="0" normalizeH="0" baseline="0" noProof="0" dirty="0">
                <a:ln>
                  <a:noFill/>
                </a:ln>
                <a:solidFill>
                  <a:srgbClr val="003A70"/>
                </a:solidFill>
                <a:effectLst/>
                <a:uLnTx/>
                <a:uFillTx/>
                <a:latin typeface="Bebas" panose="020B0606020202050201" pitchFamily="34" charset="0"/>
                <a:ea typeface="+mj-ea"/>
                <a:cs typeface="+mj-cs"/>
              </a:rPr>
              <a:t>Agenda</a:t>
            </a:r>
            <a:endParaRPr lang="en-US" dirty="0">
              <a:solidFill>
                <a:srgbClr val="003A70"/>
              </a:solidFill>
            </a:endParaRPr>
          </a:p>
        </p:txBody>
      </p:sp>
      <p:sp>
        <p:nvSpPr>
          <p:cNvPr id="12" name="TextBox 11">
            <a:extLst>
              <a:ext uri="{FF2B5EF4-FFF2-40B4-BE49-F238E27FC236}">
                <a16:creationId xmlns:a16="http://schemas.microsoft.com/office/drawing/2014/main" id="{6A7F7D1D-DF63-4719-A07B-0F932647EEDF}"/>
              </a:ext>
            </a:extLst>
          </p:cNvPr>
          <p:cNvSpPr txBox="1"/>
          <p:nvPr/>
        </p:nvSpPr>
        <p:spPr>
          <a:xfrm>
            <a:off x="276225" y="1117741"/>
            <a:ext cx="4465592" cy="2890278"/>
          </a:xfrm>
          <a:prstGeom prst="rect">
            <a:avLst/>
          </a:prstGeom>
          <a:noFill/>
        </p:spPr>
        <p:txBody>
          <a:bodyPr wrap="square">
            <a:spAutoFit/>
          </a:bodyPr>
          <a:lstStyle/>
          <a:p>
            <a:pPr marL="285750" indent="-285750">
              <a:lnSpc>
                <a:spcPct val="150000"/>
              </a:lnSpc>
              <a:buClr>
                <a:srgbClr val="FF7D1B"/>
              </a:buClr>
              <a:buFont typeface="Arial" panose="020B0604020202020204" pitchFamily="34" charset="0"/>
              <a:buChar char="•"/>
            </a:pPr>
            <a:r>
              <a:rPr lang="en-US" sz="1600" dirty="0">
                <a:latin typeface="Work Sans" pitchFamily="2" charset="0"/>
              </a:rPr>
              <a:t>Introduction to your Territory Manager</a:t>
            </a:r>
          </a:p>
          <a:p>
            <a:pPr marL="285750" indent="-285750">
              <a:lnSpc>
                <a:spcPct val="150000"/>
              </a:lnSpc>
              <a:buClr>
                <a:srgbClr val="FF7D1B"/>
              </a:buClr>
              <a:buFont typeface="Arial" panose="020B0604020202020204" pitchFamily="34" charset="0"/>
              <a:buChar char="•"/>
            </a:pPr>
            <a:r>
              <a:rPr lang="en-US" sz="1600" dirty="0">
                <a:latin typeface="Work Sans" pitchFamily="2" charset="0"/>
              </a:rPr>
              <a:t>Ritchie Bros. Background/History</a:t>
            </a:r>
          </a:p>
          <a:p>
            <a:pPr marL="285750" indent="-285750">
              <a:lnSpc>
                <a:spcPct val="150000"/>
              </a:lnSpc>
              <a:buClr>
                <a:srgbClr val="FF7D1B"/>
              </a:buClr>
              <a:buFont typeface="Arial" panose="020B0604020202020204" pitchFamily="34" charset="0"/>
              <a:buChar char="•"/>
            </a:pPr>
            <a:r>
              <a:rPr lang="en-US" sz="1600" dirty="0">
                <a:latin typeface="Work Sans" pitchFamily="2" charset="0"/>
              </a:rPr>
              <a:t>Market Conditions Overview</a:t>
            </a:r>
          </a:p>
          <a:p>
            <a:pPr marL="285750" indent="-285750">
              <a:lnSpc>
                <a:spcPct val="150000"/>
              </a:lnSpc>
              <a:buClr>
                <a:srgbClr val="FF7D1B"/>
              </a:buClr>
              <a:buFont typeface="Arial" panose="020B0604020202020204" pitchFamily="34" charset="0"/>
              <a:buChar char="•"/>
            </a:pPr>
            <a:r>
              <a:rPr lang="en-US" sz="1600" dirty="0">
                <a:latin typeface="Work Sans" pitchFamily="2" charset="0"/>
              </a:rPr>
              <a:t>Auction Trends</a:t>
            </a:r>
          </a:p>
          <a:p>
            <a:pPr marL="285750" indent="-285750">
              <a:lnSpc>
                <a:spcPct val="150000"/>
              </a:lnSpc>
              <a:buClr>
                <a:srgbClr val="FF7D1B"/>
              </a:buClr>
              <a:buFont typeface="Arial" panose="020B0604020202020204" pitchFamily="34" charset="0"/>
              <a:buChar char="•"/>
            </a:pPr>
            <a:r>
              <a:rPr lang="en-US" sz="1600" dirty="0">
                <a:latin typeface="Work Sans" pitchFamily="2" charset="0"/>
              </a:rPr>
              <a:t>Case Studies</a:t>
            </a:r>
          </a:p>
          <a:p>
            <a:pPr marL="285750" indent="-285750">
              <a:lnSpc>
                <a:spcPct val="150000"/>
              </a:lnSpc>
              <a:buClr>
                <a:srgbClr val="FF7D1B"/>
              </a:buClr>
              <a:buFont typeface="Arial" panose="020B0604020202020204" pitchFamily="34" charset="0"/>
              <a:buChar char="•"/>
            </a:pPr>
            <a:endParaRPr lang="en-US" sz="1050" dirty="0">
              <a:latin typeface="Work Sans" pitchFamily="2" charset="0"/>
            </a:endParaRPr>
          </a:p>
          <a:p>
            <a:pPr marL="285750" indent="-285750">
              <a:lnSpc>
                <a:spcPct val="150000"/>
              </a:lnSpc>
              <a:buClr>
                <a:srgbClr val="FF7D1B"/>
              </a:buClr>
              <a:buFont typeface="Arial" panose="020B0604020202020204" pitchFamily="34" charset="0"/>
              <a:buChar char="•"/>
            </a:pPr>
            <a:r>
              <a:rPr lang="en-US" sz="1600" dirty="0">
                <a:latin typeface="Work Sans" pitchFamily="2" charset="0"/>
              </a:rPr>
              <a:t>Auction Demand </a:t>
            </a:r>
          </a:p>
          <a:p>
            <a:pPr marL="285750" indent="-285750">
              <a:lnSpc>
                <a:spcPct val="150000"/>
              </a:lnSpc>
              <a:buClr>
                <a:srgbClr val="FF7D1B"/>
              </a:buClr>
              <a:buFont typeface="Arial" panose="020B0604020202020204" pitchFamily="34" charset="0"/>
              <a:buChar char="•"/>
            </a:pPr>
            <a:r>
              <a:rPr lang="en-US" sz="1600" dirty="0">
                <a:latin typeface="Work Sans" pitchFamily="2" charset="0"/>
              </a:rPr>
              <a:t>Questions</a:t>
            </a:r>
          </a:p>
        </p:txBody>
      </p:sp>
      <p:pic>
        <p:nvPicPr>
          <p:cNvPr id="14" name="Picture 13">
            <a:extLst>
              <a:ext uri="{FF2B5EF4-FFF2-40B4-BE49-F238E27FC236}">
                <a16:creationId xmlns:a16="http://schemas.microsoft.com/office/drawing/2014/main" id="{6634F02D-BB8D-466A-9CCB-5C87524457BE}"/>
              </a:ext>
            </a:extLst>
          </p:cNvPr>
          <p:cNvPicPr>
            <a:picLocks noChangeAspect="1"/>
          </p:cNvPicPr>
          <p:nvPr/>
        </p:nvPicPr>
        <p:blipFill rotWithShape="1">
          <a:blip r:embed="rId3"/>
          <a:srcRect l="32174" r="13631"/>
          <a:stretch/>
        </p:blipFill>
        <p:spPr>
          <a:xfrm>
            <a:off x="4924425" y="0"/>
            <a:ext cx="4219575" cy="5143500"/>
          </a:xfrm>
          <a:prstGeom prst="rect">
            <a:avLst/>
          </a:prstGeom>
        </p:spPr>
      </p:pic>
      <p:pic>
        <p:nvPicPr>
          <p:cNvPr id="16" name="Picture 15">
            <a:extLst>
              <a:ext uri="{FF2B5EF4-FFF2-40B4-BE49-F238E27FC236}">
                <a16:creationId xmlns:a16="http://schemas.microsoft.com/office/drawing/2014/main" id="{38F86B19-4F48-4A8E-9777-25553EDAC6C5}"/>
              </a:ext>
            </a:extLst>
          </p:cNvPr>
          <p:cNvPicPr>
            <a:picLocks noChangeAspect="1"/>
          </p:cNvPicPr>
          <p:nvPr/>
        </p:nvPicPr>
        <p:blipFill rotWithShape="1">
          <a:blip r:embed="rId4"/>
          <a:srcRect t="87037"/>
          <a:stretch/>
        </p:blipFill>
        <p:spPr>
          <a:xfrm>
            <a:off x="0" y="4476750"/>
            <a:ext cx="9144000" cy="666750"/>
          </a:xfrm>
          <a:prstGeom prst="rect">
            <a:avLst/>
          </a:prstGeom>
        </p:spPr>
      </p:pic>
      <p:sp>
        <p:nvSpPr>
          <p:cNvPr id="9" name="TextBox 8">
            <a:extLst>
              <a:ext uri="{FF2B5EF4-FFF2-40B4-BE49-F238E27FC236}">
                <a16:creationId xmlns:a16="http://schemas.microsoft.com/office/drawing/2014/main" id="{B026628B-88E6-41AC-BB1C-F9F406963B96}"/>
              </a:ext>
            </a:extLst>
          </p:cNvPr>
          <p:cNvSpPr txBox="1"/>
          <p:nvPr/>
        </p:nvSpPr>
        <p:spPr>
          <a:xfrm>
            <a:off x="568235" y="2911838"/>
            <a:ext cx="2501536" cy="276999"/>
          </a:xfrm>
          <a:prstGeom prst="rect">
            <a:avLst/>
          </a:prstGeom>
          <a:noFill/>
        </p:spPr>
        <p:txBody>
          <a:bodyPr wrap="square">
            <a:spAutoFit/>
          </a:bodyPr>
          <a:lstStyle/>
          <a:p>
            <a:pPr marR="0" lvl="0" algn="l" defTabSz="914269" rtl="0" eaLnBrk="1" fontAlgn="auto" latinLnBrk="0" hangingPunct="1">
              <a:spcBef>
                <a:spcPts val="0"/>
              </a:spcBef>
              <a:spcAft>
                <a:spcPts val="0"/>
              </a:spcAft>
              <a:buClr>
                <a:srgbClr val="FF7D1B"/>
              </a:buClr>
              <a:buSzTx/>
              <a:tabLst/>
              <a:defRPr/>
            </a:pPr>
            <a:r>
              <a:rPr kumimoji="0" lang="en-US" sz="1200" b="0" i="0" u="none" strike="noStrike" kern="1200" cap="none" spc="0" normalizeH="0" baseline="0" noProof="0" dirty="0">
                <a:ln>
                  <a:noFill/>
                </a:ln>
                <a:solidFill>
                  <a:prstClr val="black"/>
                </a:solidFill>
                <a:effectLst/>
                <a:uLnTx/>
                <a:uFillTx/>
                <a:latin typeface="Work Sans Light" pitchFamily="2" charset="0"/>
              </a:rPr>
              <a:t>Question for the Group </a:t>
            </a:r>
          </a:p>
        </p:txBody>
      </p:sp>
    </p:spTree>
    <p:extLst>
      <p:ext uri="{BB962C8B-B14F-4D97-AF65-F5344CB8AC3E}">
        <p14:creationId xmlns:p14="http://schemas.microsoft.com/office/powerpoint/2010/main" val="32303077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972C0A-BA1C-4D1B-881F-1620CDD0796C}"/>
              </a:ext>
            </a:extLst>
          </p:cNvPr>
          <p:cNvSpPr>
            <a:spLocks noGrp="1"/>
          </p:cNvSpPr>
          <p:nvPr>
            <p:ph type="sldNum" sz="quarter" idx="12"/>
          </p:nvPr>
        </p:nvSpPr>
        <p:spPr/>
        <p:txBody>
          <a:bodyPr/>
          <a:lstStyle/>
          <a:p>
            <a:pPr marL="0" marR="0" lvl="0" indent="0" algn="l" defTabSz="914269" rtl="0" eaLnBrk="1" fontAlgn="auto" latinLnBrk="0" hangingPunct="1">
              <a:lnSpc>
                <a:spcPct val="100000"/>
              </a:lnSpc>
              <a:spcBef>
                <a:spcPts val="0"/>
              </a:spcBef>
              <a:spcAft>
                <a:spcPts val="0"/>
              </a:spcAft>
              <a:buClrTx/>
              <a:buSzTx/>
              <a:buFontTx/>
              <a:buNone/>
              <a:tabLst/>
              <a:defRPr/>
            </a:pPr>
            <a:fld id="{D1CC65B4-01A9-9E4C-8E2D-48F479063FF8}" type="slidenum">
              <a:rPr kumimoji="0" lang="en-US" sz="75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269" rtl="0" eaLnBrk="1" fontAlgn="auto" latinLnBrk="0" hangingPunct="1">
                <a:lnSpc>
                  <a:spcPct val="100000"/>
                </a:lnSpc>
                <a:spcBef>
                  <a:spcPts val="0"/>
                </a:spcBef>
                <a:spcAft>
                  <a:spcPts val="0"/>
                </a:spcAft>
                <a:buClrTx/>
                <a:buSzTx/>
                <a:buFontTx/>
                <a:buNone/>
                <a:tabLst/>
                <a:defRPr/>
              </a:pPr>
              <a:t>20</a:t>
            </a:fld>
            <a:r>
              <a:rPr kumimoji="0" lang="en-US" sz="750" b="0" i="0" u="none" strike="noStrike" kern="1200" cap="none" spc="0" normalizeH="0" baseline="0" noProof="0">
                <a:ln>
                  <a:noFill/>
                </a:ln>
                <a:solidFill>
                  <a:prstClr val="white"/>
                </a:solidFill>
                <a:effectLst/>
                <a:uLnTx/>
                <a:uFillTx/>
                <a:latin typeface="Calibri" panose="020F0502020204030204"/>
                <a:ea typeface="+mn-ea"/>
                <a:cs typeface="+mn-cs"/>
              </a:rPr>
              <a:t>      CONFIDENTIAL</a:t>
            </a:r>
            <a:endParaRPr kumimoji="0" lang="en-US" sz="7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780134C-1DBF-45C4-8DD6-C9E1B8949278}"/>
              </a:ext>
            </a:extLst>
          </p:cNvPr>
          <p:cNvPicPr>
            <a:picLocks noChangeAspect="1"/>
          </p:cNvPicPr>
          <p:nvPr/>
        </p:nvPicPr>
        <p:blipFill>
          <a:blip r:embed="rId2"/>
          <a:stretch>
            <a:fillRect/>
          </a:stretch>
        </p:blipFill>
        <p:spPr>
          <a:xfrm>
            <a:off x="2057400" y="467623"/>
            <a:ext cx="5029200" cy="3957402"/>
          </a:xfrm>
          <a:prstGeom prst="rect">
            <a:avLst/>
          </a:prstGeom>
        </p:spPr>
      </p:pic>
      <p:sp>
        <p:nvSpPr>
          <p:cNvPr id="6" name="Title 4">
            <a:extLst>
              <a:ext uri="{FF2B5EF4-FFF2-40B4-BE49-F238E27FC236}">
                <a16:creationId xmlns:a16="http://schemas.microsoft.com/office/drawing/2014/main" id="{13D8F9E9-C229-4E4A-BB0F-5D8257CA14AF}"/>
              </a:ext>
            </a:extLst>
          </p:cNvPr>
          <p:cNvSpPr txBox="1">
            <a:spLocks/>
          </p:cNvSpPr>
          <p:nvPr/>
        </p:nvSpPr>
        <p:spPr>
          <a:xfrm>
            <a:off x="2659381" y="41910"/>
            <a:ext cx="3825240" cy="411480"/>
          </a:xfrm>
          <a:prstGeom prst="rect">
            <a:avLst/>
          </a:prstGeom>
        </p:spPr>
        <p:txBody>
          <a:bodyPr vert="horz" lIns="91440" tIns="45720" rIns="91440" bIns="45720" rtlCol="0" anchor="ctr">
            <a:noAutofit/>
          </a:bodyPr>
          <a:lstStyle>
            <a:lvl1pPr algn="l" defTabSz="685793" rtl="0" eaLnBrk="1" latinLnBrk="0" hangingPunct="1">
              <a:lnSpc>
                <a:spcPct val="90000"/>
              </a:lnSpc>
              <a:spcBef>
                <a:spcPct val="0"/>
              </a:spcBef>
              <a:buNone/>
              <a:defRPr lang="en-US" sz="2100" kern="1200" dirty="0">
                <a:solidFill>
                  <a:srgbClr val="E87511"/>
                </a:solidFill>
                <a:latin typeface="+mj-lt"/>
                <a:ea typeface="+mj-ea"/>
                <a:cs typeface="+mj-cs"/>
              </a:defRPr>
            </a:lvl1pPr>
          </a:lstStyle>
          <a:p>
            <a:pPr algn="ctr"/>
            <a:r>
              <a:rPr lang="en-US" sz="2000" b="1" i="1" dirty="0">
                <a:latin typeface="Work Sans" pitchFamily="2" charset="0"/>
              </a:rPr>
              <a:t>IRONPLANET SNAPSHOT</a:t>
            </a:r>
          </a:p>
        </p:txBody>
      </p:sp>
    </p:spTree>
    <p:extLst>
      <p:ext uri="{BB962C8B-B14F-4D97-AF65-F5344CB8AC3E}">
        <p14:creationId xmlns:p14="http://schemas.microsoft.com/office/powerpoint/2010/main" val="238127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A1D0BD-E27B-40C8-95CA-83CA7016BAA2}"/>
              </a:ext>
            </a:extLst>
          </p:cNvPr>
          <p:cNvSpPr>
            <a:spLocks noGrp="1"/>
          </p:cNvSpPr>
          <p:nvPr>
            <p:ph type="sldNum" sz="quarter" idx="12"/>
          </p:nvPr>
        </p:nvSpPr>
        <p:spPr/>
        <p:txBody>
          <a:bodyPr/>
          <a:lstStyle/>
          <a:p>
            <a:fld id="{D1CC65B4-01A9-9E4C-8E2D-48F479063FF8}" type="slidenum">
              <a:rPr lang="en-US" smtClean="0"/>
              <a:pPr/>
              <a:t>21</a:t>
            </a:fld>
            <a:r>
              <a:rPr lang="en-US"/>
              <a:t>      CONFIDENTIAL</a:t>
            </a:r>
            <a:endParaRPr lang="en-US" dirty="0"/>
          </a:p>
        </p:txBody>
      </p:sp>
      <p:sp>
        <p:nvSpPr>
          <p:cNvPr id="3" name="Title 2">
            <a:extLst>
              <a:ext uri="{FF2B5EF4-FFF2-40B4-BE49-F238E27FC236}">
                <a16:creationId xmlns:a16="http://schemas.microsoft.com/office/drawing/2014/main" id="{3AEADCD5-9BA7-4596-ACDD-BA17DB7F99C1}"/>
              </a:ext>
            </a:extLst>
          </p:cNvPr>
          <p:cNvSpPr>
            <a:spLocks noGrp="1"/>
          </p:cNvSpPr>
          <p:nvPr>
            <p:ph type="title"/>
          </p:nvPr>
        </p:nvSpPr>
        <p:spPr>
          <a:xfrm>
            <a:off x="0" y="0"/>
            <a:ext cx="8229600" cy="411480"/>
          </a:xfrm>
        </p:spPr>
        <p:txBody>
          <a:bodyPr vert="horz" lIns="91440" tIns="45720" rIns="91440" bIns="45720" rtlCol="0" anchor="ctr">
            <a:noAutofit/>
          </a:bodyPr>
          <a:lstStyle/>
          <a:p>
            <a:r>
              <a:rPr lang="en-US" sz="2000" b="1" i="1" dirty="0">
                <a:latin typeface="Work Sans" pitchFamily="2" charset="0"/>
              </a:rPr>
              <a:t>End User Participation</a:t>
            </a:r>
          </a:p>
        </p:txBody>
      </p:sp>
      <p:pic>
        <p:nvPicPr>
          <p:cNvPr id="5" name="Picture 4">
            <a:extLst>
              <a:ext uri="{FF2B5EF4-FFF2-40B4-BE49-F238E27FC236}">
                <a16:creationId xmlns:a16="http://schemas.microsoft.com/office/drawing/2014/main" id="{D1BB447E-EBDA-4053-B150-187156264DC1}"/>
              </a:ext>
            </a:extLst>
          </p:cNvPr>
          <p:cNvPicPr>
            <a:picLocks noChangeAspect="1"/>
          </p:cNvPicPr>
          <p:nvPr/>
        </p:nvPicPr>
        <p:blipFill rotWithShape="1">
          <a:blip r:embed="rId3"/>
          <a:srcRect l="1792" t="1930" r="1792" b="1930"/>
          <a:stretch/>
        </p:blipFill>
        <p:spPr>
          <a:xfrm>
            <a:off x="1287780" y="869447"/>
            <a:ext cx="6568440" cy="3236966"/>
          </a:xfrm>
          <a:prstGeom prst="rect">
            <a:avLst/>
          </a:prstGeom>
        </p:spPr>
      </p:pic>
    </p:spTree>
    <p:extLst>
      <p:ext uri="{BB962C8B-B14F-4D97-AF65-F5344CB8AC3E}">
        <p14:creationId xmlns:p14="http://schemas.microsoft.com/office/powerpoint/2010/main" val="402682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FCDAE93-C815-4B68-AA03-CB29B73555C3}"/>
              </a:ext>
            </a:extLst>
          </p:cNvPr>
          <p:cNvSpPr/>
          <p:nvPr/>
        </p:nvSpPr>
        <p:spPr>
          <a:xfrm>
            <a:off x="0" y="3021751"/>
            <a:ext cx="3543300" cy="575436"/>
          </a:xfrm>
          <a:prstGeom prst="rect">
            <a:avLst/>
          </a:prstGeom>
          <a:solidFill>
            <a:srgbClr val="FF7D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0D1C68AE-FF0D-44F1-A458-0D9A63C8EEF5}"/>
              </a:ext>
            </a:extLst>
          </p:cNvPr>
          <p:cNvSpPr txBox="1"/>
          <p:nvPr/>
        </p:nvSpPr>
        <p:spPr>
          <a:xfrm>
            <a:off x="266699" y="1675781"/>
            <a:ext cx="1114278" cy="707886"/>
          </a:xfrm>
          <a:prstGeom prst="rect">
            <a:avLst/>
          </a:prstGeom>
          <a:noFill/>
        </p:spPr>
        <p:txBody>
          <a:bodyPr wrap="square">
            <a:spAutoFit/>
          </a:bodyPr>
          <a:lstStyle/>
          <a:p>
            <a:r>
              <a:rPr kumimoji="0" lang="en-US" sz="4000" b="0" i="0" u="none" strike="noStrike" kern="1200" cap="none" spc="0" normalizeH="0" baseline="0" noProof="0" dirty="0">
                <a:ln>
                  <a:noFill/>
                </a:ln>
                <a:solidFill>
                  <a:schemeClr val="bg1">
                    <a:lumMod val="95000"/>
                  </a:schemeClr>
                </a:solidFill>
                <a:effectLst/>
                <a:uLnTx/>
                <a:uFillTx/>
                <a:latin typeface="Bebas" panose="020B0606020202050201" pitchFamily="34" charset="0"/>
                <a:ea typeface="+mj-ea"/>
                <a:cs typeface="+mj-cs"/>
              </a:rPr>
              <a:t>01</a:t>
            </a:r>
          </a:p>
        </p:txBody>
      </p:sp>
      <p:sp>
        <p:nvSpPr>
          <p:cNvPr id="2" name="Slide Number Placeholder 1">
            <a:extLst>
              <a:ext uri="{FF2B5EF4-FFF2-40B4-BE49-F238E27FC236}">
                <a16:creationId xmlns:a16="http://schemas.microsoft.com/office/drawing/2014/main" id="{198C0EDD-FDF0-4AF4-9737-CB35F2DC6846}"/>
              </a:ext>
            </a:extLst>
          </p:cNvPr>
          <p:cNvSpPr>
            <a:spLocks noGrp="1"/>
          </p:cNvSpPr>
          <p:nvPr>
            <p:ph type="sldNum" sz="quarter" idx="12"/>
          </p:nvPr>
        </p:nvSpPr>
        <p:spPr/>
        <p:txBody>
          <a:bodyPr/>
          <a:lstStyle/>
          <a:p>
            <a:fld id="{D1CC65B4-01A9-9E4C-8E2D-48F479063FF8}" type="slidenum">
              <a:rPr lang="en-US" smtClean="0"/>
              <a:pPr/>
              <a:t>22</a:t>
            </a:fld>
            <a:r>
              <a:rPr lang="en-US"/>
              <a:t>      CONFIDENTIAL</a:t>
            </a:r>
            <a:endParaRPr lang="en-US" dirty="0"/>
          </a:p>
        </p:txBody>
      </p:sp>
      <p:sp>
        <p:nvSpPr>
          <p:cNvPr id="3" name="Title 2">
            <a:extLst>
              <a:ext uri="{FF2B5EF4-FFF2-40B4-BE49-F238E27FC236}">
                <a16:creationId xmlns:a16="http://schemas.microsoft.com/office/drawing/2014/main" id="{A5DACF71-E3E7-4682-8C97-E86DBCF57B40}"/>
              </a:ext>
            </a:extLst>
          </p:cNvPr>
          <p:cNvSpPr>
            <a:spLocks noGrp="1"/>
          </p:cNvSpPr>
          <p:nvPr>
            <p:ph type="title"/>
          </p:nvPr>
        </p:nvSpPr>
        <p:spPr/>
        <p:txBody>
          <a:bodyPr/>
          <a:lstStyle/>
          <a:p>
            <a:r>
              <a:rPr lang="en-US" dirty="0"/>
              <a:t>Used Heavy Equipment Market Recap</a:t>
            </a:r>
          </a:p>
        </p:txBody>
      </p:sp>
      <p:sp>
        <p:nvSpPr>
          <p:cNvPr id="18" name="TextBox 17">
            <a:extLst>
              <a:ext uri="{FF2B5EF4-FFF2-40B4-BE49-F238E27FC236}">
                <a16:creationId xmlns:a16="http://schemas.microsoft.com/office/drawing/2014/main" id="{39A714DC-9A23-4835-B88F-F2CDEF7CCC27}"/>
              </a:ext>
            </a:extLst>
          </p:cNvPr>
          <p:cNvSpPr txBox="1"/>
          <p:nvPr/>
        </p:nvSpPr>
        <p:spPr>
          <a:xfrm>
            <a:off x="952500" y="1408767"/>
            <a:ext cx="2459355" cy="307777"/>
          </a:xfrm>
          <a:prstGeom prst="rect">
            <a:avLst/>
          </a:prstGeom>
          <a:noFill/>
        </p:spPr>
        <p:txBody>
          <a:bodyPr wrap="square">
            <a:spAutoFit/>
          </a:bodyPr>
          <a:lstStyle/>
          <a:p>
            <a:r>
              <a:rPr lang="en-US" sz="1400" dirty="0">
                <a:latin typeface="Work Sans SemiBold" pitchFamily="2" charset="0"/>
              </a:rPr>
              <a:t>now is a good time to sell</a:t>
            </a:r>
          </a:p>
        </p:txBody>
      </p:sp>
      <p:sp>
        <p:nvSpPr>
          <p:cNvPr id="20" name="TextBox 19">
            <a:extLst>
              <a:ext uri="{FF2B5EF4-FFF2-40B4-BE49-F238E27FC236}">
                <a16:creationId xmlns:a16="http://schemas.microsoft.com/office/drawing/2014/main" id="{0322BCA2-32DE-46BE-A5A6-8A3B04C78DD9}"/>
              </a:ext>
            </a:extLst>
          </p:cNvPr>
          <p:cNvSpPr txBox="1"/>
          <p:nvPr/>
        </p:nvSpPr>
        <p:spPr>
          <a:xfrm>
            <a:off x="266700" y="961539"/>
            <a:ext cx="5476875" cy="584775"/>
          </a:xfrm>
          <a:prstGeom prst="rect">
            <a:avLst/>
          </a:prstGeom>
          <a:noFill/>
        </p:spPr>
        <p:txBody>
          <a:bodyPr wrap="square">
            <a:spAutoFit/>
          </a:bodyPr>
          <a:lstStyle/>
          <a:p>
            <a:r>
              <a:rPr kumimoji="0" lang="en-US" sz="3200" b="0" i="0" u="none" strike="noStrike" kern="1200" cap="none" spc="0" normalizeH="0" baseline="0" noProof="0" dirty="0">
                <a:ln>
                  <a:noFill/>
                </a:ln>
                <a:solidFill>
                  <a:srgbClr val="003A70"/>
                </a:solidFill>
                <a:effectLst/>
                <a:uLnTx/>
                <a:uFillTx/>
                <a:latin typeface="Bebas" panose="020B0606020202050201" pitchFamily="34" charset="0"/>
                <a:ea typeface="+mj-ea"/>
                <a:cs typeface="+mj-cs"/>
              </a:rPr>
              <a:t>Heavy Equipment Pricing Stable </a:t>
            </a:r>
          </a:p>
        </p:txBody>
      </p:sp>
      <p:sp>
        <p:nvSpPr>
          <p:cNvPr id="24" name="TextBox 23">
            <a:extLst>
              <a:ext uri="{FF2B5EF4-FFF2-40B4-BE49-F238E27FC236}">
                <a16:creationId xmlns:a16="http://schemas.microsoft.com/office/drawing/2014/main" id="{79AF498E-F1C7-4822-AFCC-7AD0810A8052}"/>
              </a:ext>
            </a:extLst>
          </p:cNvPr>
          <p:cNvSpPr txBox="1"/>
          <p:nvPr/>
        </p:nvSpPr>
        <p:spPr>
          <a:xfrm>
            <a:off x="266700" y="2001992"/>
            <a:ext cx="1674641" cy="646331"/>
          </a:xfrm>
          <a:prstGeom prst="rect">
            <a:avLst/>
          </a:prstGeom>
          <a:noFill/>
        </p:spPr>
        <p:txBody>
          <a:bodyPr wrap="square">
            <a:spAutoFit/>
          </a:bodyPr>
          <a:lstStyle/>
          <a:p>
            <a:r>
              <a:rPr lang="en-US" sz="1200" dirty="0">
                <a:latin typeface="Work Sans" pitchFamily="2" charset="0"/>
              </a:rPr>
              <a:t>Recent Iron Planet exceeding expectations </a:t>
            </a:r>
          </a:p>
        </p:txBody>
      </p:sp>
      <p:cxnSp>
        <p:nvCxnSpPr>
          <p:cNvPr id="26" name="Straight Connector 25">
            <a:extLst>
              <a:ext uri="{FF2B5EF4-FFF2-40B4-BE49-F238E27FC236}">
                <a16:creationId xmlns:a16="http://schemas.microsoft.com/office/drawing/2014/main" id="{5A9E091C-03B8-40E5-8AC1-1426332B6BB8}"/>
              </a:ext>
            </a:extLst>
          </p:cNvPr>
          <p:cNvCxnSpPr/>
          <p:nvPr/>
        </p:nvCxnSpPr>
        <p:spPr>
          <a:xfrm>
            <a:off x="381000" y="1583626"/>
            <a:ext cx="571500" cy="0"/>
          </a:xfrm>
          <a:prstGeom prst="line">
            <a:avLst/>
          </a:prstGeom>
          <a:ln>
            <a:solidFill>
              <a:srgbClr val="FF7D1B"/>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DB1C0BE-E624-4408-AE9C-B17B6E98AE91}"/>
              </a:ext>
            </a:extLst>
          </p:cNvPr>
          <p:cNvSpPr txBox="1"/>
          <p:nvPr/>
        </p:nvSpPr>
        <p:spPr>
          <a:xfrm>
            <a:off x="2218704" y="1675781"/>
            <a:ext cx="1114278" cy="707886"/>
          </a:xfrm>
          <a:prstGeom prst="rect">
            <a:avLst/>
          </a:prstGeom>
          <a:noFill/>
        </p:spPr>
        <p:txBody>
          <a:bodyPr wrap="square">
            <a:spAutoFit/>
          </a:bodyPr>
          <a:lstStyle/>
          <a:p>
            <a:r>
              <a:rPr kumimoji="0" lang="en-US" sz="4000" b="0" i="0" u="none" strike="noStrike" kern="1200" cap="none" spc="0" normalizeH="0" baseline="0" noProof="0" dirty="0">
                <a:ln>
                  <a:noFill/>
                </a:ln>
                <a:solidFill>
                  <a:schemeClr val="bg1">
                    <a:lumMod val="95000"/>
                  </a:schemeClr>
                </a:solidFill>
                <a:effectLst/>
                <a:uLnTx/>
                <a:uFillTx/>
                <a:latin typeface="Bebas" panose="020B0606020202050201" pitchFamily="34" charset="0"/>
                <a:ea typeface="+mj-ea"/>
                <a:cs typeface="+mj-cs"/>
              </a:rPr>
              <a:t>02</a:t>
            </a:r>
          </a:p>
        </p:txBody>
      </p:sp>
      <p:sp>
        <p:nvSpPr>
          <p:cNvPr id="30" name="TextBox 29">
            <a:extLst>
              <a:ext uri="{FF2B5EF4-FFF2-40B4-BE49-F238E27FC236}">
                <a16:creationId xmlns:a16="http://schemas.microsoft.com/office/drawing/2014/main" id="{813F8264-4DF7-401A-AFB0-9FB6235DD696}"/>
              </a:ext>
            </a:extLst>
          </p:cNvPr>
          <p:cNvSpPr txBox="1"/>
          <p:nvPr/>
        </p:nvSpPr>
        <p:spPr>
          <a:xfrm>
            <a:off x="2218705" y="2001992"/>
            <a:ext cx="1213427" cy="646331"/>
          </a:xfrm>
          <a:prstGeom prst="rect">
            <a:avLst/>
          </a:prstGeom>
          <a:noFill/>
        </p:spPr>
        <p:txBody>
          <a:bodyPr wrap="square">
            <a:spAutoFit/>
          </a:bodyPr>
          <a:lstStyle/>
          <a:p>
            <a:r>
              <a:rPr lang="en-US" sz="1200" dirty="0">
                <a:latin typeface="Work Sans" pitchFamily="2" charset="0"/>
              </a:rPr>
              <a:t>8% International Buyers</a:t>
            </a:r>
          </a:p>
        </p:txBody>
      </p:sp>
      <p:sp>
        <p:nvSpPr>
          <p:cNvPr id="39" name="TextBox 38">
            <a:extLst>
              <a:ext uri="{FF2B5EF4-FFF2-40B4-BE49-F238E27FC236}">
                <a16:creationId xmlns:a16="http://schemas.microsoft.com/office/drawing/2014/main" id="{6EEE7E32-B4DB-44AC-BDEE-DE08763B2956}"/>
              </a:ext>
            </a:extLst>
          </p:cNvPr>
          <p:cNvSpPr txBox="1"/>
          <p:nvPr/>
        </p:nvSpPr>
        <p:spPr>
          <a:xfrm>
            <a:off x="3712322" y="1675165"/>
            <a:ext cx="1114278" cy="707886"/>
          </a:xfrm>
          <a:prstGeom prst="rect">
            <a:avLst/>
          </a:prstGeom>
          <a:noFill/>
        </p:spPr>
        <p:txBody>
          <a:bodyPr wrap="square">
            <a:spAutoFit/>
          </a:bodyPr>
          <a:lstStyle/>
          <a:p>
            <a:r>
              <a:rPr kumimoji="0" lang="en-US" sz="4000" b="0" i="0" u="none" strike="noStrike" kern="1200" cap="none" spc="0" normalizeH="0" baseline="0" noProof="0" dirty="0">
                <a:ln>
                  <a:noFill/>
                </a:ln>
                <a:solidFill>
                  <a:schemeClr val="bg1">
                    <a:lumMod val="95000"/>
                  </a:schemeClr>
                </a:solidFill>
                <a:effectLst/>
                <a:uLnTx/>
                <a:uFillTx/>
                <a:latin typeface="Bebas" panose="020B0606020202050201" pitchFamily="34" charset="0"/>
                <a:ea typeface="+mj-ea"/>
                <a:cs typeface="+mj-cs"/>
              </a:rPr>
              <a:t>03</a:t>
            </a:r>
          </a:p>
        </p:txBody>
      </p:sp>
      <p:sp>
        <p:nvSpPr>
          <p:cNvPr id="40" name="TextBox 39">
            <a:extLst>
              <a:ext uri="{FF2B5EF4-FFF2-40B4-BE49-F238E27FC236}">
                <a16:creationId xmlns:a16="http://schemas.microsoft.com/office/drawing/2014/main" id="{01A89DCC-F856-42F7-9740-D30EB94B6B08}"/>
              </a:ext>
            </a:extLst>
          </p:cNvPr>
          <p:cNvSpPr txBox="1"/>
          <p:nvPr/>
        </p:nvSpPr>
        <p:spPr>
          <a:xfrm>
            <a:off x="3712324" y="2001376"/>
            <a:ext cx="1341117" cy="646331"/>
          </a:xfrm>
          <a:prstGeom prst="rect">
            <a:avLst/>
          </a:prstGeom>
          <a:noFill/>
        </p:spPr>
        <p:txBody>
          <a:bodyPr wrap="square">
            <a:spAutoFit/>
          </a:bodyPr>
          <a:lstStyle/>
          <a:p>
            <a:r>
              <a:rPr lang="en-US" sz="1200" dirty="0">
                <a:latin typeface="Work Sans" pitchFamily="2" charset="0"/>
              </a:rPr>
              <a:t>End User Participation is up 10%</a:t>
            </a:r>
          </a:p>
        </p:txBody>
      </p:sp>
      <p:pic>
        <p:nvPicPr>
          <p:cNvPr id="44" name="Picture 43">
            <a:extLst>
              <a:ext uri="{FF2B5EF4-FFF2-40B4-BE49-F238E27FC236}">
                <a16:creationId xmlns:a16="http://schemas.microsoft.com/office/drawing/2014/main" id="{B130885B-7CF9-4211-8200-DB4AE6F209E5}"/>
              </a:ext>
            </a:extLst>
          </p:cNvPr>
          <p:cNvPicPr>
            <a:picLocks noChangeAspect="1"/>
          </p:cNvPicPr>
          <p:nvPr/>
        </p:nvPicPr>
        <p:blipFill rotWithShape="1">
          <a:blip r:embed="rId2"/>
          <a:srcRect l="30931" r="20312"/>
          <a:stretch/>
        </p:blipFill>
        <p:spPr>
          <a:xfrm>
            <a:off x="5387926" y="0"/>
            <a:ext cx="3756074" cy="5143500"/>
          </a:xfrm>
          <a:prstGeom prst="rect">
            <a:avLst/>
          </a:prstGeom>
        </p:spPr>
      </p:pic>
      <p:pic>
        <p:nvPicPr>
          <p:cNvPr id="46" name="Picture 45">
            <a:extLst>
              <a:ext uri="{FF2B5EF4-FFF2-40B4-BE49-F238E27FC236}">
                <a16:creationId xmlns:a16="http://schemas.microsoft.com/office/drawing/2014/main" id="{81648544-38E3-4F77-9B99-F3AFE70F41C0}"/>
              </a:ext>
            </a:extLst>
          </p:cNvPr>
          <p:cNvPicPr>
            <a:picLocks noChangeAspect="1"/>
          </p:cNvPicPr>
          <p:nvPr/>
        </p:nvPicPr>
        <p:blipFill rotWithShape="1">
          <a:blip r:embed="rId3"/>
          <a:srcRect t="87037"/>
          <a:stretch/>
        </p:blipFill>
        <p:spPr>
          <a:xfrm>
            <a:off x="0" y="4476750"/>
            <a:ext cx="9144000" cy="666750"/>
          </a:xfrm>
          <a:prstGeom prst="rect">
            <a:avLst/>
          </a:prstGeom>
        </p:spPr>
      </p:pic>
      <p:sp>
        <p:nvSpPr>
          <p:cNvPr id="17" name="TextBox 16">
            <a:extLst>
              <a:ext uri="{FF2B5EF4-FFF2-40B4-BE49-F238E27FC236}">
                <a16:creationId xmlns:a16="http://schemas.microsoft.com/office/drawing/2014/main" id="{E393457C-B4CC-4C3C-869F-656D9CF7A469}"/>
              </a:ext>
            </a:extLst>
          </p:cNvPr>
          <p:cNvSpPr txBox="1"/>
          <p:nvPr/>
        </p:nvSpPr>
        <p:spPr>
          <a:xfrm>
            <a:off x="246423" y="3044611"/>
            <a:ext cx="2984457" cy="523220"/>
          </a:xfrm>
          <a:prstGeom prst="rect">
            <a:avLst/>
          </a:prstGeom>
          <a:noFill/>
        </p:spPr>
        <p:txBody>
          <a:bodyPr wrap="square">
            <a:spAutoFit/>
          </a:bodyPr>
          <a:lstStyle/>
          <a:p>
            <a:r>
              <a:rPr lang="en-US" sz="1400" b="1" dirty="0">
                <a:solidFill>
                  <a:schemeClr val="bg1"/>
                </a:solidFill>
                <a:latin typeface="Work Sans" pitchFamily="2" charset="0"/>
              </a:rPr>
              <a:t>Uncertainty moving into next year…will the market change? </a:t>
            </a:r>
          </a:p>
        </p:txBody>
      </p:sp>
    </p:spTree>
    <p:extLst>
      <p:ext uri="{BB962C8B-B14F-4D97-AF65-F5344CB8AC3E}">
        <p14:creationId xmlns:p14="http://schemas.microsoft.com/office/powerpoint/2010/main" val="18790243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5DFCA0BF-6CA7-4EE5-B958-1F6E6F629362}"/>
              </a:ext>
            </a:extLst>
          </p:cNvPr>
          <p:cNvSpPr/>
          <p:nvPr/>
        </p:nvSpPr>
        <p:spPr>
          <a:xfrm>
            <a:off x="290255" y="1708004"/>
            <a:ext cx="660169" cy="480917"/>
          </a:xfrm>
          <a:custGeom>
            <a:avLst/>
            <a:gdLst/>
            <a:ahLst/>
            <a:cxnLst/>
            <a:rect l="l" t="t" r="r" b="b"/>
            <a:pathLst>
              <a:path w="660169" h="480917">
                <a:moveTo>
                  <a:pt x="559613" y="0"/>
                </a:moveTo>
                <a:lnTo>
                  <a:pt x="660169" y="74324"/>
                </a:lnTo>
                <a:cubicBezTo>
                  <a:pt x="632965" y="85011"/>
                  <a:pt x="607948" y="98613"/>
                  <a:pt x="585116" y="115129"/>
                </a:cubicBezTo>
                <a:cubicBezTo>
                  <a:pt x="562285" y="131645"/>
                  <a:pt x="542368" y="149619"/>
                  <a:pt x="525366" y="169050"/>
                </a:cubicBezTo>
                <a:cubicBezTo>
                  <a:pt x="508364" y="188481"/>
                  <a:pt x="495491" y="208398"/>
                  <a:pt x="486747" y="228800"/>
                </a:cubicBezTo>
                <a:lnTo>
                  <a:pt x="494034" y="233172"/>
                </a:lnTo>
                <a:cubicBezTo>
                  <a:pt x="498891" y="229286"/>
                  <a:pt x="505206" y="226371"/>
                  <a:pt x="512979" y="224428"/>
                </a:cubicBezTo>
                <a:cubicBezTo>
                  <a:pt x="520751" y="222485"/>
                  <a:pt x="530952" y="221514"/>
                  <a:pt x="543583" y="221514"/>
                </a:cubicBezTo>
                <a:cubicBezTo>
                  <a:pt x="561070" y="221514"/>
                  <a:pt x="578801" y="225886"/>
                  <a:pt x="596775" y="234630"/>
                </a:cubicBezTo>
                <a:cubicBezTo>
                  <a:pt x="614749" y="243374"/>
                  <a:pt x="629808" y="256489"/>
                  <a:pt x="641952" y="273977"/>
                </a:cubicBezTo>
                <a:cubicBezTo>
                  <a:pt x="654096" y="291465"/>
                  <a:pt x="660169" y="313811"/>
                  <a:pt x="660169" y="341014"/>
                </a:cubicBezTo>
                <a:cubicBezTo>
                  <a:pt x="660169" y="372104"/>
                  <a:pt x="653368" y="397850"/>
                  <a:pt x="639766" y="418252"/>
                </a:cubicBezTo>
                <a:cubicBezTo>
                  <a:pt x="626164" y="438655"/>
                  <a:pt x="608191" y="454200"/>
                  <a:pt x="585845" y="464887"/>
                </a:cubicBezTo>
                <a:cubicBezTo>
                  <a:pt x="563499" y="475574"/>
                  <a:pt x="539696" y="480917"/>
                  <a:pt x="514436" y="480917"/>
                </a:cubicBezTo>
                <a:cubicBezTo>
                  <a:pt x="478489" y="480917"/>
                  <a:pt x="448856" y="472659"/>
                  <a:pt x="425539" y="456143"/>
                </a:cubicBezTo>
                <a:cubicBezTo>
                  <a:pt x="402222" y="439627"/>
                  <a:pt x="384977" y="418010"/>
                  <a:pt x="373804" y="391292"/>
                </a:cubicBezTo>
                <a:cubicBezTo>
                  <a:pt x="362631" y="364574"/>
                  <a:pt x="357045" y="334699"/>
                  <a:pt x="357045" y="301666"/>
                </a:cubicBezTo>
                <a:cubicBezTo>
                  <a:pt x="357045" y="257947"/>
                  <a:pt x="366518" y="215927"/>
                  <a:pt x="385463" y="175608"/>
                </a:cubicBezTo>
                <a:cubicBezTo>
                  <a:pt x="404408" y="135289"/>
                  <a:pt x="429183" y="99827"/>
                  <a:pt x="459786" y="69223"/>
                </a:cubicBezTo>
                <a:cubicBezTo>
                  <a:pt x="490390" y="38619"/>
                  <a:pt x="523666" y="15545"/>
                  <a:pt x="559613" y="0"/>
                </a:cubicBezTo>
                <a:close/>
                <a:moveTo>
                  <a:pt x="202569" y="0"/>
                </a:moveTo>
                <a:lnTo>
                  <a:pt x="303124" y="74324"/>
                </a:lnTo>
                <a:cubicBezTo>
                  <a:pt x="275921" y="85011"/>
                  <a:pt x="250903" y="98613"/>
                  <a:pt x="228072" y="115129"/>
                </a:cubicBezTo>
                <a:cubicBezTo>
                  <a:pt x="205240" y="131645"/>
                  <a:pt x="185324" y="149619"/>
                  <a:pt x="168321" y="169050"/>
                </a:cubicBezTo>
                <a:cubicBezTo>
                  <a:pt x="151319" y="188481"/>
                  <a:pt x="138446" y="208398"/>
                  <a:pt x="129702" y="228800"/>
                </a:cubicBezTo>
                <a:lnTo>
                  <a:pt x="136989" y="233172"/>
                </a:lnTo>
                <a:cubicBezTo>
                  <a:pt x="141847" y="229286"/>
                  <a:pt x="148162" y="226371"/>
                  <a:pt x="155934" y="224428"/>
                </a:cubicBezTo>
                <a:cubicBezTo>
                  <a:pt x="163707" y="222485"/>
                  <a:pt x="173908" y="221514"/>
                  <a:pt x="186538" y="221514"/>
                </a:cubicBezTo>
                <a:cubicBezTo>
                  <a:pt x="204026" y="221514"/>
                  <a:pt x="221757" y="225886"/>
                  <a:pt x="239730" y="234630"/>
                </a:cubicBezTo>
                <a:cubicBezTo>
                  <a:pt x="257704" y="243374"/>
                  <a:pt x="272763" y="256489"/>
                  <a:pt x="284907" y="273977"/>
                </a:cubicBezTo>
                <a:cubicBezTo>
                  <a:pt x="297052" y="291465"/>
                  <a:pt x="303124" y="313811"/>
                  <a:pt x="303124" y="341014"/>
                </a:cubicBezTo>
                <a:cubicBezTo>
                  <a:pt x="303124" y="372104"/>
                  <a:pt x="296323" y="397850"/>
                  <a:pt x="282721" y="418252"/>
                </a:cubicBezTo>
                <a:cubicBezTo>
                  <a:pt x="269120" y="438655"/>
                  <a:pt x="251146" y="454200"/>
                  <a:pt x="228800" y="464887"/>
                </a:cubicBezTo>
                <a:cubicBezTo>
                  <a:pt x="206455" y="475574"/>
                  <a:pt x="182652" y="480917"/>
                  <a:pt x="157392" y="480917"/>
                </a:cubicBezTo>
                <a:cubicBezTo>
                  <a:pt x="121444" y="480917"/>
                  <a:pt x="91812" y="472659"/>
                  <a:pt x="68495" y="456143"/>
                </a:cubicBezTo>
                <a:cubicBezTo>
                  <a:pt x="45177" y="439627"/>
                  <a:pt x="27932" y="418010"/>
                  <a:pt x="16760" y="391292"/>
                </a:cubicBezTo>
                <a:cubicBezTo>
                  <a:pt x="5587" y="364574"/>
                  <a:pt x="0" y="334699"/>
                  <a:pt x="0" y="301666"/>
                </a:cubicBezTo>
                <a:cubicBezTo>
                  <a:pt x="0" y="257947"/>
                  <a:pt x="9473" y="215927"/>
                  <a:pt x="28418" y="175608"/>
                </a:cubicBezTo>
                <a:cubicBezTo>
                  <a:pt x="47363" y="135289"/>
                  <a:pt x="72138" y="99827"/>
                  <a:pt x="102742" y="69223"/>
                </a:cubicBezTo>
                <a:cubicBezTo>
                  <a:pt x="133346" y="38619"/>
                  <a:pt x="166621" y="15545"/>
                  <a:pt x="202569" y="0"/>
                </a:cubicBezTo>
                <a:close/>
              </a:path>
            </a:pathLst>
          </a:custGeom>
          <a:solidFill>
            <a:srgbClr val="FF7D1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6F0EC973-B54C-4D07-AE34-FD6867444FCD}"/>
              </a:ext>
            </a:extLst>
          </p:cNvPr>
          <p:cNvSpPr>
            <a:spLocks noGrp="1"/>
          </p:cNvSpPr>
          <p:nvPr>
            <p:ph type="sldNum" sz="quarter" idx="12"/>
          </p:nvPr>
        </p:nvSpPr>
        <p:spPr/>
        <p:txBody>
          <a:bodyPr/>
          <a:lstStyle/>
          <a:p>
            <a:fld id="{D1CC65B4-01A9-9E4C-8E2D-48F479063FF8}" type="slidenum">
              <a:rPr lang="en-US" smtClean="0"/>
              <a:pPr/>
              <a:t>23</a:t>
            </a:fld>
            <a:r>
              <a:rPr lang="en-US"/>
              <a:t>      CONFIDENTIAL</a:t>
            </a:r>
            <a:endParaRPr lang="en-US" dirty="0"/>
          </a:p>
        </p:txBody>
      </p:sp>
      <p:sp>
        <p:nvSpPr>
          <p:cNvPr id="3" name="Title 2">
            <a:extLst>
              <a:ext uri="{FF2B5EF4-FFF2-40B4-BE49-F238E27FC236}">
                <a16:creationId xmlns:a16="http://schemas.microsoft.com/office/drawing/2014/main" id="{80E26DB3-4F6E-4339-A0C8-7A08624F698F}"/>
              </a:ext>
            </a:extLst>
          </p:cNvPr>
          <p:cNvSpPr>
            <a:spLocks noGrp="1"/>
          </p:cNvSpPr>
          <p:nvPr>
            <p:ph type="title"/>
          </p:nvPr>
        </p:nvSpPr>
        <p:spPr/>
        <p:txBody>
          <a:bodyPr/>
          <a:lstStyle/>
          <a:p>
            <a:r>
              <a:rPr lang="en-US" dirty="0"/>
              <a:t>OTHER PRICING FACTORS	</a:t>
            </a:r>
          </a:p>
        </p:txBody>
      </p:sp>
      <p:sp>
        <p:nvSpPr>
          <p:cNvPr id="10" name="TextBox 9">
            <a:extLst>
              <a:ext uri="{FF2B5EF4-FFF2-40B4-BE49-F238E27FC236}">
                <a16:creationId xmlns:a16="http://schemas.microsoft.com/office/drawing/2014/main" id="{3CBEF94A-AB28-454C-9612-0B6D0222C1BF}"/>
              </a:ext>
            </a:extLst>
          </p:cNvPr>
          <p:cNvSpPr txBox="1"/>
          <p:nvPr/>
        </p:nvSpPr>
        <p:spPr>
          <a:xfrm>
            <a:off x="266700" y="718833"/>
            <a:ext cx="5476875" cy="584775"/>
          </a:xfrm>
          <a:prstGeom prst="rect">
            <a:avLst/>
          </a:prstGeom>
          <a:noFill/>
        </p:spPr>
        <p:txBody>
          <a:bodyPr wrap="square">
            <a:spAutoFit/>
          </a:bodyPr>
          <a:lstStyle/>
          <a:p>
            <a:r>
              <a:rPr kumimoji="0" lang="en-US" sz="3200" b="0" i="0" u="none" strike="noStrike" kern="1200" cap="none" spc="0" normalizeH="0" baseline="0" noProof="0" dirty="0">
                <a:ln>
                  <a:noFill/>
                </a:ln>
                <a:solidFill>
                  <a:srgbClr val="003A70"/>
                </a:solidFill>
                <a:effectLst/>
                <a:uLnTx/>
                <a:uFillTx/>
                <a:latin typeface="Bebas" panose="020B0606020202050201" pitchFamily="34" charset="0"/>
                <a:ea typeface="+mj-ea"/>
                <a:cs typeface="+mj-cs"/>
              </a:rPr>
              <a:t>Lead time on new equipment</a:t>
            </a:r>
          </a:p>
        </p:txBody>
      </p:sp>
      <p:sp>
        <p:nvSpPr>
          <p:cNvPr id="12" name="TextBox 11">
            <a:extLst>
              <a:ext uri="{FF2B5EF4-FFF2-40B4-BE49-F238E27FC236}">
                <a16:creationId xmlns:a16="http://schemas.microsoft.com/office/drawing/2014/main" id="{3C296E4F-F404-4B13-AE91-4D6CECE0ACAE}"/>
              </a:ext>
            </a:extLst>
          </p:cNvPr>
          <p:cNvSpPr txBox="1"/>
          <p:nvPr/>
        </p:nvSpPr>
        <p:spPr>
          <a:xfrm>
            <a:off x="266700" y="1162586"/>
            <a:ext cx="7193280" cy="307777"/>
          </a:xfrm>
          <a:prstGeom prst="rect">
            <a:avLst/>
          </a:prstGeom>
          <a:noFill/>
        </p:spPr>
        <p:txBody>
          <a:bodyPr wrap="square">
            <a:spAutoFit/>
          </a:bodyPr>
          <a:lstStyle/>
          <a:p>
            <a:r>
              <a:rPr lang="en-US" sz="1400" dirty="0">
                <a:latin typeface="Work Sans SemiBold" pitchFamily="2" charset="0"/>
              </a:rPr>
              <a:t>Late and Low – limited supply in market and limit availability of new machines </a:t>
            </a:r>
          </a:p>
        </p:txBody>
      </p:sp>
      <p:sp>
        <p:nvSpPr>
          <p:cNvPr id="16" name="TextBox 15">
            <a:extLst>
              <a:ext uri="{FF2B5EF4-FFF2-40B4-BE49-F238E27FC236}">
                <a16:creationId xmlns:a16="http://schemas.microsoft.com/office/drawing/2014/main" id="{F7425244-14DD-4AA9-B442-54A32862A5B9}"/>
              </a:ext>
            </a:extLst>
          </p:cNvPr>
          <p:cNvSpPr txBox="1"/>
          <p:nvPr/>
        </p:nvSpPr>
        <p:spPr>
          <a:xfrm>
            <a:off x="1005840" y="1640490"/>
            <a:ext cx="4798695" cy="830997"/>
          </a:xfrm>
          <a:prstGeom prst="rect">
            <a:avLst/>
          </a:prstGeom>
          <a:noFill/>
        </p:spPr>
        <p:txBody>
          <a:bodyPr wrap="square">
            <a:spAutoFit/>
          </a:bodyPr>
          <a:lstStyle/>
          <a:p>
            <a:r>
              <a:rPr lang="en-US" sz="1200" dirty="0">
                <a:latin typeface="Work Sans" pitchFamily="2" charset="0"/>
              </a:rPr>
              <a:t>Many OEMs have reported increases in lead time for new machines, and it’s primarily due to the lower demand in the past three months as well as oil and gas prices going down,</a:t>
            </a:r>
          </a:p>
          <a:p>
            <a:r>
              <a:rPr lang="en-US" sz="1100" dirty="0">
                <a:latin typeface="Work Sans Light" pitchFamily="2" charset="0"/>
              </a:rPr>
              <a:t>-Nick Yates, CAT</a:t>
            </a:r>
          </a:p>
        </p:txBody>
      </p:sp>
      <p:sp>
        <p:nvSpPr>
          <p:cNvPr id="20" name="Freeform: Shape 19">
            <a:extLst>
              <a:ext uri="{FF2B5EF4-FFF2-40B4-BE49-F238E27FC236}">
                <a16:creationId xmlns:a16="http://schemas.microsoft.com/office/drawing/2014/main" id="{CD84447E-7666-4CFC-9ED9-79BF4D31F75F}"/>
              </a:ext>
            </a:extLst>
          </p:cNvPr>
          <p:cNvSpPr/>
          <p:nvPr/>
        </p:nvSpPr>
        <p:spPr>
          <a:xfrm>
            <a:off x="290255" y="2606026"/>
            <a:ext cx="660169" cy="480917"/>
          </a:xfrm>
          <a:custGeom>
            <a:avLst/>
            <a:gdLst/>
            <a:ahLst/>
            <a:cxnLst/>
            <a:rect l="l" t="t" r="r" b="b"/>
            <a:pathLst>
              <a:path w="660169" h="480917">
                <a:moveTo>
                  <a:pt x="559613" y="0"/>
                </a:moveTo>
                <a:lnTo>
                  <a:pt x="660169" y="74324"/>
                </a:lnTo>
                <a:cubicBezTo>
                  <a:pt x="632965" y="85011"/>
                  <a:pt x="607948" y="98613"/>
                  <a:pt x="585116" y="115129"/>
                </a:cubicBezTo>
                <a:cubicBezTo>
                  <a:pt x="562285" y="131645"/>
                  <a:pt x="542368" y="149619"/>
                  <a:pt x="525366" y="169050"/>
                </a:cubicBezTo>
                <a:cubicBezTo>
                  <a:pt x="508364" y="188481"/>
                  <a:pt x="495491" y="208398"/>
                  <a:pt x="486747" y="228800"/>
                </a:cubicBezTo>
                <a:lnTo>
                  <a:pt x="494034" y="233172"/>
                </a:lnTo>
                <a:cubicBezTo>
                  <a:pt x="498891" y="229286"/>
                  <a:pt x="505206" y="226371"/>
                  <a:pt x="512979" y="224428"/>
                </a:cubicBezTo>
                <a:cubicBezTo>
                  <a:pt x="520751" y="222485"/>
                  <a:pt x="530952" y="221514"/>
                  <a:pt x="543583" y="221514"/>
                </a:cubicBezTo>
                <a:cubicBezTo>
                  <a:pt x="561070" y="221514"/>
                  <a:pt x="578801" y="225886"/>
                  <a:pt x="596775" y="234630"/>
                </a:cubicBezTo>
                <a:cubicBezTo>
                  <a:pt x="614749" y="243374"/>
                  <a:pt x="629808" y="256489"/>
                  <a:pt x="641952" y="273977"/>
                </a:cubicBezTo>
                <a:cubicBezTo>
                  <a:pt x="654096" y="291465"/>
                  <a:pt x="660169" y="313811"/>
                  <a:pt x="660169" y="341014"/>
                </a:cubicBezTo>
                <a:cubicBezTo>
                  <a:pt x="660169" y="372104"/>
                  <a:pt x="653368" y="397850"/>
                  <a:pt x="639766" y="418252"/>
                </a:cubicBezTo>
                <a:cubicBezTo>
                  <a:pt x="626164" y="438655"/>
                  <a:pt x="608191" y="454200"/>
                  <a:pt x="585845" y="464887"/>
                </a:cubicBezTo>
                <a:cubicBezTo>
                  <a:pt x="563499" y="475574"/>
                  <a:pt x="539696" y="480917"/>
                  <a:pt x="514436" y="480917"/>
                </a:cubicBezTo>
                <a:cubicBezTo>
                  <a:pt x="478489" y="480917"/>
                  <a:pt x="448856" y="472659"/>
                  <a:pt x="425539" y="456143"/>
                </a:cubicBezTo>
                <a:cubicBezTo>
                  <a:pt x="402222" y="439627"/>
                  <a:pt x="384977" y="418010"/>
                  <a:pt x="373804" y="391292"/>
                </a:cubicBezTo>
                <a:cubicBezTo>
                  <a:pt x="362631" y="364574"/>
                  <a:pt x="357045" y="334699"/>
                  <a:pt x="357045" y="301666"/>
                </a:cubicBezTo>
                <a:cubicBezTo>
                  <a:pt x="357045" y="257947"/>
                  <a:pt x="366518" y="215927"/>
                  <a:pt x="385463" y="175608"/>
                </a:cubicBezTo>
                <a:cubicBezTo>
                  <a:pt x="404408" y="135289"/>
                  <a:pt x="429183" y="99827"/>
                  <a:pt x="459786" y="69223"/>
                </a:cubicBezTo>
                <a:cubicBezTo>
                  <a:pt x="490390" y="38619"/>
                  <a:pt x="523666" y="15545"/>
                  <a:pt x="559613" y="0"/>
                </a:cubicBezTo>
                <a:close/>
                <a:moveTo>
                  <a:pt x="202569" y="0"/>
                </a:moveTo>
                <a:lnTo>
                  <a:pt x="303124" y="74324"/>
                </a:lnTo>
                <a:cubicBezTo>
                  <a:pt x="275921" y="85011"/>
                  <a:pt x="250903" y="98613"/>
                  <a:pt x="228072" y="115129"/>
                </a:cubicBezTo>
                <a:cubicBezTo>
                  <a:pt x="205240" y="131645"/>
                  <a:pt x="185324" y="149619"/>
                  <a:pt x="168321" y="169050"/>
                </a:cubicBezTo>
                <a:cubicBezTo>
                  <a:pt x="151319" y="188481"/>
                  <a:pt x="138446" y="208398"/>
                  <a:pt x="129702" y="228800"/>
                </a:cubicBezTo>
                <a:lnTo>
                  <a:pt x="136989" y="233172"/>
                </a:lnTo>
                <a:cubicBezTo>
                  <a:pt x="141847" y="229286"/>
                  <a:pt x="148162" y="226371"/>
                  <a:pt x="155934" y="224428"/>
                </a:cubicBezTo>
                <a:cubicBezTo>
                  <a:pt x="163707" y="222485"/>
                  <a:pt x="173908" y="221514"/>
                  <a:pt x="186538" y="221514"/>
                </a:cubicBezTo>
                <a:cubicBezTo>
                  <a:pt x="204026" y="221514"/>
                  <a:pt x="221757" y="225886"/>
                  <a:pt x="239730" y="234630"/>
                </a:cubicBezTo>
                <a:cubicBezTo>
                  <a:pt x="257704" y="243374"/>
                  <a:pt x="272763" y="256489"/>
                  <a:pt x="284907" y="273977"/>
                </a:cubicBezTo>
                <a:cubicBezTo>
                  <a:pt x="297052" y="291465"/>
                  <a:pt x="303124" y="313811"/>
                  <a:pt x="303124" y="341014"/>
                </a:cubicBezTo>
                <a:cubicBezTo>
                  <a:pt x="303124" y="372104"/>
                  <a:pt x="296323" y="397850"/>
                  <a:pt x="282721" y="418252"/>
                </a:cubicBezTo>
                <a:cubicBezTo>
                  <a:pt x="269120" y="438655"/>
                  <a:pt x="251146" y="454200"/>
                  <a:pt x="228800" y="464887"/>
                </a:cubicBezTo>
                <a:cubicBezTo>
                  <a:pt x="206455" y="475574"/>
                  <a:pt x="182652" y="480917"/>
                  <a:pt x="157392" y="480917"/>
                </a:cubicBezTo>
                <a:cubicBezTo>
                  <a:pt x="121444" y="480917"/>
                  <a:pt x="91812" y="472659"/>
                  <a:pt x="68495" y="456143"/>
                </a:cubicBezTo>
                <a:cubicBezTo>
                  <a:pt x="45177" y="439627"/>
                  <a:pt x="27932" y="418010"/>
                  <a:pt x="16760" y="391292"/>
                </a:cubicBezTo>
                <a:cubicBezTo>
                  <a:pt x="5587" y="364574"/>
                  <a:pt x="0" y="334699"/>
                  <a:pt x="0" y="301666"/>
                </a:cubicBezTo>
                <a:cubicBezTo>
                  <a:pt x="0" y="257947"/>
                  <a:pt x="9473" y="215927"/>
                  <a:pt x="28418" y="175608"/>
                </a:cubicBezTo>
                <a:cubicBezTo>
                  <a:pt x="47363" y="135289"/>
                  <a:pt x="72138" y="99827"/>
                  <a:pt x="102742" y="69223"/>
                </a:cubicBezTo>
                <a:cubicBezTo>
                  <a:pt x="133346" y="38619"/>
                  <a:pt x="166621" y="15545"/>
                  <a:pt x="202569" y="0"/>
                </a:cubicBezTo>
                <a:close/>
              </a:path>
            </a:pathLst>
          </a:cu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Box 20">
            <a:extLst>
              <a:ext uri="{FF2B5EF4-FFF2-40B4-BE49-F238E27FC236}">
                <a16:creationId xmlns:a16="http://schemas.microsoft.com/office/drawing/2014/main" id="{89117A09-52C1-44D4-9A06-619E4072211D}"/>
              </a:ext>
            </a:extLst>
          </p:cNvPr>
          <p:cNvSpPr txBox="1"/>
          <p:nvPr/>
        </p:nvSpPr>
        <p:spPr>
          <a:xfrm>
            <a:off x="1005840" y="2528143"/>
            <a:ext cx="7566660" cy="1000274"/>
          </a:xfrm>
          <a:prstGeom prst="rect">
            <a:avLst/>
          </a:prstGeom>
          <a:noFill/>
        </p:spPr>
        <p:txBody>
          <a:bodyPr wrap="square">
            <a:spAutoFit/>
          </a:bodyPr>
          <a:lstStyle/>
          <a:p>
            <a:r>
              <a:rPr lang="en-US" sz="1200" dirty="0">
                <a:latin typeface="Work Sans" pitchFamily="2" charset="0"/>
              </a:rPr>
              <a:t>Used equipment pricing tends to lead any significant changes in the market…Coming out of a downturn, there will be a recovery in used prices before they appear in new equipment, she says. With unavoidable availability issues stemming from supply chain disruptions, expect increased demand for quality used equipment that can go right to work.</a:t>
            </a:r>
          </a:p>
          <a:p>
            <a:r>
              <a:rPr lang="en-US" sz="1100" dirty="0">
                <a:latin typeface="Work Sans Light" pitchFamily="2" charset="0"/>
              </a:rPr>
              <a:t>-Tara Stryker, director of remarketing, Volvo Construction Equipment</a:t>
            </a:r>
          </a:p>
        </p:txBody>
      </p:sp>
    </p:spTree>
    <p:extLst>
      <p:ext uri="{BB962C8B-B14F-4D97-AF65-F5344CB8AC3E}">
        <p14:creationId xmlns:p14="http://schemas.microsoft.com/office/powerpoint/2010/main" val="31855801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9B7A2D-647D-4FE0-9AE5-02DCCAD75152}"/>
              </a:ext>
            </a:extLst>
          </p:cNvPr>
          <p:cNvSpPr txBox="1"/>
          <p:nvPr/>
        </p:nvSpPr>
        <p:spPr>
          <a:xfrm>
            <a:off x="1557647" y="1793888"/>
            <a:ext cx="6028706" cy="861774"/>
          </a:xfrm>
          <a:prstGeom prst="rect">
            <a:avLst/>
          </a:prstGeom>
          <a:noFill/>
        </p:spPr>
        <p:txBody>
          <a:bodyPr wrap="square" rtlCol="0">
            <a:spAutoFit/>
          </a:bodyPr>
          <a:lstStyle/>
          <a:p>
            <a:pPr algn="ctr">
              <a:lnSpc>
                <a:spcPts val="6000"/>
              </a:lnSpc>
            </a:pPr>
            <a:r>
              <a:rPr lang="en-US" sz="5400" b="1" dirty="0">
                <a:solidFill>
                  <a:srgbClr val="003A70"/>
                </a:solidFill>
                <a:latin typeface="Bebas" panose="020B0606020202050201" pitchFamily="34" charset="0"/>
              </a:rPr>
              <a:t>CASE STUDIES</a:t>
            </a:r>
          </a:p>
        </p:txBody>
      </p:sp>
      <p:sp>
        <p:nvSpPr>
          <p:cNvPr id="2" name="Slide Number Placeholder 1">
            <a:extLst>
              <a:ext uri="{FF2B5EF4-FFF2-40B4-BE49-F238E27FC236}">
                <a16:creationId xmlns:a16="http://schemas.microsoft.com/office/drawing/2014/main" id="{8224EDDD-2A0B-433C-A8BE-762864586296}"/>
              </a:ext>
            </a:extLst>
          </p:cNvPr>
          <p:cNvSpPr>
            <a:spLocks noGrp="1"/>
          </p:cNvSpPr>
          <p:nvPr>
            <p:ph type="sldNum" sz="quarter" idx="12"/>
          </p:nvPr>
        </p:nvSpPr>
        <p:spPr/>
        <p:txBody>
          <a:bodyPr/>
          <a:lstStyle/>
          <a:p>
            <a:fld id="{D1CC65B4-01A9-9E4C-8E2D-48F479063FF8}" type="slidenum">
              <a:rPr lang="en-US" smtClean="0"/>
              <a:pPr/>
              <a:t>24</a:t>
            </a:fld>
            <a:r>
              <a:rPr lang="en-US"/>
              <a:t>      CONFIDENTIAL</a:t>
            </a:r>
            <a:endParaRPr lang="en-US" dirty="0"/>
          </a:p>
        </p:txBody>
      </p:sp>
      <p:sp>
        <p:nvSpPr>
          <p:cNvPr id="3" name="Title 2">
            <a:extLst>
              <a:ext uri="{FF2B5EF4-FFF2-40B4-BE49-F238E27FC236}">
                <a16:creationId xmlns:a16="http://schemas.microsoft.com/office/drawing/2014/main" id="{FF91FBCE-3015-4040-B298-65F51081243E}"/>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11295760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84AF0F40-6E8A-418E-A791-C6A9F03B68FA}"/>
              </a:ext>
            </a:extLst>
          </p:cNvPr>
          <p:cNvSpPr/>
          <p:nvPr/>
        </p:nvSpPr>
        <p:spPr>
          <a:xfrm>
            <a:off x="4508695" y="752621"/>
            <a:ext cx="4241410" cy="591987"/>
          </a:xfrm>
          <a:prstGeom prst="round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708721CE-4978-4CEE-8BF6-D9DBF56B40EF}"/>
              </a:ext>
            </a:extLst>
          </p:cNvPr>
          <p:cNvSpPr/>
          <p:nvPr/>
        </p:nvSpPr>
        <p:spPr>
          <a:xfrm>
            <a:off x="4508695" y="1571224"/>
            <a:ext cx="4241410" cy="591987"/>
          </a:xfrm>
          <a:prstGeom prst="roundRect">
            <a:avLst/>
          </a:prstGeom>
          <a:solidFill>
            <a:srgbClr val="FF7D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DC108694-BB51-43A0-8578-BC37D490BA3C}"/>
              </a:ext>
            </a:extLst>
          </p:cNvPr>
          <p:cNvSpPr>
            <a:spLocks noGrp="1"/>
          </p:cNvSpPr>
          <p:nvPr>
            <p:ph type="sldNum" sz="quarter" idx="12"/>
          </p:nvPr>
        </p:nvSpPr>
        <p:spPr/>
        <p:txBody>
          <a:bodyPr/>
          <a:lstStyle/>
          <a:p>
            <a:pPr marL="0" marR="0" lvl="0" indent="0" algn="l" defTabSz="914269" rtl="0" eaLnBrk="1" fontAlgn="auto" latinLnBrk="0" hangingPunct="1">
              <a:lnSpc>
                <a:spcPct val="100000"/>
              </a:lnSpc>
              <a:spcBef>
                <a:spcPts val="0"/>
              </a:spcBef>
              <a:spcAft>
                <a:spcPts val="0"/>
              </a:spcAft>
              <a:buClrTx/>
              <a:buSzTx/>
              <a:buFontTx/>
              <a:buNone/>
              <a:tabLst/>
              <a:defRPr/>
            </a:pPr>
            <a:fld id="{D1CC65B4-01A9-9E4C-8E2D-48F479063FF8}" type="slidenum">
              <a:rPr kumimoji="0" lang="en-US" sz="75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269" rtl="0" eaLnBrk="1" fontAlgn="auto" latinLnBrk="0" hangingPunct="1">
                <a:lnSpc>
                  <a:spcPct val="100000"/>
                </a:lnSpc>
                <a:spcBef>
                  <a:spcPts val="0"/>
                </a:spcBef>
                <a:spcAft>
                  <a:spcPts val="0"/>
                </a:spcAft>
                <a:buClrTx/>
                <a:buSzTx/>
                <a:buFontTx/>
                <a:buNone/>
                <a:tabLst/>
                <a:defRPr/>
              </a:pPr>
              <a:t>25</a:t>
            </a:fld>
            <a:r>
              <a:rPr kumimoji="0" lang="en-US" sz="750" b="0" i="0" u="none" strike="noStrike" kern="1200" cap="none" spc="0" normalizeH="0" baseline="0" noProof="0">
                <a:ln>
                  <a:noFill/>
                </a:ln>
                <a:solidFill>
                  <a:prstClr val="white"/>
                </a:solidFill>
                <a:effectLst/>
                <a:uLnTx/>
                <a:uFillTx/>
                <a:latin typeface="Calibri" panose="020F0502020204030204"/>
                <a:ea typeface="+mn-ea"/>
                <a:cs typeface="+mn-cs"/>
              </a:rPr>
              <a:t>      CONFIDENTIAL</a:t>
            </a:r>
            <a:endParaRPr kumimoji="0" lang="en-US" sz="7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A0327625-7F89-4EA7-8529-693EE3CAD2CA}"/>
              </a:ext>
            </a:extLst>
          </p:cNvPr>
          <p:cNvSpPr>
            <a:spLocks noGrp="1"/>
          </p:cNvSpPr>
          <p:nvPr>
            <p:ph type="title"/>
          </p:nvPr>
        </p:nvSpPr>
        <p:spPr>
          <a:xfrm>
            <a:off x="0" y="0"/>
            <a:ext cx="2359460" cy="411480"/>
          </a:xfrm>
        </p:spPr>
        <p:txBody>
          <a:bodyPr/>
          <a:lstStyle/>
          <a:p>
            <a:r>
              <a:rPr lang="en-US" dirty="0"/>
              <a:t>Case Study #1	</a:t>
            </a:r>
          </a:p>
        </p:txBody>
      </p:sp>
      <p:pic>
        <p:nvPicPr>
          <p:cNvPr id="4" name="Picture 3">
            <a:extLst>
              <a:ext uri="{FF2B5EF4-FFF2-40B4-BE49-F238E27FC236}">
                <a16:creationId xmlns:a16="http://schemas.microsoft.com/office/drawing/2014/main" id="{3DE83A0B-F4AC-49B8-8EE4-1AE73377052B}"/>
              </a:ext>
            </a:extLst>
          </p:cNvPr>
          <p:cNvPicPr>
            <a:picLocks noChangeAspect="1"/>
          </p:cNvPicPr>
          <p:nvPr/>
        </p:nvPicPr>
        <p:blipFill>
          <a:blip r:embed="rId2"/>
          <a:stretch>
            <a:fillRect/>
          </a:stretch>
        </p:blipFill>
        <p:spPr>
          <a:xfrm>
            <a:off x="235962" y="635147"/>
            <a:ext cx="2359460" cy="1972267"/>
          </a:xfrm>
          <a:prstGeom prst="rect">
            <a:avLst/>
          </a:prstGeom>
        </p:spPr>
      </p:pic>
      <p:pic>
        <p:nvPicPr>
          <p:cNvPr id="5" name="Picture 4">
            <a:extLst>
              <a:ext uri="{FF2B5EF4-FFF2-40B4-BE49-F238E27FC236}">
                <a16:creationId xmlns:a16="http://schemas.microsoft.com/office/drawing/2014/main" id="{0B07C4BF-4E28-40EF-8588-FB0BD89A7467}"/>
              </a:ext>
            </a:extLst>
          </p:cNvPr>
          <p:cNvPicPr>
            <a:picLocks noChangeAspect="1"/>
          </p:cNvPicPr>
          <p:nvPr/>
        </p:nvPicPr>
        <p:blipFill rotWithShape="1">
          <a:blip r:embed="rId3"/>
          <a:srcRect t="2015" b="1075"/>
          <a:stretch/>
        </p:blipFill>
        <p:spPr>
          <a:xfrm>
            <a:off x="2714638" y="690078"/>
            <a:ext cx="1429736" cy="1971754"/>
          </a:xfrm>
          <a:prstGeom prst="rect">
            <a:avLst/>
          </a:prstGeom>
        </p:spPr>
      </p:pic>
      <p:pic>
        <p:nvPicPr>
          <p:cNvPr id="6" name="Picture 5">
            <a:extLst>
              <a:ext uri="{FF2B5EF4-FFF2-40B4-BE49-F238E27FC236}">
                <a16:creationId xmlns:a16="http://schemas.microsoft.com/office/drawing/2014/main" id="{85909DD3-9B88-46B8-91CC-A14325C835BC}"/>
              </a:ext>
            </a:extLst>
          </p:cNvPr>
          <p:cNvPicPr>
            <a:picLocks noChangeAspect="1"/>
          </p:cNvPicPr>
          <p:nvPr/>
        </p:nvPicPr>
        <p:blipFill rotWithShape="1">
          <a:blip r:embed="rId4"/>
          <a:srcRect l="36658"/>
          <a:stretch/>
        </p:blipFill>
        <p:spPr>
          <a:xfrm>
            <a:off x="235962" y="2809391"/>
            <a:ext cx="4940911" cy="1353782"/>
          </a:xfrm>
          <a:prstGeom prst="rect">
            <a:avLst/>
          </a:prstGeom>
        </p:spPr>
      </p:pic>
      <p:pic>
        <p:nvPicPr>
          <p:cNvPr id="7" name="Picture 6">
            <a:extLst>
              <a:ext uri="{FF2B5EF4-FFF2-40B4-BE49-F238E27FC236}">
                <a16:creationId xmlns:a16="http://schemas.microsoft.com/office/drawing/2014/main" id="{8FB42220-5B7C-4FB4-A16F-8298D6A0D931}"/>
              </a:ext>
            </a:extLst>
          </p:cNvPr>
          <p:cNvPicPr>
            <a:picLocks noChangeAspect="1"/>
          </p:cNvPicPr>
          <p:nvPr/>
        </p:nvPicPr>
        <p:blipFill>
          <a:blip r:embed="rId5"/>
          <a:stretch>
            <a:fillRect/>
          </a:stretch>
        </p:blipFill>
        <p:spPr>
          <a:xfrm>
            <a:off x="5176873" y="2809391"/>
            <a:ext cx="773590" cy="1353782"/>
          </a:xfrm>
          <a:prstGeom prst="rect">
            <a:avLst/>
          </a:prstGeom>
        </p:spPr>
      </p:pic>
      <p:sp>
        <p:nvSpPr>
          <p:cNvPr id="16" name="TextBox 15">
            <a:extLst>
              <a:ext uri="{FF2B5EF4-FFF2-40B4-BE49-F238E27FC236}">
                <a16:creationId xmlns:a16="http://schemas.microsoft.com/office/drawing/2014/main" id="{2C32FB07-0C0B-4A8C-BABA-769716C1DB7C}"/>
              </a:ext>
            </a:extLst>
          </p:cNvPr>
          <p:cNvSpPr txBox="1"/>
          <p:nvPr/>
        </p:nvSpPr>
        <p:spPr>
          <a:xfrm>
            <a:off x="4550964" y="733421"/>
            <a:ext cx="3974123" cy="584775"/>
          </a:xfrm>
          <a:prstGeom prst="rect">
            <a:avLst/>
          </a:prstGeom>
          <a:noFill/>
        </p:spPr>
        <p:txBody>
          <a:bodyPr wrap="square">
            <a:spAutoFit/>
          </a:bodyPr>
          <a:lstStyle/>
          <a:p>
            <a:r>
              <a:rPr lang="en-US" sz="3200" dirty="0">
                <a:solidFill>
                  <a:schemeClr val="bg1">
                    <a:lumMod val="95000"/>
                  </a:schemeClr>
                </a:solidFill>
                <a:latin typeface="Bebas" panose="020B0606020202050201" pitchFamily="34" charset="0"/>
              </a:rPr>
              <a:t>Total Projected $136,400</a:t>
            </a:r>
          </a:p>
        </p:txBody>
      </p:sp>
      <p:sp>
        <p:nvSpPr>
          <p:cNvPr id="17" name="TextBox 16">
            <a:extLst>
              <a:ext uri="{FF2B5EF4-FFF2-40B4-BE49-F238E27FC236}">
                <a16:creationId xmlns:a16="http://schemas.microsoft.com/office/drawing/2014/main" id="{479D1CDC-65D8-4A3F-8DB8-2E065BE227FC}"/>
              </a:ext>
            </a:extLst>
          </p:cNvPr>
          <p:cNvSpPr txBox="1"/>
          <p:nvPr/>
        </p:nvSpPr>
        <p:spPr>
          <a:xfrm>
            <a:off x="5052422" y="1547097"/>
            <a:ext cx="3221437" cy="584775"/>
          </a:xfrm>
          <a:prstGeom prst="rect">
            <a:avLst/>
          </a:prstGeom>
          <a:noFill/>
        </p:spPr>
        <p:txBody>
          <a:bodyPr wrap="square">
            <a:spAutoFit/>
          </a:bodyPr>
          <a:lstStyle/>
          <a:p>
            <a:r>
              <a:rPr lang="en-US" sz="3200" dirty="0">
                <a:solidFill>
                  <a:schemeClr val="bg1">
                    <a:lumMod val="95000"/>
                  </a:schemeClr>
                </a:solidFill>
                <a:latin typeface="Bebas" panose="020B0606020202050201" pitchFamily="34" charset="0"/>
              </a:rPr>
              <a:t>TOTAL SOLD $151,270</a:t>
            </a:r>
          </a:p>
        </p:txBody>
      </p:sp>
      <p:pic>
        <p:nvPicPr>
          <p:cNvPr id="18" name="Graphic 17">
            <a:extLst>
              <a:ext uri="{FF2B5EF4-FFF2-40B4-BE49-F238E27FC236}">
                <a16:creationId xmlns:a16="http://schemas.microsoft.com/office/drawing/2014/main" id="{D64E7F6E-28C3-4847-83B1-100DC75292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58006" y="1675955"/>
            <a:ext cx="374578" cy="374578"/>
          </a:xfrm>
          <a:prstGeom prst="rect">
            <a:avLst/>
          </a:prstGeom>
        </p:spPr>
      </p:pic>
    </p:spTree>
    <p:extLst>
      <p:ext uri="{BB962C8B-B14F-4D97-AF65-F5344CB8AC3E}">
        <p14:creationId xmlns:p14="http://schemas.microsoft.com/office/powerpoint/2010/main" val="194835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B2B173-C7BF-4BB3-84AD-915C80FF087E}"/>
              </a:ext>
            </a:extLst>
          </p:cNvPr>
          <p:cNvSpPr>
            <a:spLocks noGrp="1"/>
          </p:cNvSpPr>
          <p:nvPr>
            <p:ph type="sldNum" sz="quarter" idx="12"/>
          </p:nvPr>
        </p:nvSpPr>
        <p:spPr/>
        <p:txBody>
          <a:bodyPr/>
          <a:lstStyle/>
          <a:p>
            <a:pPr marL="0" marR="0" lvl="0" indent="0" algn="l" defTabSz="914269" rtl="0" eaLnBrk="1" fontAlgn="auto" latinLnBrk="0" hangingPunct="1">
              <a:lnSpc>
                <a:spcPct val="100000"/>
              </a:lnSpc>
              <a:spcBef>
                <a:spcPts val="0"/>
              </a:spcBef>
              <a:spcAft>
                <a:spcPts val="0"/>
              </a:spcAft>
              <a:buClrTx/>
              <a:buSzTx/>
              <a:buFontTx/>
              <a:buNone/>
              <a:tabLst/>
              <a:defRPr/>
            </a:pPr>
            <a:fld id="{D1CC65B4-01A9-9E4C-8E2D-48F479063FF8}" type="slidenum">
              <a:rPr kumimoji="0" lang="en-US" sz="75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269" rtl="0" eaLnBrk="1" fontAlgn="auto" latinLnBrk="0" hangingPunct="1">
                <a:lnSpc>
                  <a:spcPct val="100000"/>
                </a:lnSpc>
                <a:spcBef>
                  <a:spcPts val="0"/>
                </a:spcBef>
                <a:spcAft>
                  <a:spcPts val="0"/>
                </a:spcAft>
                <a:buClrTx/>
                <a:buSzTx/>
                <a:buFontTx/>
                <a:buNone/>
                <a:tabLst/>
                <a:defRPr/>
              </a:pPr>
              <a:t>26</a:t>
            </a:fld>
            <a:r>
              <a:rPr kumimoji="0" lang="en-US" sz="750" b="0" i="0" u="none" strike="noStrike" kern="1200" cap="none" spc="0" normalizeH="0" baseline="0" noProof="0">
                <a:ln>
                  <a:noFill/>
                </a:ln>
                <a:solidFill>
                  <a:prstClr val="white"/>
                </a:solidFill>
                <a:effectLst/>
                <a:uLnTx/>
                <a:uFillTx/>
                <a:latin typeface="Calibri" panose="020F0502020204030204"/>
                <a:ea typeface="+mn-ea"/>
                <a:cs typeface="+mn-cs"/>
              </a:rPr>
              <a:t>      CONFIDENTIAL</a:t>
            </a:r>
            <a:endParaRPr kumimoji="0" lang="en-US" sz="7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DA54AE9C-AB45-44C4-B900-309653DB8A08}"/>
              </a:ext>
            </a:extLst>
          </p:cNvPr>
          <p:cNvSpPr>
            <a:spLocks noGrp="1"/>
          </p:cNvSpPr>
          <p:nvPr>
            <p:ph type="title"/>
          </p:nvPr>
        </p:nvSpPr>
        <p:spPr/>
        <p:txBody>
          <a:bodyPr/>
          <a:lstStyle/>
          <a:p>
            <a:r>
              <a:rPr lang="en-US" dirty="0"/>
              <a:t>WHAT YOU SEE…</a:t>
            </a:r>
          </a:p>
        </p:txBody>
      </p:sp>
      <p:pic>
        <p:nvPicPr>
          <p:cNvPr id="8" name="Picture 7">
            <a:extLst>
              <a:ext uri="{FF2B5EF4-FFF2-40B4-BE49-F238E27FC236}">
                <a16:creationId xmlns:a16="http://schemas.microsoft.com/office/drawing/2014/main" id="{2C96C463-EC7D-4DEF-AA8B-8DE1994EBFA1}"/>
              </a:ext>
            </a:extLst>
          </p:cNvPr>
          <p:cNvPicPr>
            <a:picLocks noChangeAspect="1"/>
          </p:cNvPicPr>
          <p:nvPr/>
        </p:nvPicPr>
        <p:blipFill>
          <a:blip r:embed="rId2"/>
          <a:stretch>
            <a:fillRect/>
          </a:stretch>
        </p:blipFill>
        <p:spPr>
          <a:xfrm>
            <a:off x="90717" y="536763"/>
            <a:ext cx="8837088" cy="3585072"/>
          </a:xfrm>
          <a:prstGeom prst="rect">
            <a:avLst/>
          </a:prstGeom>
        </p:spPr>
      </p:pic>
    </p:spTree>
    <p:extLst>
      <p:ext uri="{BB962C8B-B14F-4D97-AF65-F5344CB8AC3E}">
        <p14:creationId xmlns:p14="http://schemas.microsoft.com/office/powerpoint/2010/main" val="115133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7AB53-FCD2-4C5F-93B6-C88947D9458C}"/>
              </a:ext>
            </a:extLst>
          </p:cNvPr>
          <p:cNvSpPr>
            <a:spLocks noGrp="1"/>
          </p:cNvSpPr>
          <p:nvPr>
            <p:ph type="sldNum" sz="quarter" idx="12"/>
          </p:nvPr>
        </p:nvSpPr>
        <p:spPr/>
        <p:txBody>
          <a:bodyPr/>
          <a:lstStyle/>
          <a:p>
            <a:fld id="{D1CC65B4-01A9-9E4C-8E2D-48F479063FF8}" type="slidenum">
              <a:rPr lang="en-US" smtClean="0"/>
              <a:pPr/>
              <a:t>27</a:t>
            </a:fld>
            <a:r>
              <a:rPr lang="en-US"/>
              <a:t>      CONFIDENTIAL</a:t>
            </a:r>
            <a:endParaRPr lang="en-US" dirty="0"/>
          </a:p>
        </p:txBody>
      </p:sp>
      <p:sp>
        <p:nvSpPr>
          <p:cNvPr id="3" name="Title 2">
            <a:extLst>
              <a:ext uri="{FF2B5EF4-FFF2-40B4-BE49-F238E27FC236}">
                <a16:creationId xmlns:a16="http://schemas.microsoft.com/office/drawing/2014/main" id="{1BC143E1-EA95-4106-8B6F-8AC1BA42364C}"/>
              </a:ext>
            </a:extLst>
          </p:cNvPr>
          <p:cNvSpPr>
            <a:spLocks noGrp="1"/>
          </p:cNvSpPr>
          <p:nvPr>
            <p:ph type="title"/>
          </p:nvPr>
        </p:nvSpPr>
        <p:spPr/>
        <p:txBody>
          <a:bodyPr/>
          <a:lstStyle/>
          <a:p>
            <a:r>
              <a:rPr lang="en-US" dirty="0"/>
              <a:t>WHAT YOU DON’T SEE…</a:t>
            </a:r>
          </a:p>
        </p:txBody>
      </p:sp>
      <p:pic>
        <p:nvPicPr>
          <p:cNvPr id="4" name="Picture 3">
            <a:extLst>
              <a:ext uri="{FF2B5EF4-FFF2-40B4-BE49-F238E27FC236}">
                <a16:creationId xmlns:a16="http://schemas.microsoft.com/office/drawing/2014/main" id="{C6B58B4C-044C-486D-9DF7-742CC2E3AE2A}"/>
              </a:ext>
            </a:extLst>
          </p:cNvPr>
          <p:cNvPicPr>
            <a:picLocks noChangeAspect="1"/>
          </p:cNvPicPr>
          <p:nvPr/>
        </p:nvPicPr>
        <p:blipFill>
          <a:blip r:embed="rId2"/>
          <a:stretch>
            <a:fillRect/>
          </a:stretch>
        </p:blipFill>
        <p:spPr>
          <a:xfrm>
            <a:off x="6770517" y="1071926"/>
            <a:ext cx="1295400" cy="1123950"/>
          </a:xfrm>
          <a:prstGeom prst="rect">
            <a:avLst/>
          </a:prstGeom>
        </p:spPr>
      </p:pic>
      <p:pic>
        <p:nvPicPr>
          <p:cNvPr id="5" name="Picture 4">
            <a:extLst>
              <a:ext uri="{FF2B5EF4-FFF2-40B4-BE49-F238E27FC236}">
                <a16:creationId xmlns:a16="http://schemas.microsoft.com/office/drawing/2014/main" id="{6C7EEC01-1BB5-412C-A0F9-39B6152B1768}"/>
              </a:ext>
            </a:extLst>
          </p:cNvPr>
          <p:cNvPicPr>
            <a:picLocks noChangeAspect="1"/>
          </p:cNvPicPr>
          <p:nvPr/>
        </p:nvPicPr>
        <p:blipFill rotWithShape="1">
          <a:blip r:embed="rId3"/>
          <a:srcRect l="15703"/>
          <a:stretch/>
        </p:blipFill>
        <p:spPr>
          <a:xfrm>
            <a:off x="840901" y="2818725"/>
            <a:ext cx="7258474" cy="1335959"/>
          </a:xfrm>
          <a:prstGeom prst="rect">
            <a:avLst/>
          </a:prstGeom>
        </p:spPr>
      </p:pic>
      <p:sp>
        <p:nvSpPr>
          <p:cNvPr id="10" name="TextBox 9">
            <a:extLst>
              <a:ext uri="{FF2B5EF4-FFF2-40B4-BE49-F238E27FC236}">
                <a16:creationId xmlns:a16="http://schemas.microsoft.com/office/drawing/2014/main" id="{AFB796CF-A215-4335-AA88-104190906164}"/>
              </a:ext>
            </a:extLst>
          </p:cNvPr>
          <p:cNvSpPr txBox="1"/>
          <p:nvPr/>
        </p:nvSpPr>
        <p:spPr>
          <a:xfrm>
            <a:off x="4626366" y="685052"/>
            <a:ext cx="1626723" cy="1897699"/>
          </a:xfrm>
          <a:prstGeom prst="rect">
            <a:avLst/>
          </a:prstGeom>
          <a:noFill/>
        </p:spPr>
        <p:txBody>
          <a:bodyPr wrap="square" rtlCol="0">
            <a:spAutoFit/>
          </a:bodyPr>
          <a:lstStyle/>
          <a:p>
            <a:pPr>
              <a:lnSpc>
                <a:spcPct val="150000"/>
              </a:lnSpc>
            </a:pPr>
            <a:r>
              <a:rPr lang="en-US" sz="1600" dirty="0">
                <a:latin typeface="Work Sans" pitchFamily="2" charset="0"/>
              </a:rPr>
              <a:t>Australia</a:t>
            </a:r>
          </a:p>
          <a:p>
            <a:pPr>
              <a:lnSpc>
                <a:spcPct val="150000"/>
              </a:lnSpc>
            </a:pPr>
            <a:r>
              <a:rPr lang="en-US" sz="1600" dirty="0">
                <a:latin typeface="Work Sans" pitchFamily="2" charset="0"/>
              </a:rPr>
              <a:t>Vietnam</a:t>
            </a:r>
          </a:p>
          <a:p>
            <a:pPr>
              <a:lnSpc>
                <a:spcPct val="150000"/>
              </a:lnSpc>
            </a:pPr>
            <a:r>
              <a:rPr lang="en-US" sz="1600" dirty="0">
                <a:latin typeface="Work Sans" pitchFamily="2" charset="0"/>
              </a:rPr>
              <a:t>Mexico</a:t>
            </a:r>
          </a:p>
          <a:p>
            <a:pPr>
              <a:lnSpc>
                <a:spcPct val="150000"/>
              </a:lnSpc>
            </a:pPr>
            <a:r>
              <a:rPr lang="en-US" sz="1600" dirty="0">
                <a:latin typeface="Work Sans" pitchFamily="2" charset="0"/>
              </a:rPr>
              <a:t>Netherlands</a:t>
            </a:r>
          </a:p>
          <a:p>
            <a:pPr>
              <a:lnSpc>
                <a:spcPct val="150000"/>
              </a:lnSpc>
            </a:pPr>
            <a:r>
              <a:rPr lang="en-US" sz="1600" dirty="0">
                <a:latin typeface="Work Sans" pitchFamily="2" charset="0"/>
              </a:rPr>
              <a:t>China</a:t>
            </a:r>
          </a:p>
        </p:txBody>
      </p:sp>
      <p:sp>
        <p:nvSpPr>
          <p:cNvPr id="7" name="Rectangle: Rounded Corners 6">
            <a:extLst>
              <a:ext uri="{FF2B5EF4-FFF2-40B4-BE49-F238E27FC236}">
                <a16:creationId xmlns:a16="http://schemas.microsoft.com/office/drawing/2014/main" id="{BB885A5E-B14D-4470-914C-036B5F42E6B3}"/>
              </a:ext>
            </a:extLst>
          </p:cNvPr>
          <p:cNvSpPr/>
          <p:nvPr/>
        </p:nvSpPr>
        <p:spPr>
          <a:xfrm>
            <a:off x="266700" y="844624"/>
            <a:ext cx="2680482" cy="591987"/>
          </a:xfrm>
          <a:prstGeom prst="round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6D10B65-11B7-45A4-B31E-BC9F9AAF8A74}"/>
              </a:ext>
            </a:extLst>
          </p:cNvPr>
          <p:cNvSpPr txBox="1"/>
          <p:nvPr/>
        </p:nvSpPr>
        <p:spPr>
          <a:xfrm>
            <a:off x="308969" y="825424"/>
            <a:ext cx="2504569" cy="584775"/>
          </a:xfrm>
          <a:prstGeom prst="rect">
            <a:avLst/>
          </a:prstGeom>
          <a:noFill/>
        </p:spPr>
        <p:txBody>
          <a:bodyPr wrap="square">
            <a:spAutoFit/>
          </a:bodyPr>
          <a:lstStyle/>
          <a:p>
            <a:r>
              <a:rPr lang="en-US" sz="3200" dirty="0">
                <a:solidFill>
                  <a:schemeClr val="bg1">
                    <a:lumMod val="95000"/>
                  </a:schemeClr>
                </a:solidFill>
                <a:latin typeface="Bebas" panose="020B0606020202050201" pitchFamily="34" charset="0"/>
              </a:rPr>
              <a:t>Projected $45k</a:t>
            </a:r>
          </a:p>
        </p:txBody>
      </p:sp>
      <p:sp>
        <p:nvSpPr>
          <p:cNvPr id="14" name="Rectangle: Rounded Corners 13">
            <a:extLst>
              <a:ext uri="{FF2B5EF4-FFF2-40B4-BE49-F238E27FC236}">
                <a16:creationId xmlns:a16="http://schemas.microsoft.com/office/drawing/2014/main" id="{BC93F20F-3DCC-43F4-9622-6E217D6F7BA7}"/>
              </a:ext>
            </a:extLst>
          </p:cNvPr>
          <p:cNvSpPr/>
          <p:nvPr/>
        </p:nvSpPr>
        <p:spPr>
          <a:xfrm>
            <a:off x="266700" y="1566978"/>
            <a:ext cx="2680482" cy="591987"/>
          </a:xfrm>
          <a:prstGeom prst="roundRect">
            <a:avLst/>
          </a:prstGeom>
          <a:solidFill>
            <a:srgbClr val="FF7D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6A57BC5-AE11-43A2-9738-005946976172}"/>
              </a:ext>
            </a:extLst>
          </p:cNvPr>
          <p:cNvSpPr txBox="1"/>
          <p:nvPr/>
        </p:nvSpPr>
        <p:spPr>
          <a:xfrm>
            <a:off x="308970" y="1570584"/>
            <a:ext cx="1730846" cy="584775"/>
          </a:xfrm>
          <a:prstGeom prst="rect">
            <a:avLst/>
          </a:prstGeom>
          <a:noFill/>
        </p:spPr>
        <p:txBody>
          <a:bodyPr wrap="square">
            <a:spAutoFit/>
          </a:bodyPr>
          <a:lstStyle/>
          <a:p>
            <a:r>
              <a:rPr lang="en-US" sz="3200" dirty="0">
                <a:solidFill>
                  <a:schemeClr val="bg1">
                    <a:lumMod val="95000"/>
                  </a:schemeClr>
                </a:solidFill>
                <a:latin typeface="Bebas" panose="020B0606020202050201" pitchFamily="34" charset="0"/>
              </a:rPr>
              <a:t>Sold $51k</a:t>
            </a:r>
          </a:p>
        </p:txBody>
      </p:sp>
      <p:sp>
        <p:nvSpPr>
          <p:cNvPr id="16" name="TextBox 15">
            <a:extLst>
              <a:ext uri="{FF2B5EF4-FFF2-40B4-BE49-F238E27FC236}">
                <a16:creationId xmlns:a16="http://schemas.microsoft.com/office/drawing/2014/main" id="{6AD1AECC-F15F-415D-870A-AD553F9B3C25}"/>
              </a:ext>
            </a:extLst>
          </p:cNvPr>
          <p:cNvSpPr txBox="1"/>
          <p:nvPr/>
        </p:nvSpPr>
        <p:spPr>
          <a:xfrm>
            <a:off x="2929470" y="821128"/>
            <a:ext cx="1522956" cy="584775"/>
          </a:xfrm>
          <a:prstGeom prst="rect">
            <a:avLst/>
          </a:prstGeom>
          <a:noFill/>
        </p:spPr>
        <p:txBody>
          <a:bodyPr wrap="square">
            <a:spAutoFit/>
          </a:bodyPr>
          <a:lstStyle/>
          <a:p>
            <a:r>
              <a:rPr lang="en-US" sz="3200" dirty="0">
                <a:solidFill>
                  <a:schemeClr val="tx1">
                    <a:lumMod val="85000"/>
                    <a:lumOff val="15000"/>
                  </a:schemeClr>
                </a:solidFill>
                <a:latin typeface="Bebas" panose="020B0606020202050201" pitchFamily="34" charset="0"/>
              </a:rPr>
              <a:t>623 Hits</a:t>
            </a:r>
          </a:p>
        </p:txBody>
      </p:sp>
      <p:sp>
        <p:nvSpPr>
          <p:cNvPr id="17" name="TextBox 16">
            <a:extLst>
              <a:ext uri="{FF2B5EF4-FFF2-40B4-BE49-F238E27FC236}">
                <a16:creationId xmlns:a16="http://schemas.microsoft.com/office/drawing/2014/main" id="{4D439B5A-2BFB-4076-B152-32B1B94B1653}"/>
              </a:ext>
            </a:extLst>
          </p:cNvPr>
          <p:cNvSpPr txBox="1"/>
          <p:nvPr/>
        </p:nvSpPr>
        <p:spPr>
          <a:xfrm>
            <a:off x="2947182" y="1570584"/>
            <a:ext cx="1522956" cy="584775"/>
          </a:xfrm>
          <a:prstGeom prst="rect">
            <a:avLst/>
          </a:prstGeom>
          <a:noFill/>
        </p:spPr>
        <p:txBody>
          <a:bodyPr wrap="square">
            <a:spAutoFit/>
          </a:bodyPr>
          <a:lstStyle/>
          <a:p>
            <a:r>
              <a:rPr lang="en-US" sz="3200" dirty="0">
                <a:solidFill>
                  <a:schemeClr val="tx1">
                    <a:lumMod val="85000"/>
                    <a:lumOff val="15000"/>
                  </a:schemeClr>
                </a:solidFill>
                <a:latin typeface="Bebas" panose="020B0606020202050201" pitchFamily="34" charset="0"/>
              </a:rPr>
              <a:t>31 Bids</a:t>
            </a:r>
          </a:p>
        </p:txBody>
      </p:sp>
      <p:cxnSp>
        <p:nvCxnSpPr>
          <p:cNvPr id="19" name="Straight Connector 18">
            <a:extLst>
              <a:ext uri="{FF2B5EF4-FFF2-40B4-BE49-F238E27FC236}">
                <a16:creationId xmlns:a16="http://schemas.microsoft.com/office/drawing/2014/main" id="{97BB6C65-CA8C-4F91-B493-4B5CA4994872}"/>
              </a:ext>
            </a:extLst>
          </p:cNvPr>
          <p:cNvCxnSpPr/>
          <p:nvPr/>
        </p:nvCxnSpPr>
        <p:spPr>
          <a:xfrm>
            <a:off x="4691576" y="1113515"/>
            <a:ext cx="1076178" cy="0"/>
          </a:xfrm>
          <a:prstGeom prst="line">
            <a:avLst/>
          </a:prstGeom>
          <a:ln>
            <a:solidFill>
              <a:srgbClr val="FF7D1B"/>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CBED7CD-9899-4B25-8F6D-6C9AF8EB67B6}"/>
              </a:ext>
            </a:extLst>
          </p:cNvPr>
          <p:cNvCxnSpPr/>
          <p:nvPr/>
        </p:nvCxnSpPr>
        <p:spPr>
          <a:xfrm>
            <a:off x="4691576" y="1485671"/>
            <a:ext cx="1076178" cy="0"/>
          </a:xfrm>
          <a:prstGeom prst="line">
            <a:avLst/>
          </a:prstGeom>
          <a:ln>
            <a:solidFill>
              <a:srgbClr val="FF7D1B"/>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1D41C55-B91C-47E6-9DE7-3F8143630709}"/>
              </a:ext>
            </a:extLst>
          </p:cNvPr>
          <p:cNvCxnSpPr/>
          <p:nvPr/>
        </p:nvCxnSpPr>
        <p:spPr>
          <a:xfrm>
            <a:off x="4691576" y="1850793"/>
            <a:ext cx="1371600" cy="0"/>
          </a:xfrm>
          <a:prstGeom prst="line">
            <a:avLst/>
          </a:prstGeom>
          <a:ln>
            <a:solidFill>
              <a:srgbClr val="FF7D1B"/>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B9F6304-2ED7-490C-A2D0-E8B09AD493E6}"/>
              </a:ext>
            </a:extLst>
          </p:cNvPr>
          <p:cNvCxnSpPr>
            <a:cxnSpLocks/>
          </p:cNvCxnSpPr>
          <p:nvPr/>
        </p:nvCxnSpPr>
        <p:spPr>
          <a:xfrm>
            <a:off x="4691576" y="2222949"/>
            <a:ext cx="1371600" cy="0"/>
          </a:xfrm>
          <a:prstGeom prst="line">
            <a:avLst/>
          </a:prstGeom>
          <a:ln>
            <a:solidFill>
              <a:srgbClr val="FF7D1B"/>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6657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EF7011-9EB1-40F4-BB1C-AA215623632B}"/>
              </a:ext>
            </a:extLst>
          </p:cNvPr>
          <p:cNvSpPr>
            <a:spLocks noGrp="1"/>
          </p:cNvSpPr>
          <p:nvPr>
            <p:ph type="sldNum" sz="quarter" idx="12"/>
          </p:nvPr>
        </p:nvSpPr>
        <p:spPr/>
        <p:txBody>
          <a:bodyPr/>
          <a:lstStyle/>
          <a:p>
            <a:pPr marL="0" marR="0" lvl="0" indent="0" algn="l" defTabSz="914269" rtl="0" eaLnBrk="1" fontAlgn="auto" latinLnBrk="0" hangingPunct="1">
              <a:lnSpc>
                <a:spcPct val="100000"/>
              </a:lnSpc>
              <a:spcBef>
                <a:spcPts val="0"/>
              </a:spcBef>
              <a:spcAft>
                <a:spcPts val="0"/>
              </a:spcAft>
              <a:buClrTx/>
              <a:buSzTx/>
              <a:buFontTx/>
              <a:buNone/>
              <a:tabLst/>
              <a:defRPr/>
            </a:pPr>
            <a:fld id="{D1CC65B4-01A9-9E4C-8E2D-48F479063FF8}" type="slidenum">
              <a:rPr kumimoji="0" lang="en-US" sz="75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269" rtl="0" eaLnBrk="1" fontAlgn="auto" latinLnBrk="0" hangingPunct="1">
                <a:lnSpc>
                  <a:spcPct val="100000"/>
                </a:lnSpc>
                <a:spcBef>
                  <a:spcPts val="0"/>
                </a:spcBef>
                <a:spcAft>
                  <a:spcPts val="0"/>
                </a:spcAft>
                <a:buClrTx/>
                <a:buSzTx/>
                <a:buFontTx/>
                <a:buNone/>
                <a:tabLst/>
                <a:defRPr/>
              </a:pPr>
              <a:t>28</a:t>
            </a:fld>
            <a:r>
              <a:rPr kumimoji="0" lang="en-US" sz="750" b="0" i="0" u="none" strike="noStrike" kern="1200" cap="none" spc="0" normalizeH="0" baseline="0" noProof="0">
                <a:ln>
                  <a:noFill/>
                </a:ln>
                <a:solidFill>
                  <a:prstClr val="white"/>
                </a:solidFill>
                <a:effectLst/>
                <a:uLnTx/>
                <a:uFillTx/>
                <a:latin typeface="Calibri" panose="020F0502020204030204"/>
                <a:ea typeface="+mn-ea"/>
                <a:cs typeface="+mn-cs"/>
              </a:rPr>
              <a:t>      CONFIDENTIAL</a:t>
            </a:r>
            <a:endParaRPr kumimoji="0" lang="en-US" sz="7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B9075B6F-7BE1-4D01-BCF3-8A6035552741}"/>
              </a:ext>
            </a:extLst>
          </p:cNvPr>
          <p:cNvSpPr>
            <a:spLocks noGrp="1"/>
          </p:cNvSpPr>
          <p:nvPr>
            <p:ph type="title"/>
          </p:nvPr>
        </p:nvSpPr>
        <p:spPr>
          <a:xfrm>
            <a:off x="67733" y="37418"/>
            <a:ext cx="8229600" cy="411480"/>
          </a:xfrm>
        </p:spPr>
        <p:txBody>
          <a:bodyPr/>
          <a:lstStyle/>
          <a:p>
            <a:r>
              <a:rPr lang="en-US" dirty="0"/>
              <a:t> Second Excavator</a:t>
            </a:r>
          </a:p>
        </p:txBody>
      </p:sp>
      <p:pic>
        <p:nvPicPr>
          <p:cNvPr id="4" name="Picture 3">
            <a:extLst>
              <a:ext uri="{FF2B5EF4-FFF2-40B4-BE49-F238E27FC236}">
                <a16:creationId xmlns:a16="http://schemas.microsoft.com/office/drawing/2014/main" id="{FF674E68-3595-42CF-B85A-C222EB142E0A}"/>
              </a:ext>
            </a:extLst>
          </p:cNvPr>
          <p:cNvPicPr>
            <a:picLocks noChangeAspect="1"/>
          </p:cNvPicPr>
          <p:nvPr/>
        </p:nvPicPr>
        <p:blipFill rotWithShape="1">
          <a:blip r:embed="rId2"/>
          <a:srcRect l="17140"/>
          <a:stretch/>
        </p:blipFill>
        <p:spPr>
          <a:xfrm>
            <a:off x="266700" y="2462892"/>
            <a:ext cx="6519130" cy="2028825"/>
          </a:xfrm>
          <a:prstGeom prst="rect">
            <a:avLst/>
          </a:prstGeom>
        </p:spPr>
      </p:pic>
      <p:pic>
        <p:nvPicPr>
          <p:cNvPr id="5" name="Picture 4">
            <a:extLst>
              <a:ext uri="{FF2B5EF4-FFF2-40B4-BE49-F238E27FC236}">
                <a16:creationId xmlns:a16="http://schemas.microsoft.com/office/drawing/2014/main" id="{04EAF2E8-6510-400B-9CC8-96AF3EE206CE}"/>
              </a:ext>
            </a:extLst>
          </p:cNvPr>
          <p:cNvPicPr>
            <a:picLocks noChangeAspect="1"/>
          </p:cNvPicPr>
          <p:nvPr/>
        </p:nvPicPr>
        <p:blipFill>
          <a:blip r:embed="rId3"/>
          <a:stretch>
            <a:fillRect/>
          </a:stretch>
        </p:blipFill>
        <p:spPr>
          <a:xfrm>
            <a:off x="6842557" y="2462892"/>
            <a:ext cx="1295400" cy="1828800"/>
          </a:xfrm>
          <a:prstGeom prst="rect">
            <a:avLst/>
          </a:prstGeom>
        </p:spPr>
      </p:pic>
      <p:pic>
        <p:nvPicPr>
          <p:cNvPr id="6" name="Picture 5">
            <a:extLst>
              <a:ext uri="{FF2B5EF4-FFF2-40B4-BE49-F238E27FC236}">
                <a16:creationId xmlns:a16="http://schemas.microsoft.com/office/drawing/2014/main" id="{3A92F735-D08C-41D3-B6A5-9FEC0A939383}"/>
              </a:ext>
            </a:extLst>
          </p:cNvPr>
          <p:cNvPicPr>
            <a:picLocks noChangeAspect="1"/>
          </p:cNvPicPr>
          <p:nvPr/>
        </p:nvPicPr>
        <p:blipFill>
          <a:blip r:embed="rId4"/>
          <a:stretch>
            <a:fillRect/>
          </a:stretch>
        </p:blipFill>
        <p:spPr>
          <a:xfrm>
            <a:off x="266700" y="448898"/>
            <a:ext cx="4868251" cy="1919697"/>
          </a:xfrm>
          <a:prstGeom prst="rect">
            <a:avLst/>
          </a:prstGeom>
        </p:spPr>
      </p:pic>
    </p:spTree>
    <p:extLst>
      <p:ext uri="{BB962C8B-B14F-4D97-AF65-F5344CB8AC3E}">
        <p14:creationId xmlns:p14="http://schemas.microsoft.com/office/powerpoint/2010/main" val="109964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270EE3-0CE8-4F13-A852-59AA81CB9A2F}"/>
              </a:ext>
            </a:extLst>
          </p:cNvPr>
          <p:cNvSpPr>
            <a:spLocks noGrp="1"/>
          </p:cNvSpPr>
          <p:nvPr>
            <p:ph type="sldNum" sz="quarter" idx="12"/>
          </p:nvPr>
        </p:nvSpPr>
        <p:spPr/>
        <p:txBody>
          <a:bodyPr/>
          <a:lstStyle/>
          <a:p>
            <a:pPr marL="0" marR="0" lvl="0" indent="0" algn="l" defTabSz="914269" rtl="0" eaLnBrk="1" fontAlgn="auto" latinLnBrk="0" hangingPunct="1">
              <a:lnSpc>
                <a:spcPct val="100000"/>
              </a:lnSpc>
              <a:spcBef>
                <a:spcPts val="0"/>
              </a:spcBef>
              <a:spcAft>
                <a:spcPts val="0"/>
              </a:spcAft>
              <a:buClrTx/>
              <a:buSzTx/>
              <a:buFontTx/>
              <a:buNone/>
              <a:tabLst/>
              <a:defRPr/>
            </a:pPr>
            <a:fld id="{D1CC65B4-01A9-9E4C-8E2D-48F479063FF8}" type="slidenum">
              <a:rPr kumimoji="0" lang="en-US" sz="75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269" rtl="0" eaLnBrk="1" fontAlgn="auto" latinLnBrk="0" hangingPunct="1">
                <a:lnSpc>
                  <a:spcPct val="100000"/>
                </a:lnSpc>
                <a:spcBef>
                  <a:spcPts val="0"/>
                </a:spcBef>
                <a:spcAft>
                  <a:spcPts val="0"/>
                </a:spcAft>
                <a:buClrTx/>
                <a:buSzTx/>
                <a:buFontTx/>
                <a:buNone/>
                <a:tabLst/>
                <a:defRPr/>
              </a:pPr>
              <a:t>29</a:t>
            </a:fld>
            <a:r>
              <a:rPr kumimoji="0" lang="en-US" sz="750" b="0" i="0" u="none" strike="noStrike" kern="1200" cap="none" spc="0" normalizeH="0" baseline="0" noProof="0">
                <a:ln>
                  <a:noFill/>
                </a:ln>
                <a:solidFill>
                  <a:prstClr val="white"/>
                </a:solidFill>
                <a:effectLst/>
                <a:uLnTx/>
                <a:uFillTx/>
                <a:latin typeface="Calibri" panose="020F0502020204030204"/>
                <a:ea typeface="+mn-ea"/>
                <a:cs typeface="+mn-cs"/>
              </a:rPr>
              <a:t>      CONFIDENTIAL</a:t>
            </a:r>
            <a:endParaRPr kumimoji="0" lang="en-US" sz="7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53D4BE95-22B2-4E5A-B83D-2F646FC23574}"/>
              </a:ext>
            </a:extLst>
          </p:cNvPr>
          <p:cNvSpPr>
            <a:spLocks noGrp="1"/>
          </p:cNvSpPr>
          <p:nvPr>
            <p:ph type="title"/>
          </p:nvPr>
        </p:nvSpPr>
        <p:spPr/>
        <p:txBody>
          <a:bodyPr/>
          <a:lstStyle/>
          <a:p>
            <a:r>
              <a:rPr lang="en-US" dirty="0"/>
              <a:t>Case Study #2</a:t>
            </a:r>
          </a:p>
        </p:txBody>
      </p:sp>
      <p:pic>
        <p:nvPicPr>
          <p:cNvPr id="4" name="Picture 3">
            <a:extLst>
              <a:ext uri="{FF2B5EF4-FFF2-40B4-BE49-F238E27FC236}">
                <a16:creationId xmlns:a16="http://schemas.microsoft.com/office/drawing/2014/main" id="{759F5DC9-2258-4922-9CCF-D1B19F175526}"/>
              </a:ext>
            </a:extLst>
          </p:cNvPr>
          <p:cNvPicPr>
            <a:picLocks noChangeAspect="1"/>
          </p:cNvPicPr>
          <p:nvPr/>
        </p:nvPicPr>
        <p:blipFill rotWithShape="1">
          <a:blip r:embed="rId2"/>
          <a:srcRect l="18411"/>
          <a:stretch/>
        </p:blipFill>
        <p:spPr>
          <a:xfrm>
            <a:off x="987258" y="3081484"/>
            <a:ext cx="6024349" cy="1046956"/>
          </a:xfrm>
          <a:prstGeom prst="rect">
            <a:avLst/>
          </a:prstGeom>
        </p:spPr>
      </p:pic>
      <p:pic>
        <p:nvPicPr>
          <p:cNvPr id="5" name="Picture 4">
            <a:extLst>
              <a:ext uri="{FF2B5EF4-FFF2-40B4-BE49-F238E27FC236}">
                <a16:creationId xmlns:a16="http://schemas.microsoft.com/office/drawing/2014/main" id="{320DAA70-9747-47F0-88B0-1FE21F87BE47}"/>
              </a:ext>
            </a:extLst>
          </p:cNvPr>
          <p:cNvPicPr>
            <a:picLocks noChangeAspect="1"/>
          </p:cNvPicPr>
          <p:nvPr/>
        </p:nvPicPr>
        <p:blipFill>
          <a:blip r:embed="rId3"/>
          <a:stretch>
            <a:fillRect/>
          </a:stretch>
        </p:blipFill>
        <p:spPr>
          <a:xfrm>
            <a:off x="7491924" y="3082053"/>
            <a:ext cx="1329635" cy="1046956"/>
          </a:xfrm>
          <a:prstGeom prst="rect">
            <a:avLst/>
          </a:prstGeom>
        </p:spPr>
      </p:pic>
      <p:grpSp>
        <p:nvGrpSpPr>
          <p:cNvPr id="8" name="Group 7">
            <a:extLst>
              <a:ext uri="{FF2B5EF4-FFF2-40B4-BE49-F238E27FC236}">
                <a16:creationId xmlns:a16="http://schemas.microsoft.com/office/drawing/2014/main" id="{36482300-A9E7-4E76-BACC-278EBE8AB889}"/>
              </a:ext>
            </a:extLst>
          </p:cNvPr>
          <p:cNvGrpSpPr/>
          <p:nvPr/>
        </p:nvGrpSpPr>
        <p:grpSpPr>
          <a:xfrm>
            <a:off x="110367" y="697500"/>
            <a:ext cx="6047632" cy="2085507"/>
            <a:chOff x="110367" y="599024"/>
            <a:chExt cx="6047632" cy="2085507"/>
          </a:xfrm>
        </p:grpSpPr>
        <p:pic>
          <p:nvPicPr>
            <p:cNvPr id="6" name="Picture 5">
              <a:extLst>
                <a:ext uri="{FF2B5EF4-FFF2-40B4-BE49-F238E27FC236}">
                  <a16:creationId xmlns:a16="http://schemas.microsoft.com/office/drawing/2014/main" id="{2CC7A89D-7564-44F4-B4DF-69AEEB0E6F88}"/>
                </a:ext>
              </a:extLst>
            </p:cNvPr>
            <p:cNvPicPr>
              <a:picLocks noChangeAspect="1"/>
            </p:cNvPicPr>
            <p:nvPr/>
          </p:nvPicPr>
          <p:blipFill>
            <a:blip r:embed="rId4"/>
            <a:stretch>
              <a:fillRect/>
            </a:stretch>
          </p:blipFill>
          <p:spPr>
            <a:xfrm>
              <a:off x="110367" y="599024"/>
              <a:ext cx="2819102" cy="2085507"/>
            </a:xfrm>
            <a:prstGeom prst="rect">
              <a:avLst/>
            </a:prstGeom>
          </p:spPr>
        </p:pic>
        <p:pic>
          <p:nvPicPr>
            <p:cNvPr id="7" name="Picture 6">
              <a:extLst>
                <a:ext uri="{FF2B5EF4-FFF2-40B4-BE49-F238E27FC236}">
                  <a16:creationId xmlns:a16="http://schemas.microsoft.com/office/drawing/2014/main" id="{ACEC1E70-0D07-4F9C-95C4-5E1735B0C5B5}"/>
                </a:ext>
              </a:extLst>
            </p:cNvPr>
            <p:cNvPicPr>
              <a:picLocks noChangeAspect="1"/>
            </p:cNvPicPr>
            <p:nvPr/>
          </p:nvPicPr>
          <p:blipFill>
            <a:blip r:embed="rId5"/>
            <a:stretch>
              <a:fillRect/>
            </a:stretch>
          </p:blipFill>
          <p:spPr>
            <a:xfrm>
              <a:off x="3061116" y="769539"/>
              <a:ext cx="3096883" cy="1741996"/>
            </a:xfrm>
            <a:prstGeom prst="rect">
              <a:avLst/>
            </a:prstGeom>
          </p:spPr>
        </p:pic>
      </p:grpSp>
    </p:spTree>
    <p:extLst>
      <p:ext uri="{BB962C8B-B14F-4D97-AF65-F5344CB8AC3E}">
        <p14:creationId xmlns:p14="http://schemas.microsoft.com/office/powerpoint/2010/main" val="265885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B8BD57-8E65-4D31-B750-83A1E9731D93}"/>
              </a:ext>
            </a:extLst>
          </p:cNvPr>
          <p:cNvSpPr>
            <a:spLocks noGrp="1"/>
          </p:cNvSpPr>
          <p:nvPr>
            <p:ph type="sldNum" sz="quarter" idx="12"/>
          </p:nvPr>
        </p:nvSpPr>
        <p:spPr/>
        <p:txBody>
          <a:bodyPr/>
          <a:lstStyle/>
          <a:p>
            <a:fld id="{D1CC65B4-01A9-9E4C-8E2D-48F479063FF8}" type="slidenum">
              <a:rPr lang="en-US" smtClean="0"/>
              <a:pPr/>
              <a:t>3</a:t>
            </a:fld>
            <a:r>
              <a:rPr lang="en-US"/>
              <a:t>      CONFIDENTIAL</a:t>
            </a:r>
            <a:endParaRPr lang="en-US" dirty="0"/>
          </a:p>
        </p:txBody>
      </p:sp>
      <p:sp>
        <p:nvSpPr>
          <p:cNvPr id="3" name="TextBox 2">
            <a:extLst>
              <a:ext uri="{FF2B5EF4-FFF2-40B4-BE49-F238E27FC236}">
                <a16:creationId xmlns:a16="http://schemas.microsoft.com/office/drawing/2014/main" id="{8F42F54F-6EE0-4D90-87D3-EE8A205B6807}"/>
              </a:ext>
            </a:extLst>
          </p:cNvPr>
          <p:cNvSpPr txBox="1"/>
          <p:nvPr/>
        </p:nvSpPr>
        <p:spPr>
          <a:xfrm>
            <a:off x="306979" y="1602706"/>
            <a:ext cx="6799760" cy="2030428"/>
          </a:xfrm>
          <a:prstGeom prst="rect">
            <a:avLst/>
          </a:prstGeom>
          <a:noFill/>
        </p:spPr>
        <p:txBody>
          <a:bodyPr wrap="square" rtlCol="0">
            <a:spAutoFit/>
          </a:bodyPr>
          <a:lstStyle/>
          <a:p>
            <a:r>
              <a:rPr lang="en-US" b="1" dirty="0">
                <a:solidFill>
                  <a:srgbClr val="FF7D1B"/>
                </a:solidFill>
                <a:latin typeface="Work Sans" pitchFamily="2" charset="0"/>
              </a:rPr>
              <a:t>Pennsylvania – Philadelphia Suburbs</a:t>
            </a:r>
          </a:p>
          <a:p>
            <a:endParaRPr lang="en-US" dirty="0">
              <a:latin typeface="Work Sans" pitchFamily="2" charset="0"/>
            </a:endParaRPr>
          </a:p>
          <a:p>
            <a:r>
              <a:rPr lang="en-US" b="1" dirty="0">
                <a:solidFill>
                  <a:srgbClr val="FF7D1B"/>
                </a:solidFill>
                <a:latin typeface="Work Sans" pitchFamily="2" charset="0"/>
              </a:rPr>
              <a:t>UMBC</a:t>
            </a:r>
            <a:r>
              <a:rPr lang="en-US" dirty="0">
                <a:latin typeface="Work Sans" pitchFamily="2" charset="0"/>
              </a:rPr>
              <a:t> - </a:t>
            </a:r>
            <a:r>
              <a:rPr lang="en-US" b="1" dirty="0">
                <a:solidFill>
                  <a:srgbClr val="FF7D1B"/>
                </a:solidFill>
                <a:latin typeface="Work Sans" pitchFamily="2" charset="0"/>
              </a:rPr>
              <a:t>EMT, Law Enforcement</a:t>
            </a:r>
          </a:p>
          <a:p>
            <a:endParaRPr lang="en-US" b="1" dirty="0">
              <a:solidFill>
                <a:srgbClr val="FF7D1B"/>
              </a:solidFill>
              <a:latin typeface="Work Sans" pitchFamily="2" charset="0"/>
            </a:endParaRPr>
          </a:p>
          <a:p>
            <a:r>
              <a:rPr lang="en-US" b="1" dirty="0" err="1">
                <a:solidFill>
                  <a:srgbClr val="FF7D1B"/>
                </a:solidFill>
                <a:latin typeface="Work Sans" pitchFamily="2" charset="0"/>
              </a:rPr>
              <a:t>Fleetway</a:t>
            </a:r>
            <a:r>
              <a:rPr lang="en-US" b="1" dirty="0">
                <a:solidFill>
                  <a:srgbClr val="FF7D1B"/>
                </a:solidFill>
                <a:latin typeface="Work Sans" pitchFamily="2" charset="0"/>
              </a:rPr>
              <a:t> Capital Corp. – King of Prussia, PA </a:t>
            </a:r>
          </a:p>
          <a:p>
            <a:r>
              <a:rPr lang="en-US" dirty="0">
                <a:latin typeface="Work Sans" pitchFamily="2" charset="0"/>
              </a:rPr>
              <a:t>Equipment Financing/Leasing 9+ Years </a:t>
            </a:r>
          </a:p>
          <a:p>
            <a:r>
              <a:rPr lang="en-US" dirty="0">
                <a:latin typeface="Work Sans" pitchFamily="2" charset="0"/>
              </a:rPr>
              <a:t>Account Executive, Underwriting, Asset Management </a:t>
            </a:r>
            <a:r>
              <a:rPr lang="en-US" b="1" dirty="0">
                <a:solidFill>
                  <a:srgbClr val="FF7D1B"/>
                </a:solidFill>
                <a:latin typeface="Work Sans" pitchFamily="2" charset="0"/>
              </a:rPr>
              <a:t> </a:t>
            </a:r>
          </a:p>
        </p:txBody>
      </p:sp>
      <p:grpSp>
        <p:nvGrpSpPr>
          <p:cNvPr id="27" name="Group 26">
            <a:extLst>
              <a:ext uri="{FF2B5EF4-FFF2-40B4-BE49-F238E27FC236}">
                <a16:creationId xmlns:a16="http://schemas.microsoft.com/office/drawing/2014/main" id="{A3D702DD-29B9-418D-A50A-B578595FBEA3}"/>
              </a:ext>
            </a:extLst>
          </p:cNvPr>
          <p:cNvGrpSpPr/>
          <p:nvPr/>
        </p:nvGrpSpPr>
        <p:grpSpPr>
          <a:xfrm>
            <a:off x="2037263" y="423243"/>
            <a:ext cx="1528350" cy="789680"/>
            <a:chOff x="2037263" y="423243"/>
            <a:chExt cx="1528350" cy="789680"/>
          </a:xfrm>
        </p:grpSpPr>
        <p:grpSp>
          <p:nvGrpSpPr>
            <p:cNvPr id="14" name="Group 13">
              <a:extLst>
                <a:ext uri="{FF2B5EF4-FFF2-40B4-BE49-F238E27FC236}">
                  <a16:creationId xmlns:a16="http://schemas.microsoft.com/office/drawing/2014/main" id="{FB3F0695-4D05-4B9D-9422-D598B06641A7}"/>
                </a:ext>
              </a:extLst>
            </p:cNvPr>
            <p:cNvGrpSpPr/>
            <p:nvPr/>
          </p:nvGrpSpPr>
          <p:grpSpPr>
            <a:xfrm>
              <a:off x="2037263" y="423243"/>
              <a:ext cx="1528350" cy="789680"/>
              <a:chOff x="266700" y="313156"/>
              <a:chExt cx="1403074" cy="724952"/>
            </a:xfrm>
          </p:grpSpPr>
          <p:sp>
            <p:nvSpPr>
              <p:cNvPr id="15" name="Rectangle: Rounded Corners 14">
                <a:extLst>
                  <a:ext uri="{FF2B5EF4-FFF2-40B4-BE49-F238E27FC236}">
                    <a16:creationId xmlns:a16="http://schemas.microsoft.com/office/drawing/2014/main" id="{0024D1F9-BDE2-468A-BC86-2A196F6E26FF}"/>
                  </a:ext>
                </a:extLst>
              </p:cNvPr>
              <p:cNvSpPr/>
              <p:nvPr/>
            </p:nvSpPr>
            <p:spPr>
              <a:xfrm>
                <a:off x="266700" y="313156"/>
                <a:ext cx="1403074" cy="724952"/>
              </a:xfrm>
              <a:prstGeom prst="roundRect">
                <a:avLst>
                  <a:gd name="adj" fmla="val 7639"/>
                </a:avLst>
              </a:prstGeom>
              <a:solidFill>
                <a:schemeClr val="bg1"/>
              </a:soli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1AE3F24-873B-4BB5-9D12-77CEA0CB641C}"/>
                  </a:ext>
                </a:extLst>
              </p:cNvPr>
              <p:cNvSpPr/>
              <p:nvPr/>
            </p:nvSpPr>
            <p:spPr>
              <a:xfrm>
                <a:off x="1504949" y="395270"/>
                <a:ext cx="88470" cy="88470"/>
              </a:xfrm>
              <a:prstGeom prst="ellipse">
                <a:avLst/>
              </a:prstGeom>
              <a:solidFill>
                <a:srgbClr val="FF7D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picture containing drawing, table&#10;&#10;Description automatically generated">
              <a:extLst>
                <a:ext uri="{FF2B5EF4-FFF2-40B4-BE49-F238E27FC236}">
                  <a16:creationId xmlns:a16="http://schemas.microsoft.com/office/drawing/2014/main" id="{AB0A16A8-0F31-4147-BF24-0BF0599BFC95}"/>
                </a:ext>
              </a:extLst>
            </p:cNvPr>
            <p:cNvPicPr>
              <a:picLocks noChangeAspect="1"/>
            </p:cNvPicPr>
            <p:nvPr/>
          </p:nvPicPr>
          <p:blipFill>
            <a:blip r:embed="rId3"/>
            <a:stretch>
              <a:fillRect/>
            </a:stretch>
          </p:blipFill>
          <p:spPr>
            <a:xfrm>
              <a:off x="2249840" y="667648"/>
              <a:ext cx="1103193" cy="288335"/>
            </a:xfrm>
            <a:prstGeom prst="rect">
              <a:avLst/>
            </a:prstGeom>
          </p:spPr>
        </p:pic>
      </p:grpSp>
      <p:grpSp>
        <p:nvGrpSpPr>
          <p:cNvPr id="28" name="Group 27">
            <a:extLst>
              <a:ext uri="{FF2B5EF4-FFF2-40B4-BE49-F238E27FC236}">
                <a16:creationId xmlns:a16="http://schemas.microsoft.com/office/drawing/2014/main" id="{CD46DBD1-225B-4B92-9BC1-07E067B80099}"/>
              </a:ext>
            </a:extLst>
          </p:cNvPr>
          <p:cNvGrpSpPr/>
          <p:nvPr/>
        </p:nvGrpSpPr>
        <p:grpSpPr>
          <a:xfrm>
            <a:off x="3807825" y="416976"/>
            <a:ext cx="1528350" cy="789681"/>
            <a:chOff x="3807825" y="416976"/>
            <a:chExt cx="1528350" cy="789681"/>
          </a:xfrm>
        </p:grpSpPr>
        <p:grpSp>
          <p:nvGrpSpPr>
            <p:cNvPr id="17" name="Group 16">
              <a:extLst>
                <a:ext uri="{FF2B5EF4-FFF2-40B4-BE49-F238E27FC236}">
                  <a16:creationId xmlns:a16="http://schemas.microsoft.com/office/drawing/2014/main" id="{F27A0B9E-7402-46A5-B463-7250950E38AB}"/>
                </a:ext>
              </a:extLst>
            </p:cNvPr>
            <p:cNvGrpSpPr/>
            <p:nvPr/>
          </p:nvGrpSpPr>
          <p:grpSpPr>
            <a:xfrm>
              <a:off x="3807825" y="416976"/>
              <a:ext cx="1528350" cy="789681"/>
              <a:chOff x="266700" y="313156"/>
              <a:chExt cx="1403074" cy="724952"/>
            </a:xfrm>
          </p:grpSpPr>
          <p:sp>
            <p:nvSpPr>
              <p:cNvPr id="18" name="Rectangle: Rounded Corners 17">
                <a:extLst>
                  <a:ext uri="{FF2B5EF4-FFF2-40B4-BE49-F238E27FC236}">
                    <a16:creationId xmlns:a16="http://schemas.microsoft.com/office/drawing/2014/main" id="{E0ED45BB-3911-47BB-9C56-B0F77749D4E2}"/>
                  </a:ext>
                </a:extLst>
              </p:cNvPr>
              <p:cNvSpPr/>
              <p:nvPr/>
            </p:nvSpPr>
            <p:spPr>
              <a:xfrm>
                <a:off x="266700" y="313156"/>
                <a:ext cx="1403074" cy="724952"/>
              </a:xfrm>
              <a:prstGeom prst="roundRect">
                <a:avLst>
                  <a:gd name="adj" fmla="val 7639"/>
                </a:avLst>
              </a:prstGeom>
              <a:solidFill>
                <a:schemeClr val="bg1"/>
              </a:soli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96B35D08-0490-4FAA-84EA-0D20B080F3E1}"/>
                  </a:ext>
                </a:extLst>
              </p:cNvPr>
              <p:cNvSpPr/>
              <p:nvPr/>
            </p:nvSpPr>
            <p:spPr>
              <a:xfrm>
                <a:off x="1504949" y="395270"/>
                <a:ext cx="88470" cy="88470"/>
              </a:xfrm>
              <a:prstGeom prst="ellipse">
                <a:avLst/>
              </a:prstGeom>
              <a:solidFill>
                <a:srgbClr val="FF7D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close up of a sign&#10;&#10;Description automatically generated">
              <a:extLst>
                <a:ext uri="{FF2B5EF4-FFF2-40B4-BE49-F238E27FC236}">
                  <a16:creationId xmlns:a16="http://schemas.microsoft.com/office/drawing/2014/main" id="{D1D6E44D-F3A2-4103-B35F-2610BF40BC77}"/>
                </a:ext>
              </a:extLst>
            </p:cNvPr>
            <p:cNvPicPr>
              <a:picLocks noChangeAspect="1"/>
            </p:cNvPicPr>
            <p:nvPr/>
          </p:nvPicPr>
          <p:blipFill>
            <a:blip r:embed="rId4"/>
            <a:stretch>
              <a:fillRect/>
            </a:stretch>
          </p:blipFill>
          <p:spPr>
            <a:xfrm>
              <a:off x="4024312" y="620907"/>
              <a:ext cx="1095376" cy="381816"/>
            </a:xfrm>
            <a:prstGeom prst="rect">
              <a:avLst/>
            </a:prstGeom>
          </p:spPr>
        </p:pic>
      </p:grpSp>
      <p:grpSp>
        <p:nvGrpSpPr>
          <p:cNvPr id="29" name="Group 28">
            <a:extLst>
              <a:ext uri="{FF2B5EF4-FFF2-40B4-BE49-F238E27FC236}">
                <a16:creationId xmlns:a16="http://schemas.microsoft.com/office/drawing/2014/main" id="{2D5CB7C3-477B-4077-89BF-E5374489F45F}"/>
              </a:ext>
            </a:extLst>
          </p:cNvPr>
          <p:cNvGrpSpPr/>
          <p:nvPr/>
        </p:nvGrpSpPr>
        <p:grpSpPr>
          <a:xfrm>
            <a:off x="5432934" y="396452"/>
            <a:ext cx="1528350" cy="789681"/>
            <a:chOff x="5578389" y="410710"/>
            <a:chExt cx="1528350" cy="789681"/>
          </a:xfrm>
        </p:grpSpPr>
        <p:grpSp>
          <p:nvGrpSpPr>
            <p:cNvPr id="20" name="Group 19">
              <a:extLst>
                <a:ext uri="{FF2B5EF4-FFF2-40B4-BE49-F238E27FC236}">
                  <a16:creationId xmlns:a16="http://schemas.microsoft.com/office/drawing/2014/main" id="{F4DFD602-865A-40C2-95F7-E2D492F41658}"/>
                </a:ext>
              </a:extLst>
            </p:cNvPr>
            <p:cNvGrpSpPr/>
            <p:nvPr/>
          </p:nvGrpSpPr>
          <p:grpSpPr>
            <a:xfrm>
              <a:off x="5578389" y="410710"/>
              <a:ext cx="1528350" cy="789681"/>
              <a:chOff x="266700" y="313156"/>
              <a:chExt cx="1403074" cy="724952"/>
            </a:xfrm>
          </p:grpSpPr>
          <p:sp>
            <p:nvSpPr>
              <p:cNvPr id="21" name="Rectangle: Rounded Corners 20">
                <a:extLst>
                  <a:ext uri="{FF2B5EF4-FFF2-40B4-BE49-F238E27FC236}">
                    <a16:creationId xmlns:a16="http://schemas.microsoft.com/office/drawing/2014/main" id="{958171B4-4FD1-4D97-A646-64F29B1B0197}"/>
                  </a:ext>
                </a:extLst>
              </p:cNvPr>
              <p:cNvSpPr/>
              <p:nvPr/>
            </p:nvSpPr>
            <p:spPr>
              <a:xfrm>
                <a:off x="266700" y="313156"/>
                <a:ext cx="1403074" cy="724952"/>
              </a:xfrm>
              <a:prstGeom prst="roundRect">
                <a:avLst>
                  <a:gd name="adj" fmla="val 7639"/>
                </a:avLst>
              </a:prstGeom>
              <a:solidFill>
                <a:schemeClr val="bg1"/>
              </a:soli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9F105D08-33D7-4F6C-B979-A7A8211432DA}"/>
                  </a:ext>
                </a:extLst>
              </p:cNvPr>
              <p:cNvSpPr/>
              <p:nvPr/>
            </p:nvSpPr>
            <p:spPr>
              <a:xfrm>
                <a:off x="1504949" y="395270"/>
                <a:ext cx="88470" cy="88470"/>
              </a:xfrm>
              <a:prstGeom prst="ellipse">
                <a:avLst/>
              </a:prstGeom>
              <a:solidFill>
                <a:srgbClr val="FF7D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descr="A close up of a sign&#10;&#10;Description automatically generated">
              <a:extLst>
                <a:ext uri="{FF2B5EF4-FFF2-40B4-BE49-F238E27FC236}">
                  <a16:creationId xmlns:a16="http://schemas.microsoft.com/office/drawing/2014/main" id="{9CAC5F8C-D43A-41C3-960B-3BE5F824859D}"/>
                </a:ext>
              </a:extLst>
            </p:cNvPr>
            <p:cNvPicPr>
              <a:picLocks noChangeAspect="1"/>
            </p:cNvPicPr>
            <p:nvPr/>
          </p:nvPicPr>
          <p:blipFill>
            <a:blip r:embed="rId5"/>
            <a:stretch>
              <a:fillRect/>
            </a:stretch>
          </p:blipFill>
          <p:spPr>
            <a:xfrm>
              <a:off x="6026693" y="490847"/>
              <a:ext cx="641936" cy="641936"/>
            </a:xfrm>
            <a:prstGeom prst="rect">
              <a:avLst/>
            </a:prstGeom>
          </p:spPr>
        </p:pic>
      </p:grpSp>
      <p:grpSp>
        <p:nvGrpSpPr>
          <p:cNvPr id="30" name="Group 29">
            <a:extLst>
              <a:ext uri="{FF2B5EF4-FFF2-40B4-BE49-F238E27FC236}">
                <a16:creationId xmlns:a16="http://schemas.microsoft.com/office/drawing/2014/main" id="{2877D3A5-4582-466E-815C-503DC9978F09}"/>
              </a:ext>
            </a:extLst>
          </p:cNvPr>
          <p:cNvGrpSpPr/>
          <p:nvPr/>
        </p:nvGrpSpPr>
        <p:grpSpPr>
          <a:xfrm>
            <a:off x="7348952" y="404443"/>
            <a:ext cx="1528350" cy="789681"/>
            <a:chOff x="7348952" y="404443"/>
            <a:chExt cx="1528350" cy="789681"/>
          </a:xfrm>
        </p:grpSpPr>
        <p:grpSp>
          <p:nvGrpSpPr>
            <p:cNvPr id="23" name="Group 22">
              <a:extLst>
                <a:ext uri="{FF2B5EF4-FFF2-40B4-BE49-F238E27FC236}">
                  <a16:creationId xmlns:a16="http://schemas.microsoft.com/office/drawing/2014/main" id="{EB523A96-5E96-41EA-97ED-4CEE04AE0865}"/>
                </a:ext>
              </a:extLst>
            </p:cNvPr>
            <p:cNvGrpSpPr/>
            <p:nvPr/>
          </p:nvGrpSpPr>
          <p:grpSpPr>
            <a:xfrm>
              <a:off x="7348952" y="404443"/>
              <a:ext cx="1528350" cy="789681"/>
              <a:chOff x="266700" y="313156"/>
              <a:chExt cx="1403074" cy="724952"/>
            </a:xfrm>
          </p:grpSpPr>
          <p:sp>
            <p:nvSpPr>
              <p:cNvPr id="24" name="Rectangle: Rounded Corners 23">
                <a:extLst>
                  <a:ext uri="{FF2B5EF4-FFF2-40B4-BE49-F238E27FC236}">
                    <a16:creationId xmlns:a16="http://schemas.microsoft.com/office/drawing/2014/main" id="{794CD87B-4C84-445D-A67E-C934BF389909}"/>
                  </a:ext>
                </a:extLst>
              </p:cNvPr>
              <p:cNvSpPr/>
              <p:nvPr/>
            </p:nvSpPr>
            <p:spPr>
              <a:xfrm>
                <a:off x="266700" y="313156"/>
                <a:ext cx="1403074" cy="724952"/>
              </a:xfrm>
              <a:prstGeom prst="roundRect">
                <a:avLst>
                  <a:gd name="adj" fmla="val 7639"/>
                </a:avLst>
              </a:prstGeom>
              <a:solidFill>
                <a:schemeClr val="bg1"/>
              </a:soli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19D8612-E14C-4004-BDCA-EDF96D51FE18}"/>
                  </a:ext>
                </a:extLst>
              </p:cNvPr>
              <p:cNvSpPr/>
              <p:nvPr/>
            </p:nvSpPr>
            <p:spPr>
              <a:xfrm>
                <a:off x="1504949" y="395270"/>
                <a:ext cx="88470" cy="88470"/>
              </a:xfrm>
              <a:prstGeom prst="ellipse">
                <a:avLst/>
              </a:prstGeom>
              <a:solidFill>
                <a:srgbClr val="FF7D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A close up of a sign&#10;&#10;Description automatically generated">
              <a:extLst>
                <a:ext uri="{FF2B5EF4-FFF2-40B4-BE49-F238E27FC236}">
                  <a16:creationId xmlns:a16="http://schemas.microsoft.com/office/drawing/2014/main" id="{96BBE8E3-361F-4606-804B-1D0F4503FC45}"/>
                </a:ext>
              </a:extLst>
            </p:cNvPr>
            <p:cNvPicPr>
              <a:picLocks noChangeAspect="1"/>
            </p:cNvPicPr>
            <p:nvPr/>
          </p:nvPicPr>
          <p:blipFill>
            <a:blip r:embed="rId6"/>
            <a:stretch>
              <a:fillRect/>
            </a:stretch>
          </p:blipFill>
          <p:spPr>
            <a:xfrm>
              <a:off x="7802870" y="481036"/>
              <a:ext cx="620514" cy="620514"/>
            </a:xfrm>
            <a:prstGeom prst="rect">
              <a:avLst/>
            </a:prstGeom>
          </p:spPr>
        </p:pic>
      </p:grpSp>
      <p:grpSp>
        <p:nvGrpSpPr>
          <p:cNvPr id="26" name="Group 25">
            <a:extLst>
              <a:ext uri="{FF2B5EF4-FFF2-40B4-BE49-F238E27FC236}">
                <a16:creationId xmlns:a16="http://schemas.microsoft.com/office/drawing/2014/main" id="{DB6B12E8-12D4-4F01-8605-6251F6A04BC5}"/>
              </a:ext>
            </a:extLst>
          </p:cNvPr>
          <p:cNvGrpSpPr/>
          <p:nvPr/>
        </p:nvGrpSpPr>
        <p:grpSpPr>
          <a:xfrm>
            <a:off x="266700" y="429510"/>
            <a:ext cx="1528350" cy="789680"/>
            <a:chOff x="266700" y="429510"/>
            <a:chExt cx="1528350" cy="789680"/>
          </a:xfrm>
        </p:grpSpPr>
        <p:grpSp>
          <p:nvGrpSpPr>
            <p:cNvPr id="8" name="Group 7">
              <a:extLst>
                <a:ext uri="{FF2B5EF4-FFF2-40B4-BE49-F238E27FC236}">
                  <a16:creationId xmlns:a16="http://schemas.microsoft.com/office/drawing/2014/main" id="{5287001F-8812-4C43-8A0D-A6CF857FD912}"/>
                </a:ext>
              </a:extLst>
            </p:cNvPr>
            <p:cNvGrpSpPr/>
            <p:nvPr/>
          </p:nvGrpSpPr>
          <p:grpSpPr>
            <a:xfrm>
              <a:off x="266700" y="429510"/>
              <a:ext cx="1528350" cy="789680"/>
              <a:chOff x="266700" y="313156"/>
              <a:chExt cx="1403074" cy="724952"/>
            </a:xfrm>
          </p:grpSpPr>
          <p:sp>
            <p:nvSpPr>
              <p:cNvPr id="4" name="Rectangle: Rounded Corners 3">
                <a:extLst>
                  <a:ext uri="{FF2B5EF4-FFF2-40B4-BE49-F238E27FC236}">
                    <a16:creationId xmlns:a16="http://schemas.microsoft.com/office/drawing/2014/main" id="{09FA405E-0478-4883-9FF5-4B2DFF39B073}"/>
                  </a:ext>
                </a:extLst>
              </p:cNvPr>
              <p:cNvSpPr/>
              <p:nvPr/>
            </p:nvSpPr>
            <p:spPr>
              <a:xfrm>
                <a:off x="266700" y="313156"/>
                <a:ext cx="1403074" cy="724952"/>
              </a:xfrm>
              <a:prstGeom prst="roundRect">
                <a:avLst>
                  <a:gd name="adj" fmla="val 7639"/>
                </a:avLst>
              </a:prstGeom>
              <a:solidFill>
                <a:schemeClr val="bg1"/>
              </a:soli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C31401B-C517-4E81-B584-DF712AD213CA}"/>
                  </a:ext>
                </a:extLst>
              </p:cNvPr>
              <p:cNvSpPr/>
              <p:nvPr/>
            </p:nvSpPr>
            <p:spPr>
              <a:xfrm>
                <a:off x="1504949" y="395270"/>
                <a:ext cx="88470" cy="88470"/>
              </a:xfrm>
              <a:prstGeom prst="ellipse">
                <a:avLst/>
              </a:prstGeom>
              <a:solidFill>
                <a:srgbClr val="FF7D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descr="A close up of a logo&#10;&#10;Description automatically generated">
              <a:extLst>
                <a:ext uri="{FF2B5EF4-FFF2-40B4-BE49-F238E27FC236}">
                  <a16:creationId xmlns:a16="http://schemas.microsoft.com/office/drawing/2014/main" id="{A97AB8B7-F7FC-4DBC-A738-ED6C62362F8F}"/>
                </a:ext>
              </a:extLst>
            </p:cNvPr>
            <p:cNvPicPr>
              <a:picLocks noChangeAspect="1"/>
            </p:cNvPicPr>
            <p:nvPr/>
          </p:nvPicPr>
          <p:blipFill>
            <a:blip r:embed="rId7"/>
            <a:stretch>
              <a:fillRect/>
            </a:stretch>
          </p:blipFill>
          <p:spPr>
            <a:xfrm>
              <a:off x="614327" y="539144"/>
              <a:ext cx="830966" cy="554410"/>
            </a:xfrm>
            <a:prstGeom prst="roundRect">
              <a:avLst>
                <a:gd name="adj" fmla="val 6211"/>
              </a:avLst>
            </a:prstGeom>
          </p:spPr>
        </p:pic>
      </p:grpSp>
    </p:spTree>
    <p:extLst>
      <p:ext uri="{BB962C8B-B14F-4D97-AF65-F5344CB8AC3E}">
        <p14:creationId xmlns:p14="http://schemas.microsoft.com/office/powerpoint/2010/main" val="404984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B01D38-05C5-41D4-8354-638803273C8A}"/>
              </a:ext>
            </a:extLst>
          </p:cNvPr>
          <p:cNvSpPr>
            <a:spLocks noGrp="1"/>
          </p:cNvSpPr>
          <p:nvPr>
            <p:ph type="sldNum" sz="quarter" idx="12"/>
          </p:nvPr>
        </p:nvSpPr>
        <p:spPr/>
        <p:txBody>
          <a:bodyPr/>
          <a:lstStyle/>
          <a:p>
            <a:pPr marL="0" marR="0" lvl="0" indent="0" algn="l" defTabSz="914269" rtl="0" eaLnBrk="1" fontAlgn="auto" latinLnBrk="0" hangingPunct="1">
              <a:lnSpc>
                <a:spcPct val="100000"/>
              </a:lnSpc>
              <a:spcBef>
                <a:spcPts val="0"/>
              </a:spcBef>
              <a:spcAft>
                <a:spcPts val="0"/>
              </a:spcAft>
              <a:buClrTx/>
              <a:buSzTx/>
              <a:buFontTx/>
              <a:buNone/>
              <a:tabLst/>
              <a:defRPr/>
            </a:pPr>
            <a:fld id="{D1CC65B4-01A9-9E4C-8E2D-48F479063FF8}" type="slidenum">
              <a:rPr kumimoji="0" lang="en-US" sz="75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269" rtl="0" eaLnBrk="1" fontAlgn="auto" latinLnBrk="0" hangingPunct="1">
                <a:lnSpc>
                  <a:spcPct val="100000"/>
                </a:lnSpc>
                <a:spcBef>
                  <a:spcPts val="0"/>
                </a:spcBef>
                <a:spcAft>
                  <a:spcPts val="0"/>
                </a:spcAft>
                <a:buClrTx/>
                <a:buSzTx/>
                <a:buFontTx/>
                <a:buNone/>
                <a:tabLst/>
                <a:defRPr/>
              </a:pPr>
              <a:t>30</a:t>
            </a:fld>
            <a:r>
              <a:rPr kumimoji="0" lang="en-US" sz="750" b="0" i="0" u="none" strike="noStrike" kern="1200" cap="none" spc="0" normalizeH="0" baseline="0" noProof="0">
                <a:ln>
                  <a:noFill/>
                </a:ln>
                <a:solidFill>
                  <a:prstClr val="white"/>
                </a:solidFill>
                <a:effectLst/>
                <a:uLnTx/>
                <a:uFillTx/>
                <a:latin typeface="Calibri" panose="020F0502020204030204"/>
                <a:ea typeface="+mn-ea"/>
                <a:cs typeface="+mn-cs"/>
              </a:rPr>
              <a:t>      CONFIDENTIAL</a:t>
            </a:r>
            <a:endParaRPr kumimoji="0" lang="en-US" sz="7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94486AFE-19DF-45EA-961D-1CAE1B930DCE}"/>
              </a:ext>
            </a:extLst>
          </p:cNvPr>
          <p:cNvSpPr>
            <a:spLocks noGrp="1"/>
          </p:cNvSpPr>
          <p:nvPr>
            <p:ph type="title"/>
          </p:nvPr>
        </p:nvSpPr>
        <p:spPr/>
        <p:txBody>
          <a:bodyPr/>
          <a:lstStyle/>
          <a:p>
            <a:r>
              <a:rPr lang="en-US" dirty="0"/>
              <a:t>Case Study #3</a:t>
            </a:r>
          </a:p>
        </p:txBody>
      </p:sp>
      <p:grpSp>
        <p:nvGrpSpPr>
          <p:cNvPr id="4" name="Group 3">
            <a:extLst>
              <a:ext uri="{FF2B5EF4-FFF2-40B4-BE49-F238E27FC236}">
                <a16:creationId xmlns:a16="http://schemas.microsoft.com/office/drawing/2014/main" id="{B7F98E4C-422C-47F7-82B7-C5012E46DC33}"/>
              </a:ext>
            </a:extLst>
          </p:cNvPr>
          <p:cNvGrpSpPr/>
          <p:nvPr/>
        </p:nvGrpSpPr>
        <p:grpSpPr>
          <a:xfrm>
            <a:off x="664040" y="510852"/>
            <a:ext cx="4324604" cy="1379813"/>
            <a:chOff x="30451" y="584490"/>
            <a:chExt cx="4324604" cy="1379813"/>
          </a:xfrm>
        </p:grpSpPr>
        <p:pic>
          <p:nvPicPr>
            <p:cNvPr id="6" name="Picture 5">
              <a:extLst>
                <a:ext uri="{FF2B5EF4-FFF2-40B4-BE49-F238E27FC236}">
                  <a16:creationId xmlns:a16="http://schemas.microsoft.com/office/drawing/2014/main" id="{E44000CC-BD86-4599-B43B-02938470F230}"/>
                </a:ext>
              </a:extLst>
            </p:cNvPr>
            <p:cNvPicPr>
              <a:picLocks noChangeAspect="1"/>
            </p:cNvPicPr>
            <p:nvPr/>
          </p:nvPicPr>
          <p:blipFill>
            <a:blip r:embed="rId3"/>
            <a:stretch>
              <a:fillRect/>
            </a:stretch>
          </p:blipFill>
          <p:spPr>
            <a:xfrm>
              <a:off x="30451" y="584490"/>
              <a:ext cx="1829054" cy="1379813"/>
            </a:xfrm>
            <a:prstGeom prst="rect">
              <a:avLst/>
            </a:prstGeom>
          </p:spPr>
        </p:pic>
        <p:pic>
          <p:nvPicPr>
            <p:cNvPr id="7" name="Picture 6">
              <a:extLst>
                <a:ext uri="{FF2B5EF4-FFF2-40B4-BE49-F238E27FC236}">
                  <a16:creationId xmlns:a16="http://schemas.microsoft.com/office/drawing/2014/main" id="{681D0FCF-9088-4A3B-8616-8E7E2240B689}"/>
                </a:ext>
              </a:extLst>
            </p:cNvPr>
            <p:cNvPicPr>
              <a:picLocks noChangeAspect="1"/>
            </p:cNvPicPr>
            <p:nvPr/>
          </p:nvPicPr>
          <p:blipFill>
            <a:blip r:embed="rId4"/>
            <a:stretch>
              <a:fillRect/>
            </a:stretch>
          </p:blipFill>
          <p:spPr>
            <a:xfrm>
              <a:off x="1859505" y="731471"/>
              <a:ext cx="2495550" cy="1085850"/>
            </a:xfrm>
            <a:prstGeom prst="rect">
              <a:avLst/>
            </a:prstGeom>
          </p:spPr>
        </p:pic>
      </p:grpSp>
      <p:pic>
        <p:nvPicPr>
          <p:cNvPr id="9" name="Picture 8">
            <a:extLst>
              <a:ext uri="{FF2B5EF4-FFF2-40B4-BE49-F238E27FC236}">
                <a16:creationId xmlns:a16="http://schemas.microsoft.com/office/drawing/2014/main" id="{B0B0BCCC-8A9D-476A-B206-92FBA1407A09}"/>
              </a:ext>
            </a:extLst>
          </p:cNvPr>
          <p:cNvPicPr>
            <a:picLocks noChangeAspect="1"/>
          </p:cNvPicPr>
          <p:nvPr/>
        </p:nvPicPr>
        <p:blipFill>
          <a:blip r:embed="rId5"/>
          <a:stretch>
            <a:fillRect/>
          </a:stretch>
        </p:blipFill>
        <p:spPr>
          <a:xfrm>
            <a:off x="996936" y="1952614"/>
            <a:ext cx="4246647" cy="2407190"/>
          </a:xfrm>
          <a:prstGeom prst="rect">
            <a:avLst/>
          </a:prstGeom>
        </p:spPr>
      </p:pic>
      <p:pic>
        <p:nvPicPr>
          <p:cNvPr id="10" name="Picture 9">
            <a:extLst>
              <a:ext uri="{FF2B5EF4-FFF2-40B4-BE49-F238E27FC236}">
                <a16:creationId xmlns:a16="http://schemas.microsoft.com/office/drawing/2014/main" id="{A48BF2C5-EE87-4F42-9B5F-68E9BDDC9D89}"/>
              </a:ext>
            </a:extLst>
          </p:cNvPr>
          <p:cNvPicPr>
            <a:picLocks noChangeAspect="1"/>
          </p:cNvPicPr>
          <p:nvPr/>
        </p:nvPicPr>
        <p:blipFill>
          <a:blip r:embed="rId6"/>
          <a:stretch>
            <a:fillRect/>
          </a:stretch>
        </p:blipFill>
        <p:spPr>
          <a:xfrm>
            <a:off x="5243583" y="1952614"/>
            <a:ext cx="1908597" cy="2473542"/>
          </a:xfrm>
          <a:prstGeom prst="rect">
            <a:avLst/>
          </a:prstGeom>
        </p:spPr>
      </p:pic>
    </p:spTree>
    <p:extLst>
      <p:ext uri="{BB962C8B-B14F-4D97-AF65-F5344CB8AC3E}">
        <p14:creationId xmlns:p14="http://schemas.microsoft.com/office/powerpoint/2010/main" val="1224960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EC00A9-5633-43BB-AA89-47EE4A36C24B}"/>
              </a:ext>
            </a:extLst>
          </p:cNvPr>
          <p:cNvSpPr>
            <a:spLocks noGrp="1"/>
          </p:cNvSpPr>
          <p:nvPr>
            <p:ph type="sldNum" sz="quarter" idx="12"/>
          </p:nvPr>
        </p:nvSpPr>
        <p:spPr/>
        <p:txBody>
          <a:bodyPr/>
          <a:lstStyle/>
          <a:p>
            <a:pPr marL="0" marR="0" lvl="0" indent="0" algn="l" defTabSz="914269" rtl="0" eaLnBrk="1" fontAlgn="auto" latinLnBrk="0" hangingPunct="1">
              <a:lnSpc>
                <a:spcPct val="100000"/>
              </a:lnSpc>
              <a:spcBef>
                <a:spcPts val="0"/>
              </a:spcBef>
              <a:spcAft>
                <a:spcPts val="0"/>
              </a:spcAft>
              <a:buClrTx/>
              <a:buSzTx/>
              <a:buFontTx/>
              <a:buNone/>
              <a:tabLst/>
              <a:defRPr/>
            </a:pPr>
            <a:fld id="{D1CC65B4-01A9-9E4C-8E2D-48F479063FF8}" type="slidenum">
              <a:rPr kumimoji="0" lang="en-US" sz="75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269" rtl="0" eaLnBrk="1" fontAlgn="auto" latinLnBrk="0" hangingPunct="1">
                <a:lnSpc>
                  <a:spcPct val="100000"/>
                </a:lnSpc>
                <a:spcBef>
                  <a:spcPts val="0"/>
                </a:spcBef>
                <a:spcAft>
                  <a:spcPts val="0"/>
                </a:spcAft>
                <a:buClrTx/>
                <a:buSzTx/>
                <a:buFontTx/>
                <a:buNone/>
                <a:tabLst/>
                <a:defRPr/>
              </a:pPr>
              <a:t>31</a:t>
            </a:fld>
            <a:r>
              <a:rPr kumimoji="0" lang="en-US" sz="750" b="0" i="0" u="none" strike="noStrike" kern="1200" cap="none" spc="0" normalizeH="0" baseline="0" noProof="0">
                <a:ln>
                  <a:noFill/>
                </a:ln>
                <a:solidFill>
                  <a:prstClr val="white"/>
                </a:solidFill>
                <a:effectLst/>
                <a:uLnTx/>
                <a:uFillTx/>
                <a:latin typeface="Calibri" panose="020F0502020204030204"/>
                <a:ea typeface="+mn-ea"/>
                <a:cs typeface="+mn-cs"/>
              </a:rPr>
              <a:t>      CONFIDENTIAL</a:t>
            </a:r>
            <a:endParaRPr kumimoji="0" lang="en-US" sz="7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E4948387-371A-4791-B536-609838EA6AAC}"/>
              </a:ext>
            </a:extLst>
          </p:cNvPr>
          <p:cNvSpPr>
            <a:spLocks noGrp="1"/>
          </p:cNvSpPr>
          <p:nvPr>
            <p:ph type="title"/>
          </p:nvPr>
        </p:nvSpPr>
        <p:spPr/>
        <p:txBody>
          <a:bodyPr/>
          <a:lstStyle/>
          <a:p>
            <a:r>
              <a:rPr lang="en-US" dirty="0"/>
              <a:t>Case Study #4</a:t>
            </a:r>
          </a:p>
        </p:txBody>
      </p:sp>
      <p:grpSp>
        <p:nvGrpSpPr>
          <p:cNvPr id="5" name="Group 4">
            <a:extLst>
              <a:ext uri="{FF2B5EF4-FFF2-40B4-BE49-F238E27FC236}">
                <a16:creationId xmlns:a16="http://schemas.microsoft.com/office/drawing/2014/main" id="{0E384DE7-4376-4CBE-9B9B-4392F8144984}"/>
              </a:ext>
            </a:extLst>
          </p:cNvPr>
          <p:cNvGrpSpPr/>
          <p:nvPr/>
        </p:nvGrpSpPr>
        <p:grpSpPr>
          <a:xfrm>
            <a:off x="179908" y="613581"/>
            <a:ext cx="4324551" cy="1784845"/>
            <a:chOff x="179908" y="613581"/>
            <a:chExt cx="4324551" cy="1784845"/>
          </a:xfrm>
        </p:grpSpPr>
        <p:pic>
          <p:nvPicPr>
            <p:cNvPr id="4" name="Picture 3">
              <a:extLst>
                <a:ext uri="{FF2B5EF4-FFF2-40B4-BE49-F238E27FC236}">
                  <a16:creationId xmlns:a16="http://schemas.microsoft.com/office/drawing/2014/main" id="{F9B7276C-3B68-4A13-84F4-795A60BB854D}"/>
                </a:ext>
              </a:extLst>
            </p:cNvPr>
            <p:cNvPicPr>
              <a:picLocks noChangeAspect="1"/>
            </p:cNvPicPr>
            <p:nvPr/>
          </p:nvPicPr>
          <p:blipFill>
            <a:blip r:embed="rId3"/>
            <a:stretch>
              <a:fillRect/>
            </a:stretch>
          </p:blipFill>
          <p:spPr>
            <a:xfrm>
              <a:off x="179908" y="613581"/>
              <a:ext cx="2377817" cy="1784845"/>
            </a:xfrm>
            <a:prstGeom prst="rect">
              <a:avLst/>
            </a:prstGeom>
          </p:spPr>
        </p:pic>
        <p:pic>
          <p:nvPicPr>
            <p:cNvPr id="6" name="Picture 5">
              <a:extLst>
                <a:ext uri="{FF2B5EF4-FFF2-40B4-BE49-F238E27FC236}">
                  <a16:creationId xmlns:a16="http://schemas.microsoft.com/office/drawing/2014/main" id="{AFBAAC3E-28CE-44E6-899C-D8B99FE391DF}"/>
                </a:ext>
              </a:extLst>
            </p:cNvPr>
            <p:cNvPicPr>
              <a:picLocks noChangeAspect="1"/>
            </p:cNvPicPr>
            <p:nvPr/>
          </p:nvPicPr>
          <p:blipFill>
            <a:blip r:embed="rId4"/>
            <a:stretch>
              <a:fillRect/>
            </a:stretch>
          </p:blipFill>
          <p:spPr>
            <a:xfrm>
              <a:off x="2780233" y="613582"/>
              <a:ext cx="1724226" cy="1784844"/>
            </a:xfrm>
            <a:prstGeom prst="rect">
              <a:avLst/>
            </a:prstGeom>
          </p:spPr>
        </p:pic>
      </p:grpSp>
      <p:pic>
        <p:nvPicPr>
          <p:cNvPr id="7" name="Picture 6">
            <a:extLst>
              <a:ext uri="{FF2B5EF4-FFF2-40B4-BE49-F238E27FC236}">
                <a16:creationId xmlns:a16="http://schemas.microsoft.com/office/drawing/2014/main" id="{D39E6D2E-3FA2-4DBF-A960-B03FF7BF2B89}"/>
              </a:ext>
            </a:extLst>
          </p:cNvPr>
          <p:cNvPicPr>
            <a:picLocks noChangeAspect="1"/>
          </p:cNvPicPr>
          <p:nvPr/>
        </p:nvPicPr>
        <p:blipFill rotWithShape="1">
          <a:blip r:embed="rId5"/>
          <a:srcRect l="17726"/>
          <a:stretch/>
        </p:blipFill>
        <p:spPr>
          <a:xfrm>
            <a:off x="846667" y="2463544"/>
            <a:ext cx="6144244" cy="1939260"/>
          </a:xfrm>
          <a:prstGeom prst="rect">
            <a:avLst/>
          </a:prstGeom>
        </p:spPr>
      </p:pic>
    </p:spTree>
    <p:extLst>
      <p:ext uri="{BB962C8B-B14F-4D97-AF65-F5344CB8AC3E}">
        <p14:creationId xmlns:p14="http://schemas.microsoft.com/office/powerpoint/2010/main" val="409730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5FBF0F-78B6-43FD-A116-E2F495F9D867}"/>
              </a:ext>
            </a:extLst>
          </p:cNvPr>
          <p:cNvSpPr>
            <a:spLocks noGrp="1"/>
          </p:cNvSpPr>
          <p:nvPr>
            <p:ph type="sldNum" sz="quarter" idx="12"/>
          </p:nvPr>
        </p:nvSpPr>
        <p:spPr/>
        <p:txBody>
          <a:bodyPr/>
          <a:lstStyle/>
          <a:p>
            <a:fld id="{D1CC65B4-01A9-9E4C-8E2D-48F479063FF8}" type="slidenum">
              <a:rPr lang="en-US" smtClean="0"/>
              <a:pPr/>
              <a:t>32</a:t>
            </a:fld>
            <a:r>
              <a:rPr lang="en-US"/>
              <a:t>      CONFIDENTIAL</a:t>
            </a:r>
            <a:endParaRPr lang="en-US" dirty="0"/>
          </a:p>
        </p:txBody>
      </p:sp>
      <p:sp>
        <p:nvSpPr>
          <p:cNvPr id="3" name="Title 2">
            <a:extLst>
              <a:ext uri="{FF2B5EF4-FFF2-40B4-BE49-F238E27FC236}">
                <a16:creationId xmlns:a16="http://schemas.microsoft.com/office/drawing/2014/main" id="{0EDC489B-6BA3-4DCC-A0CB-23BB45018718}"/>
              </a:ext>
            </a:extLst>
          </p:cNvPr>
          <p:cNvSpPr>
            <a:spLocks noGrp="1"/>
          </p:cNvSpPr>
          <p:nvPr>
            <p:ph type="title"/>
          </p:nvPr>
        </p:nvSpPr>
        <p:spPr/>
        <p:txBody>
          <a:bodyPr/>
          <a:lstStyle/>
          <a:p>
            <a:r>
              <a:rPr lang="en-US" dirty="0"/>
              <a:t>Case Study #5</a:t>
            </a:r>
          </a:p>
        </p:txBody>
      </p:sp>
      <p:pic>
        <p:nvPicPr>
          <p:cNvPr id="4" name="Picture 3">
            <a:extLst>
              <a:ext uri="{FF2B5EF4-FFF2-40B4-BE49-F238E27FC236}">
                <a16:creationId xmlns:a16="http://schemas.microsoft.com/office/drawing/2014/main" id="{E460D11F-5A18-4624-86D0-639851697D79}"/>
              </a:ext>
            </a:extLst>
          </p:cNvPr>
          <p:cNvPicPr>
            <a:picLocks noChangeAspect="1"/>
          </p:cNvPicPr>
          <p:nvPr/>
        </p:nvPicPr>
        <p:blipFill>
          <a:blip r:embed="rId2"/>
          <a:stretch>
            <a:fillRect/>
          </a:stretch>
        </p:blipFill>
        <p:spPr>
          <a:xfrm>
            <a:off x="87317" y="472449"/>
            <a:ext cx="5906800" cy="2938965"/>
          </a:xfrm>
          <a:prstGeom prst="rect">
            <a:avLst/>
          </a:prstGeom>
        </p:spPr>
      </p:pic>
      <p:pic>
        <p:nvPicPr>
          <p:cNvPr id="6" name="Picture 5">
            <a:extLst>
              <a:ext uri="{FF2B5EF4-FFF2-40B4-BE49-F238E27FC236}">
                <a16:creationId xmlns:a16="http://schemas.microsoft.com/office/drawing/2014/main" id="{F0C7A56F-E785-45D5-A1DA-F5C57E4A8083}"/>
              </a:ext>
            </a:extLst>
          </p:cNvPr>
          <p:cNvPicPr>
            <a:picLocks noChangeAspect="1"/>
          </p:cNvPicPr>
          <p:nvPr/>
        </p:nvPicPr>
        <p:blipFill>
          <a:blip r:embed="rId3"/>
          <a:stretch>
            <a:fillRect/>
          </a:stretch>
        </p:blipFill>
        <p:spPr>
          <a:xfrm>
            <a:off x="4109772" y="2819930"/>
            <a:ext cx="1550827" cy="1578397"/>
          </a:xfrm>
          <a:prstGeom prst="rect">
            <a:avLst/>
          </a:prstGeom>
        </p:spPr>
      </p:pic>
      <p:pic>
        <p:nvPicPr>
          <p:cNvPr id="7" name="Picture 6">
            <a:extLst>
              <a:ext uri="{FF2B5EF4-FFF2-40B4-BE49-F238E27FC236}">
                <a16:creationId xmlns:a16="http://schemas.microsoft.com/office/drawing/2014/main" id="{73F093B7-8D1D-4A31-9C9B-2AC537A033DB}"/>
              </a:ext>
            </a:extLst>
          </p:cNvPr>
          <p:cNvPicPr>
            <a:picLocks noChangeAspect="1"/>
          </p:cNvPicPr>
          <p:nvPr/>
        </p:nvPicPr>
        <p:blipFill>
          <a:blip r:embed="rId4"/>
          <a:stretch>
            <a:fillRect/>
          </a:stretch>
        </p:blipFill>
        <p:spPr>
          <a:xfrm>
            <a:off x="5814378" y="2819930"/>
            <a:ext cx="1863570" cy="1578397"/>
          </a:xfrm>
          <a:prstGeom prst="rect">
            <a:avLst/>
          </a:prstGeom>
        </p:spPr>
      </p:pic>
    </p:spTree>
    <p:extLst>
      <p:ext uri="{BB962C8B-B14F-4D97-AF65-F5344CB8AC3E}">
        <p14:creationId xmlns:p14="http://schemas.microsoft.com/office/powerpoint/2010/main" val="8766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B81D471B-2718-4716-8C90-C6F1F493140B}"/>
              </a:ext>
            </a:extLst>
          </p:cNvPr>
          <p:cNvSpPr/>
          <p:nvPr/>
        </p:nvSpPr>
        <p:spPr>
          <a:xfrm rot="947184">
            <a:off x="4174446" y="647449"/>
            <a:ext cx="1803291" cy="3690478"/>
          </a:xfrm>
          <a:custGeom>
            <a:avLst/>
            <a:gdLst/>
            <a:ahLst/>
            <a:cxnLst/>
            <a:rect l="l" t="t" r="r" b="b"/>
            <a:pathLst>
              <a:path w="1275458" h="2610255">
                <a:moveTo>
                  <a:pt x="329238" y="2161599"/>
                </a:moveTo>
                <a:lnTo>
                  <a:pt x="781543" y="2161599"/>
                </a:lnTo>
                <a:lnTo>
                  <a:pt x="781543" y="2610255"/>
                </a:lnTo>
                <a:lnTo>
                  <a:pt x="329238" y="2610255"/>
                </a:lnTo>
                <a:close/>
                <a:moveTo>
                  <a:pt x="634138" y="0"/>
                </a:moveTo>
                <a:cubicBezTo>
                  <a:pt x="833034" y="0"/>
                  <a:pt x="989644" y="58436"/>
                  <a:pt x="1103970" y="175307"/>
                </a:cubicBezTo>
                <a:cubicBezTo>
                  <a:pt x="1218295" y="292179"/>
                  <a:pt x="1275458" y="451070"/>
                  <a:pt x="1275458" y="651980"/>
                </a:cubicBezTo>
                <a:cubicBezTo>
                  <a:pt x="1275458" y="805541"/>
                  <a:pt x="1250064" y="933718"/>
                  <a:pt x="1199276" y="1036510"/>
                </a:cubicBezTo>
                <a:cubicBezTo>
                  <a:pt x="1148488" y="1139302"/>
                  <a:pt x="1076790" y="1246768"/>
                  <a:pt x="984182" y="1358908"/>
                </a:cubicBezTo>
                <a:cubicBezTo>
                  <a:pt x="906736" y="1452808"/>
                  <a:pt x="848832" y="1536410"/>
                  <a:pt x="810471" y="1609713"/>
                </a:cubicBezTo>
                <a:cubicBezTo>
                  <a:pt x="772109" y="1683017"/>
                  <a:pt x="752928" y="1770552"/>
                  <a:pt x="752928" y="1872318"/>
                </a:cubicBezTo>
                <a:lnTo>
                  <a:pt x="752928" y="1966085"/>
                </a:lnTo>
                <a:lnTo>
                  <a:pt x="357853" y="1966085"/>
                </a:lnTo>
                <a:lnTo>
                  <a:pt x="357853" y="1872318"/>
                </a:lnTo>
                <a:cubicBezTo>
                  <a:pt x="357853" y="1707737"/>
                  <a:pt x="380530" y="1575789"/>
                  <a:pt x="425884" y="1476473"/>
                </a:cubicBezTo>
                <a:cubicBezTo>
                  <a:pt x="471238" y="1377158"/>
                  <a:pt x="535735" y="1273407"/>
                  <a:pt x="619374" y="1165219"/>
                </a:cubicBezTo>
                <a:cubicBezTo>
                  <a:pt x="686788" y="1079185"/>
                  <a:pt x="737595" y="1000238"/>
                  <a:pt x="771795" y="928379"/>
                </a:cubicBezTo>
                <a:cubicBezTo>
                  <a:pt x="805996" y="856519"/>
                  <a:pt x="823096" y="767958"/>
                  <a:pt x="823096" y="662696"/>
                </a:cubicBezTo>
                <a:cubicBezTo>
                  <a:pt x="823096" y="583654"/>
                  <a:pt x="806614" y="524649"/>
                  <a:pt x="773648" y="485679"/>
                </a:cubicBezTo>
                <a:cubicBezTo>
                  <a:pt x="740682" y="446709"/>
                  <a:pt x="692982" y="427224"/>
                  <a:pt x="630547" y="427224"/>
                </a:cubicBezTo>
                <a:cubicBezTo>
                  <a:pt x="567769" y="427224"/>
                  <a:pt x="519983" y="446586"/>
                  <a:pt x="487189" y="485308"/>
                </a:cubicBezTo>
                <a:cubicBezTo>
                  <a:pt x="454394" y="524031"/>
                  <a:pt x="437997" y="583161"/>
                  <a:pt x="437997" y="662696"/>
                </a:cubicBezTo>
                <a:lnTo>
                  <a:pt x="437997" y="849489"/>
                </a:lnTo>
                <a:lnTo>
                  <a:pt x="0" y="849489"/>
                </a:lnTo>
                <a:lnTo>
                  <a:pt x="0" y="691368"/>
                </a:lnTo>
                <a:cubicBezTo>
                  <a:pt x="0" y="478145"/>
                  <a:pt x="56241" y="309612"/>
                  <a:pt x="168723" y="185767"/>
                </a:cubicBezTo>
                <a:cubicBezTo>
                  <a:pt x="281205" y="61923"/>
                  <a:pt x="436344" y="0"/>
                  <a:pt x="634138"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F19F6810-DF1B-4F22-A549-A98630285D7A}"/>
              </a:ext>
            </a:extLst>
          </p:cNvPr>
          <p:cNvSpPr/>
          <p:nvPr/>
        </p:nvSpPr>
        <p:spPr>
          <a:xfrm rot="947184">
            <a:off x="6211916" y="659583"/>
            <a:ext cx="1803291" cy="3690478"/>
          </a:xfrm>
          <a:custGeom>
            <a:avLst/>
            <a:gdLst/>
            <a:ahLst/>
            <a:cxnLst/>
            <a:rect l="l" t="t" r="r" b="b"/>
            <a:pathLst>
              <a:path w="1275458" h="2610255">
                <a:moveTo>
                  <a:pt x="329238" y="2161599"/>
                </a:moveTo>
                <a:lnTo>
                  <a:pt x="781543" y="2161599"/>
                </a:lnTo>
                <a:lnTo>
                  <a:pt x="781543" y="2610255"/>
                </a:lnTo>
                <a:lnTo>
                  <a:pt x="329238" y="2610255"/>
                </a:lnTo>
                <a:close/>
                <a:moveTo>
                  <a:pt x="634138" y="0"/>
                </a:moveTo>
                <a:cubicBezTo>
                  <a:pt x="833034" y="0"/>
                  <a:pt x="989644" y="58436"/>
                  <a:pt x="1103970" y="175307"/>
                </a:cubicBezTo>
                <a:cubicBezTo>
                  <a:pt x="1218295" y="292179"/>
                  <a:pt x="1275458" y="451070"/>
                  <a:pt x="1275458" y="651980"/>
                </a:cubicBezTo>
                <a:cubicBezTo>
                  <a:pt x="1275458" y="805541"/>
                  <a:pt x="1250064" y="933718"/>
                  <a:pt x="1199276" y="1036510"/>
                </a:cubicBezTo>
                <a:cubicBezTo>
                  <a:pt x="1148488" y="1139302"/>
                  <a:pt x="1076790" y="1246768"/>
                  <a:pt x="984182" y="1358908"/>
                </a:cubicBezTo>
                <a:cubicBezTo>
                  <a:pt x="906736" y="1452808"/>
                  <a:pt x="848832" y="1536410"/>
                  <a:pt x="810471" y="1609713"/>
                </a:cubicBezTo>
                <a:cubicBezTo>
                  <a:pt x="772109" y="1683017"/>
                  <a:pt x="752928" y="1770552"/>
                  <a:pt x="752928" y="1872318"/>
                </a:cubicBezTo>
                <a:lnTo>
                  <a:pt x="752928" y="1966085"/>
                </a:lnTo>
                <a:lnTo>
                  <a:pt x="357853" y="1966085"/>
                </a:lnTo>
                <a:lnTo>
                  <a:pt x="357853" y="1872318"/>
                </a:lnTo>
                <a:cubicBezTo>
                  <a:pt x="357853" y="1707737"/>
                  <a:pt x="380530" y="1575789"/>
                  <a:pt x="425884" y="1476473"/>
                </a:cubicBezTo>
                <a:cubicBezTo>
                  <a:pt x="471238" y="1377158"/>
                  <a:pt x="535735" y="1273407"/>
                  <a:pt x="619374" y="1165219"/>
                </a:cubicBezTo>
                <a:cubicBezTo>
                  <a:pt x="686788" y="1079185"/>
                  <a:pt x="737595" y="1000238"/>
                  <a:pt x="771795" y="928379"/>
                </a:cubicBezTo>
                <a:cubicBezTo>
                  <a:pt x="805996" y="856519"/>
                  <a:pt x="823096" y="767958"/>
                  <a:pt x="823096" y="662696"/>
                </a:cubicBezTo>
                <a:cubicBezTo>
                  <a:pt x="823096" y="583654"/>
                  <a:pt x="806614" y="524649"/>
                  <a:pt x="773648" y="485679"/>
                </a:cubicBezTo>
                <a:cubicBezTo>
                  <a:pt x="740682" y="446709"/>
                  <a:pt x="692982" y="427224"/>
                  <a:pt x="630547" y="427224"/>
                </a:cubicBezTo>
                <a:cubicBezTo>
                  <a:pt x="567769" y="427224"/>
                  <a:pt x="519983" y="446586"/>
                  <a:pt x="487189" y="485308"/>
                </a:cubicBezTo>
                <a:cubicBezTo>
                  <a:pt x="454394" y="524031"/>
                  <a:pt x="437997" y="583161"/>
                  <a:pt x="437997" y="662696"/>
                </a:cubicBezTo>
                <a:lnTo>
                  <a:pt x="437997" y="849489"/>
                </a:lnTo>
                <a:lnTo>
                  <a:pt x="0" y="849489"/>
                </a:lnTo>
                <a:lnTo>
                  <a:pt x="0" y="691368"/>
                </a:lnTo>
                <a:cubicBezTo>
                  <a:pt x="0" y="478145"/>
                  <a:pt x="56241" y="309612"/>
                  <a:pt x="168723" y="185767"/>
                </a:cubicBezTo>
                <a:cubicBezTo>
                  <a:pt x="281205" y="61923"/>
                  <a:pt x="436344" y="0"/>
                  <a:pt x="634138"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B8D8B3FF-8F3F-43D5-BB42-5D1B5611924A}"/>
              </a:ext>
            </a:extLst>
          </p:cNvPr>
          <p:cNvSpPr/>
          <p:nvPr/>
        </p:nvSpPr>
        <p:spPr>
          <a:xfrm rot="947184">
            <a:off x="4106454" y="551321"/>
            <a:ext cx="1803291" cy="3690478"/>
          </a:xfrm>
          <a:custGeom>
            <a:avLst/>
            <a:gdLst/>
            <a:ahLst/>
            <a:cxnLst/>
            <a:rect l="l" t="t" r="r" b="b"/>
            <a:pathLst>
              <a:path w="1275458" h="2610255">
                <a:moveTo>
                  <a:pt x="329238" y="2161599"/>
                </a:moveTo>
                <a:lnTo>
                  <a:pt x="781543" y="2161599"/>
                </a:lnTo>
                <a:lnTo>
                  <a:pt x="781543" y="2610255"/>
                </a:lnTo>
                <a:lnTo>
                  <a:pt x="329238" y="2610255"/>
                </a:lnTo>
                <a:close/>
                <a:moveTo>
                  <a:pt x="634138" y="0"/>
                </a:moveTo>
                <a:cubicBezTo>
                  <a:pt x="833034" y="0"/>
                  <a:pt x="989644" y="58436"/>
                  <a:pt x="1103970" y="175307"/>
                </a:cubicBezTo>
                <a:cubicBezTo>
                  <a:pt x="1218295" y="292179"/>
                  <a:pt x="1275458" y="451070"/>
                  <a:pt x="1275458" y="651980"/>
                </a:cubicBezTo>
                <a:cubicBezTo>
                  <a:pt x="1275458" y="805541"/>
                  <a:pt x="1250064" y="933718"/>
                  <a:pt x="1199276" y="1036510"/>
                </a:cubicBezTo>
                <a:cubicBezTo>
                  <a:pt x="1148488" y="1139302"/>
                  <a:pt x="1076790" y="1246768"/>
                  <a:pt x="984182" y="1358908"/>
                </a:cubicBezTo>
                <a:cubicBezTo>
                  <a:pt x="906736" y="1452808"/>
                  <a:pt x="848832" y="1536410"/>
                  <a:pt x="810471" y="1609713"/>
                </a:cubicBezTo>
                <a:cubicBezTo>
                  <a:pt x="772109" y="1683017"/>
                  <a:pt x="752928" y="1770552"/>
                  <a:pt x="752928" y="1872318"/>
                </a:cubicBezTo>
                <a:lnTo>
                  <a:pt x="752928" y="1966085"/>
                </a:lnTo>
                <a:lnTo>
                  <a:pt x="357853" y="1966085"/>
                </a:lnTo>
                <a:lnTo>
                  <a:pt x="357853" y="1872318"/>
                </a:lnTo>
                <a:cubicBezTo>
                  <a:pt x="357853" y="1707737"/>
                  <a:pt x="380530" y="1575789"/>
                  <a:pt x="425884" y="1476473"/>
                </a:cubicBezTo>
                <a:cubicBezTo>
                  <a:pt x="471238" y="1377158"/>
                  <a:pt x="535735" y="1273407"/>
                  <a:pt x="619374" y="1165219"/>
                </a:cubicBezTo>
                <a:cubicBezTo>
                  <a:pt x="686788" y="1079185"/>
                  <a:pt x="737595" y="1000238"/>
                  <a:pt x="771795" y="928379"/>
                </a:cubicBezTo>
                <a:cubicBezTo>
                  <a:pt x="805996" y="856519"/>
                  <a:pt x="823096" y="767958"/>
                  <a:pt x="823096" y="662696"/>
                </a:cubicBezTo>
                <a:cubicBezTo>
                  <a:pt x="823096" y="583654"/>
                  <a:pt x="806614" y="524649"/>
                  <a:pt x="773648" y="485679"/>
                </a:cubicBezTo>
                <a:cubicBezTo>
                  <a:pt x="740682" y="446709"/>
                  <a:pt x="692982" y="427224"/>
                  <a:pt x="630547" y="427224"/>
                </a:cubicBezTo>
                <a:cubicBezTo>
                  <a:pt x="567769" y="427224"/>
                  <a:pt x="519983" y="446586"/>
                  <a:pt x="487189" y="485308"/>
                </a:cubicBezTo>
                <a:cubicBezTo>
                  <a:pt x="454394" y="524031"/>
                  <a:pt x="437997" y="583161"/>
                  <a:pt x="437997" y="662696"/>
                </a:cubicBezTo>
                <a:lnTo>
                  <a:pt x="437997" y="849489"/>
                </a:lnTo>
                <a:lnTo>
                  <a:pt x="0" y="849489"/>
                </a:lnTo>
                <a:lnTo>
                  <a:pt x="0" y="691368"/>
                </a:lnTo>
                <a:cubicBezTo>
                  <a:pt x="0" y="478145"/>
                  <a:pt x="56241" y="309612"/>
                  <a:pt x="168723" y="185767"/>
                </a:cubicBezTo>
                <a:cubicBezTo>
                  <a:pt x="281205" y="61923"/>
                  <a:pt x="436344" y="0"/>
                  <a:pt x="634138" y="0"/>
                </a:cubicBezTo>
                <a:close/>
              </a:path>
            </a:pathLst>
          </a:cu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D2C8C1E5-1725-436D-A61C-7C084D6C958B}"/>
              </a:ext>
            </a:extLst>
          </p:cNvPr>
          <p:cNvSpPr>
            <a:spLocks noGrp="1"/>
          </p:cNvSpPr>
          <p:nvPr>
            <p:ph type="sldNum" sz="quarter" idx="12"/>
          </p:nvPr>
        </p:nvSpPr>
        <p:spPr/>
        <p:txBody>
          <a:bodyPr/>
          <a:lstStyle/>
          <a:p>
            <a:fld id="{D1CC65B4-01A9-9E4C-8E2D-48F479063FF8}" type="slidenum">
              <a:rPr lang="en-US" smtClean="0"/>
              <a:pPr/>
              <a:t>33</a:t>
            </a:fld>
            <a:r>
              <a:rPr lang="en-US"/>
              <a:t>      CONFIDENTIAL</a:t>
            </a:r>
            <a:endParaRPr lang="en-US" dirty="0"/>
          </a:p>
        </p:txBody>
      </p:sp>
      <p:sp>
        <p:nvSpPr>
          <p:cNvPr id="3" name="Title 2">
            <a:extLst>
              <a:ext uri="{FF2B5EF4-FFF2-40B4-BE49-F238E27FC236}">
                <a16:creationId xmlns:a16="http://schemas.microsoft.com/office/drawing/2014/main" id="{FBD3479D-DA26-48F2-8362-F3E36524DA54}"/>
              </a:ext>
            </a:extLst>
          </p:cNvPr>
          <p:cNvSpPr>
            <a:spLocks noGrp="1"/>
          </p:cNvSpPr>
          <p:nvPr>
            <p:ph type="title"/>
          </p:nvPr>
        </p:nvSpPr>
        <p:spPr>
          <a:xfrm>
            <a:off x="0" y="0"/>
            <a:ext cx="5409028" cy="411480"/>
          </a:xfrm>
        </p:spPr>
        <p:txBody>
          <a:bodyPr/>
          <a:lstStyle/>
          <a:p>
            <a:r>
              <a:rPr lang="en-US" dirty="0"/>
              <a:t>WHAT IS YOUR MARKET KNOWLEDGE?</a:t>
            </a:r>
          </a:p>
        </p:txBody>
      </p:sp>
      <p:sp>
        <p:nvSpPr>
          <p:cNvPr id="7" name="TextBox 6">
            <a:extLst>
              <a:ext uri="{FF2B5EF4-FFF2-40B4-BE49-F238E27FC236}">
                <a16:creationId xmlns:a16="http://schemas.microsoft.com/office/drawing/2014/main" id="{75A5FCED-DEA0-4F16-8986-7452D53B0E13}"/>
              </a:ext>
            </a:extLst>
          </p:cNvPr>
          <p:cNvSpPr txBox="1"/>
          <p:nvPr/>
        </p:nvSpPr>
        <p:spPr>
          <a:xfrm>
            <a:off x="266700" y="707112"/>
            <a:ext cx="1097866" cy="584775"/>
          </a:xfrm>
          <a:prstGeom prst="rect">
            <a:avLst/>
          </a:prstGeom>
          <a:noFill/>
        </p:spPr>
        <p:txBody>
          <a:bodyPr wrap="square">
            <a:spAutoFit/>
          </a:bodyPr>
          <a:lstStyle/>
          <a:p>
            <a:r>
              <a:rPr kumimoji="0" lang="en-US" sz="3200" b="0" i="0" u="none" strike="noStrike" kern="1200" cap="none" spc="0" normalizeH="0" baseline="0" noProof="0" dirty="0">
                <a:ln>
                  <a:noFill/>
                </a:ln>
                <a:solidFill>
                  <a:srgbClr val="003A70"/>
                </a:solidFill>
                <a:effectLst/>
                <a:uLnTx/>
                <a:uFillTx/>
                <a:latin typeface="Bebas" panose="020B0606020202050201" pitchFamily="34" charset="0"/>
                <a:ea typeface="+mj-ea"/>
                <a:cs typeface="+mj-cs"/>
              </a:rPr>
              <a:t>QUIZ</a:t>
            </a:r>
          </a:p>
        </p:txBody>
      </p:sp>
      <p:sp>
        <p:nvSpPr>
          <p:cNvPr id="13" name="TextBox 12">
            <a:extLst>
              <a:ext uri="{FF2B5EF4-FFF2-40B4-BE49-F238E27FC236}">
                <a16:creationId xmlns:a16="http://schemas.microsoft.com/office/drawing/2014/main" id="{75B3049C-3C7E-4730-B6EB-9AD4B832ECCE}"/>
              </a:ext>
            </a:extLst>
          </p:cNvPr>
          <p:cNvSpPr txBox="1"/>
          <p:nvPr/>
        </p:nvSpPr>
        <p:spPr>
          <a:xfrm>
            <a:off x="266699" y="1313309"/>
            <a:ext cx="1114278" cy="707886"/>
          </a:xfrm>
          <a:prstGeom prst="rect">
            <a:avLst/>
          </a:prstGeom>
          <a:noFill/>
        </p:spPr>
        <p:txBody>
          <a:bodyPr wrap="square">
            <a:spAutoFit/>
          </a:bodyPr>
          <a:lstStyle/>
          <a:p>
            <a:r>
              <a:rPr kumimoji="0" lang="en-US" sz="4000" b="0" i="0" u="none" strike="noStrike" kern="1200" cap="none" spc="0" normalizeH="0" baseline="0" noProof="0" dirty="0">
                <a:ln>
                  <a:noFill/>
                </a:ln>
                <a:solidFill>
                  <a:schemeClr val="bg1">
                    <a:lumMod val="95000"/>
                  </a:schemeClr>
                </a:solidFill>
                <a:effectLst/>
                <a:uLnTx/>
                <a:uFillTx/>
                <a:latin typeface="Bebas" panose="020B0606020202050201" pitchFamily="34" charset="0"/>
                <a:ea typeface="+mj-ea"/>
                <a:cs typeface="+mj-cs"/>
              </a:rPr>
              <a:t>01</a:t>
            </a:r>
          </a:p>
        </p:txBody>
      </p:sp>
      <p:sp>
        <p:nvSpPr>
          <p:cNvPr id="15" name="TextBox 14">
            <a:extLst>
              <a:ext uri="{FF2B5EF4-FFF2-40B4-BE49-F238E27FC236}">
                <a16:creationId xmlns:a16="http://schemas.microsoft.com/office/drawing/2014/main" id="{058871D0-2D4B-42BE-BCDE-43108D251B44}"/>
              </a:ext>
            </a:extLst>
          </p:cNvPr>
          <p:cNvSpPr txBox="1"/>
          <p:nvPr/>
        </p:nvSpPr>
        <p:spPr>
          <a:xfrm>
            <a:off x="266700" y="1639520"/>
            <a:ext cx="2139928" cy="461665"/>
          </a:xfrm>
          <a:prstGeom prst="rect">
            <a:avLst/>
          </a:prstGeom>
          <a:noFill/>
        </p:spPr>
        <p:txBody>
          <a:bodyPr wrap="square">
            <a:spAutoFit/>
          </a:bodyPr>
          <a:lstStyle/>
          <a:p>
            <a:r>
              <a:rPr lang="en-US" sz="1200" dirty="0">
                <a:latin typeface="Work Sans" pitchFamily="2" charset="0"/>
              </a:rPr>
              <a:t>What was the final selling price of this unit?</a:t>
            </a:r>
          </a:p>
        </p:txBody>
      </p:sp>
      <p:sp>
        <p:nvSpPr>
          <p:cNvPr id="16" name="TextBox 15">
            <a:extLst>
              <a:ext uri="{FF2B5EF4-FFF2-40B4-BE49-F238E27FC236}">
                <a16:creationId xmlns:a16="http://schemas.microsoft.com/office/drawing/2014/main" id="{4358DA9B-CA72-4550-8090-0FE33B124CFC}"/>
              </a:ext>
            </a:extLst>
          </p:cNvPr>
          <p:cNvSpPr txBox="1"/>
          <p:nvPr/>
        </p:nvSpPr>
        <p:spPr>
          <a:xfrm>
            <a:off x="266698" y="2042617"/>
            <a:ext cx="1114278" cy="707886"/>
          </a:xfrm>
          <a:prstGeom prst="rect">
            <a:avLst/>
          </a:prstGeom>
          <a:noFill/>
        </p:spPr>
        <p:txBody>
          <a:bodyPr wrap="square">
            <a:spAutoFit/>
          </a:bodyPr>
          <a:lstStyle/>
          <a:p>
            <a:r>
              <a:rPr kumimoji="0" lang="en-US" sz="4000" b="0" i="0" u="none" strike="noStrike" kern="1200" cap="none" spc="0" normalizeH="0" baseline="0" noProof="0" dirty="0">
                <a:ln>
                  <a:noFill/>
                </a:ln>
                <a:solidFill>
                  <a:schemeClr val="bg1">
                    <a:lumMod val="95000"/>
                  </a:schemeClr>
                </a:solidFill>
                <a:effectLst/>
                <a:uLnTx/>
                <a:uFillTx/>
                <a:latin typeface="Bebas" panose="020B0606020202050201" pitchFamily="34" charset="0"/>
                <a:ea typeface="+mj-ea"/>
                <a:cs typeface="+mj-cs"/>
              </a:rPr>
              <a:t>02</a:t>
            </a:r>
          </a:p>
        </p:txBody>
      </p:sp>
      <p:sp>
        <p:nvSpPr>
          <p:cNvPr id="17" name="TextBox 16">
            <a:extLst>
              <a:ext uri="{FF2B5EF4-FFF2-40B4-BE49-F238E27FC236}">
                <a16:creationId xmlns:a16="http://schemas.microsoft.com/office/drawing/2014/main" id="{358F512C-1008-4750-A534-4865247F0A1D}"/>
              </a:ext>
            </a:extLst>
          </p:cNvPr>
          <p:cNvSpPr txBox="1"/>
          <p:nvPr/>
        </p:nvSpPr>
        <p:spPr>
          <a:xfrm>
            <a:off x="266699" y="2368828"/>
            <a:ext cx="1592806" cy="461665"/>
          </a:xfrm>
          <a:prstGeom prst="rect">
            <a:avLst/>
          </a:prstGeom>
          <a:noFill/>
        </p:spPr>
        <p:txBody>
          <a:bodyPr wrap="square">
            <a:spAutoFit/>
          </a:bodyPr>
          <a:lstStyle/>
          <a:p>
            <a:r>
              <a:rPr lang="en-US" sz="1200" dirty="0">
                <a:latin typeface="Work Sans" pitchFamily="2" charset="0"/>
              </a:rPr>
              <a:t>How many bids did it receive?</a:t>
            </a:r>
          </a:p>
        </p:txBody>
      </p:sp>
      <p:sp>
        <p:nvSpPr>
          <p:cNvPr id="18" name="TextBox 17">
            <a:extLst>
              <a:ext uri="{FF2B5EF4-FFF2-40B4-BE49-F238E27FC236}">
                <a16:creationId xmlns:a16="http://schemas.microsoft.com/office/drawing/2014/main" id="{DF7ABFE4-6F79-404D-A984-77FB4F9D137D}"/>
              </a:ext>
            </a:extLst>
          </p:cNvPr>
          <p:cNvSpPr txBox="1"/>
          <p:nvPr/>
        </p:nvSpPr>
        <p:spPr>
          <a:xfrm>
            <a:off x="266697" y="2771925"/>
            <a:ext cx="1114278" cy="707886"/>
          </a:xfrm>
          <a:prstGeom prst="rect">
            <a:avLst/>
          </a:prstGeom>
          <a:noFill/>
        </p:spPr>
        <p:txBody>
          <a:bodyPr wrap="square">
            <a:spAutoFit/>
          </a:bodyPr>
          <a:lstStyle/>
          <a:p>
            <a:r>
              <a:rPr kumimoji="0" lang="en-US" sz="4000" b="0" i="0" u="none" strike="noStrike" kern="1200" cap="none" spc="0" normalizeH="0" baseline="0" noProof="0" dirty="0">
                <a:ln>
                  <a:noFill/>
                </a:ln>
                <a:solidFill>
                  <a:schemeClr val="bg1">
                    <a:lumMod val="95000"/>
                  </a:schemeClr>
                </a:solidFill>
                <a:effectLst/>
                <a:uLnTx/>
                <a:uFillTx/>
                <a:latin typeface="Bebas" panose="020B0606020202050201" pitchFamily="34" charset="0"/>
                <a:ea typeface="+mj-ea"/>
                <a:cs typeface="+mj-cs"/>
              </a:rPr>
              <a:t>03</a:t>
            </a:r>
          </a:p>
        </p:txBody>
      </p:sp>
      <p:sp>
        <p:nvSpPr>
          <p:cNvPr id="19" name="TextBox 18">
            <a:extLst>
              <a:ext uri="{FF2B5EF4-FFF2-40B4-BE49-F238E27FC236}">
                <a16:creationId xmlns:a16="http://schemas.microsoft.com/office/drawing/2014/main" id="{7DC7B422-A567-40CF-93AD-CDB339F7E8FA}"/>
              </a:ext>
            </a:extLst>
          </p:cNvPr>
          <p:cNvSpPr txBox="1"/>
          <p:nvPr/>
        </p:nvSpPr>
        <p:spPr>
          <a:xfrm>
            <a:off x="266698" y="3098136"/>
            <a:ext cx="2139928" cy="461665"/>
          </a:xfrm>
          <a:prstGeom prst="rect">
            <a:avLst/>
          </a:prstGeom>
          <a:noFill/>
        </p:spPr>
        <p:txBody>
          <a:bodyPr wrap="square">
            <a:spAutoFit/>
          </a:bodyPr>
          <a:lstStyle/>
          <a:p>
            <a:r>
              <a:rPr lang="en-US" sz="1200" dirty="0">
                <a:latin typeface="Work Sans" pitchFamily="2" charset="0"/>
              </a:rPr>
              <a:t>How many bidders were bidding on this unit? </a:t>
            </a:r>
          </a:p>
        </p:txBody>
      </p:sp>
      <p:sp>
        <p:nvSpPr>
          <p:cNvPr id="20" name="Rectangle 19">
            <a:extLst>
              <a:ext uri="{FF2B5EF4-FFF2-40B4-BE49-F238E27FC236}">
                <a16:creationId xmlns:a16="http://schemas.microsoft.com/office/drawing/2014/main" id="{DF33D897-AA28-4DE7-A4FC-507783091913}"/>
              </a:ext>
            </a:extLst>
          </p:cNvPr>
          <p:cNvSpPr/>
          <p:nvPr/>
        </p:nvSpPr>
        <p:spPr>
          <a:xfrm>
            <a:off x="9377" y="1491359"/>
            <a:ext cx="257320" cy="609826"/>
          </a:xfrm>
          <a:prstGeom prst="rect">
            <a:avLst/>
          </a:prstGeom>
          <a:solidFill>
            <a:srgbClr val="FF7D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D6906C3-CC20-46CE-8C04-6AC26B61984A}"/>
              </a:ext>
            </a:extLst>
          </p:cNvPr>
          <p:cNvSpPr/>
          <p:nvPr/>
        </p:nvSpPr>
        <p:spPr>
          <a:xfrm>
            <a:off x="9377" y="2199369"/>
            <a:ext cx="257320" cy="609826"/>
          </a:xfrm>
          <a:prstGeom prst="rect">
            <a:avLst/>
          </a:prstGeom>
          <a:solidFill>
            <a:srgbClr val="FF7D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9CF3C2F-F8E0-4B04-AAD3-4ABE610C199B}"/>
              </a:ext>
            </a:extLst>
          </p:cNvPr>
          <p:cNvSpPr/>
          <p:nvPr/>
        </p:nvSpPr>
        <p:spPr>
          <a:xfrm>
            <a:off x="9377" y="2928677"/>
            <a:ext cx="257320" cy="609826"/>
          </a:xfrm>
          <a:prstGeom prst="rect">
            <a:avLst/>
          </a:prstGeom>
          <a:solidFill>
            <a:srgbClr val="FF7D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76BF5A11-D98E-4D31-B4E0-3F40D76C0A4F}"/>
              </a:ext>
            </a:extLst>
          </p:cNvPr>
          <p:cNvSpPr/>
          <p:nvPr/>
        </p:nvSpPr>
        <p:spPr>
          <a:xfrm rot="947184">
            <a:off x="6143924" y="563455"/>
            <a:ext cx="1803291" cy="3690478"/>
          </a:xfrm>
          <a:custGeom>
            <a:avLst/>
            <a:gdLst/>
            <a:ahLst/>
            <a:cxnLst/>
            <a:rect l="l" t="t" r="r" b="b"/>
            <a:pathLst>
              <a:path w="1275458" h="2610255">
                <a:moveTo>
                  <a:pt x="329238" y="2161599"/>
                </a:moveTo>
                <a:lnTo>
                  <a:pt x="781543" y="2161599"/>
                </a:lnTo>
                <a:lnTo>
                  <a:pt x="781543" y="2610255"/>
                </a:lnTo>
                <a:lnTo>
                  <a:pt x="329238" y="2610255"/>
                </a:lnTo>
                <a:close/>
                <a:moveTo>
                  <a:pt x="634138" y="0"/>
                </a:moveTo>
                <a:cubicBezTo>
                  <a:pt x="833034" y="0"/>
                  <a:pt x="989644" y="58436"/>
                  <a:pt x="1103970" y="175307"/>
                </a:cubicBezTo>
                <a:cubicBezTo>
                  <a:pt x="1218295" y="292179"/>
                  <a:pt x="1275458" y="451070"/>
                  <a:pt x="1275458" y="651980"/>
                </a:cubicBezTo>
                <a:cubicBezTo>
                  <a:pt x="1275458" y="805541"/>
                  <a:pt x="1250064" y="933718"/>
                  <a:pt x="1199276" y="1036510"/>
                </a:cubicBezTo>
                <a:cubicBezTo>
                  <a:pt x="1148488" y="1139302"/>
                  <a:pt x="1076790" y="1246768"/>
                  <a:pt x="984182" y="1358908"/>
                </a:cubicBezTo>
                <a:cubicBezTo>
                  <a:pt x="906736" y="1452808"/>
                  <a:pt x="848832" y="1536410"/>
                  <a:pt x="810471" y="1609713"/>
                </a:cubicBezTo>
                <a:cubicBezTo>
                  <a:pt x="772109" y="1683017"/>
                  <a:pt x="752928" y="1770552"/>
                  <a:pt x="752928" y="1872318"/>
                </a:cubicBezTo>
                <a:lnTo>
                  <a:pt x="752928" y="1966085"/>
                </a:lnTo>
                <a:lnTo>
                  <a:pt x="357853" y="1966085"/>
                </a:lnTo>
                <a:lnTo>
                  <a:pt x="357853" y="1872318"/>
                </a:lnTo>
                <a:cubicBezTo>
                  <a:pt x="357853" y="1707737"/>
                  <a:pt x="380530" y="1575789"/>
                  <a:pt x="425884" y="1476473"/>
                </a:cubicBezTo>
                <a:cubicBezTo>
                  <a:pt x="471238" y="1377158"/>
                  <a:pt x="535735" y="1273407"/>
                  <a:pt x="619374" y="1165219"/>
                </a:cubicBezTo>
                <a:cubicBezTo>
                  <a:pt x="686788" y="1079185"/>
                  <a:pt x="737595" y="1000238"/>
                  <a:pt x="771795" y="928379"/>
                </a:cubicBezTo>
                <a:cubicBezTo>
                  <a:pt x="805996" y="856519"/>
                  <a:pt x="823096" y="767958"/>
                  <a:pt x="823096" y="662696"/>
                </a:cubicBezTo>
                <a:cubicBezTo>
                  <a:pt x="823096" y="583654"/>
                  <a:pt x="806614" y="524649"/>
                  <a:pt x="773648" y="485679"/>
                </a:cubicBezTo>
                <a:cubicBezTo>
                  <a:pt x="740682" y="446709"/>
                  <a:pt x="692982" y="427224"/>
                  <a:pt x="630547" y="427224"/>
                </a:cubicBezTo>
                <a:cubicBezTo>
                  <a:pt x="567769" y="427224"/>
                  <a:pt x="519983" y="446586"/>
                  <a:pt x="487189" y="485308"/>
                </a:cubicBezTo>
                <a:cubicBezTo>
                  <a:pt x="454394" y="524031"/>
                  <a:pt x="437997" y="583161"/>
                  <a:pt x="437997" y="662696"/>
                </a:cubicBezTo>
                <a:lnTo>
                  <a:pt x="437997" y="849489"/>
                </a:lnTo>
                <a:lnTo>
                  <a:pt x="0" y="849489"/>
                </a:lnTo>
                <a:lnTo>
                  <a:pt x="0" y="691368"/>
                </a:lnTo>
                <a:cubicBezTo>
                  <a:pt x="0" y="478145"/>
                  <a:pt x="56241" y="309612"/>
                  <a:pt x="168723" y="185767"/>
                </a:cubicBezTo>
                <a:cubicBezTo>
                  <a:pt x="281205" y="61923"/>
                  <a:pt x="436344" y="0"/>
                  <a:pt x="634138" y="0"/>
                </a:cubicBezTo>
                <a:close/>
              </a:path>
            </a:pathLst>
          </a:custGeom>
          <a:solidFill>
            <a:srgbClr val="FF7D1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0134846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0DC6B5-40F9-45FD-A1E6-8F62CD0B29D7}"/>
              </a:ext>
            </a:extLst>
          </p:cNvPr>
          <p:cNvPicPr>
            <a:picLocks noChangeAspect="1"/>
          </p:cNvPicPr>
          <p:nvPr/>
        </p:nvPicPr>
        <p:blipFill rotWithShape="1">
          <a:blip r:embed="rId2"/>
          <a:srcRect t="1945"/>
          <a:stretch/>
        </p:blipFill>
        <p:spPr>
          <a:xfrm>
            <a:off x="4714592" y="624839"/>
            <a:ext cx="4287500" cy="3589022"/>
          </a:xfrm>
          <a:prstGeom prst="rect">
            <a:avLst/>
          </a:prstGeom>
        </p:spPr>
      </p:pic>
      <p:sp>
        <p:nvSpPr>
          <p:cNvPr id="5" name="TextBox 4">
            <a:extLst>
              <a:ext uri="{FF2B5EF4-FFF2-40B4-BE49-F238E27FC236}">
                <a16:creationId xmlns:a16="http://schemas.microsoft.com/office/drawing/2014/main" id="{01285EE9-5D07-4574-977D-162EDC9B2774}"/>
              </a:ext>
            </a:extLst>
          </p:cNvPr>
          <p:cNvSpPr txBox="1"/>
          <p:nvPr/>
        </p:nvSpPr>
        <p:spPr>
          <a:xfrm>
            <a:off x="266700" y="1129816"/>
            <a:ext cx="3596640" cy="2246769"/>
          </a:xfrm>
          <a:prstGeom prst="rect">
            <a:avLst/>
          </a:prstGeom>
          <a:noFill/>
        </p:spPr>
        <p:txBody>
          <a:bodyPr wrap="square">
            <a:spAutoFit/>
          </a:bodyPr>
          <a:lstStyle/>
          <a:p>
            <a:r>
              <a:rPr lang="en-US" sz="1600" b="1" dirty="0">
                <a:solidFill>
                  <a:srgbClr val="FF7D1B"/>
                </a:solidFill>
                <a:latin typeface="Work Sans" pitchFamily="2" charset="0"/>
              </a:rPr>
              <a:t>2006 Bobcat T300 Skid Steer</a:t>
            </a:r>
            <a:br>
              <a:rPr lang="en-US" sz="1600" dirty="0">
                <a:latin typeface="Work Sans" pitchFamily="2" charset="0"/>
              </a:rPr>
            </a:br>
            <a:br>
              <a:rPr lang="en-US" sz="1600" dirty="0">
                <a:latin typeface="Work Sans" pitchFamily="2" charset="0"/>
              </a:rPr>
            </a:br>
            <a:r>
              <a:rPr lang="en-US" sz="2800" b="1" dirty="0">
                <a:latin typeface="Work Sans" pitchFamily="2" charset="0"/>
              </a:rPr>
              <a:t>5,663 Hours</a:t>
            </a:r>
            <a:br>
              <a:rPr lang="en-US" sz="1600" dirty="0">
                <a:latin typeface="Work Sans" pitchFamily="2" charset="0"/>
              </a:rPr>
            </a:br>
            <a:br>
              <a:rPr lang="en-US" sz="1600" dirty="0">
                <a:latin typeface="Work Sans" pitchFamily="2" charset="0"/>
              </a:rPr>
            </a:br>
            <a:r>
              <a:rPr lang="en-US" sz="1600" dirty="0">
                <a:latin typeface="Work Sans" pitchFamily="2" charset="0"/>
              </a:rPr>
              <a:t>Enclosed Cab (Door missing), Air Conditioner, High-Flow Auxiliary Hydraulics, 7 Pin Electric Kit, Manual Coupler, Bucket</a:t>
            </a:r>
          </a:p>
        </p:txBody>
      </p:sp>
      <p:sp>
        <p:nvSpPr>
          <p:cNvPr id="8" name="Title 7">
            <a:extLst>
              <a:ext uri="{FF2B5EF4-FFF2-40B4-BE49-F238E27FC236}">
                <a16:creationId xmlns:a16="http://schemas.microsoft.com/office/drawing/2014/main" id="{0465D9BA-81FD-4E54-A180-2B1A4A332B31}"/>
              </a:ext>
            </a:extLst>
          </p:cNvPr>
          <p:cNvSpPr>
            <a:spLocks noGrp="1"/>
          </p:cNvSpPr>
          <p:nvPr>
            <p:ph type="title"/>
          </p:nvPr>
        </p:nvSpPr>
        <p:spPr/>
        <p:txBody>
          <a:bodyPr/>
          <a:lstStyle/>
          <a:p>
            <a:r>
              <a:rPr lang="en-US" dirty="0"/>
              <a:t>What's it worth?</a:t>
            </a:r>
          </a:p>
        </p:txBody>
      </p:sp>
    </p:spTree>
    <p:extLst>
      <p:ext uri="{BB962C8B-B14F-4D97-AF65-F5344CB8AC3E}">
        <p14:creationId xmlns:p14="http://schemas.microsoft.com/office/powerpoint/2010/main" val="3415806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A559C5-B37D-4E28-8F6A-111972D2353A}"/>
              </a:ext>
            </a:extLst>
          </p:cNvPr>
          <p:cNvSpPr>
            <a:spLocks noGrp="1"/>
          </p:cNvSpPr>
          <p:nvPr>
            <p:ph type="sldNum" sz="quarter" idx="12"/>
          </p:nvPr>
        </p:nvSpPr>
        <p:spPr/>
        <p:txBody>
          <a:bodyPr/>
          <a:lstStyle/>
          <a:p>
            <a:fld id="{D1CC65B4-01A9-9E4C-8E2D-48F479063FF8}" type="slidenum">
              <a:rPr lang="en-US" smtClean="0"/>
              <a:pPr/>
              <a:t>35</a:t>
            </a:fld>
            <a:r>
              <a:rPr lang="en-US"/>
              <a:t>      CONFIDENTIAL</a:t>
            </a:r>
            <a:endParaRPr lang="en-US" dirty="0"/>
          </a:p>
        </p:txBody>
      </p:sp>
      <p:sp>
        <p:nvSpPr>
          <p:cNvPr id="3" name="Title 2">
            <a:extLst>
              <a:ext uri="{FF2B5EF4-FFF2-40B4-BE49-F238E27FC236}">
                <a16:creationId xmlns:a16="http://schemas.microsoft.com/office/drawing/2014/main" id="{7B5537B7-BD0A-4EB0-95C5-0A78FFCCEB95}"/>
              </a:ext>
            </a:extLst>
          </p:cNvPr>
          <p:cNvSpPr>
            <a:spLocks noGrp="1"/>
          </p:cNvSpPr>
          <p:nvPr>
            <p:ph type="title"/>
          </p:nvPr>
        </p:nvSpPr>
        <p:spPr/>
        <p:txBody>
          <a:bodyPr/>
          <a:lstStyle/>
          <a:p>
            <a:r>
              <a:rPr lang="en-US" dirty="0"/>
              <a:t>Results</a:t>
            </a:r>
          </a:p>
        </p:txBody>
      </p:sp>
      <p:pic>
        <p:nvPicPr>
          <p:cNvPr id="4" name="Picture 3">
            <a:extLst>
              <a:ext uri="{FF2B5EF4-FFF2-40B4-BE49-F238E27FC236}">
                <a16:creationId xmlns:a16="http://schemas.microsoft.com/office/drawing/2014/main" id="{41657EC8-6B61-4F82-85F4-4F8869C89F5D}"/>
              </a:ext>
            </a:extLst>
          </p:cNvPr>
          <p:cNvPicPr>
            <a:picLocks noChangeAspect="1"/>
          </p:cNvPicPr>
          <p:nvPr/>
        </p:nvPicPr>
        <p:blipFill rotWithShape="1">
          <a:blip r:embed="rId2"/>
          <a:srcRect t="1424"/>
          <a:stretch/>
        </p:blipFill>
        <p:spPr>
          <a:xfrm>
            <a:off x="0" y="510540"/>
            <a:ext cx="8039100" cy="3832860"/>
          </a:xfrm>
          <a:prstGeom prst="rect">
            <a:avLst/>
          </a:prstGeom>
        </p:spPr>
      </p:pic>
    </p:spTree>
    <p:extLst>
      <p:ext uri="{BB962C8B-B14F-4D97-AF65-F5344CB8AC3E}">
        <p14:creationId xmlns:p14="http://schemas.microsoft.com/office/powerpoint/2010/main" val="35620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C0427C-6FF6-41B1-95C7-CD4D14D4A972}"/>
              </a:ext>
            </a:extLst>
          </p:cNvPr>
          <p:cNvSpPr>
            <a:spLocks noGrp="1"/>
          </p:cNvSpPr>
          <p:nvPr>
            <p:ph type="sldNum" sz="quarter" idx="12"/>
          </p:nvPr>
        </p:nvSpPr>
        <p:spPr/>
        <p:txBody>
          <a:bodyPr/>
          <a:lstStyle/>
          <a:p>
            <a:fld id="{D1CC65B4-01A9-9E4C-8E2D-48F479063FF8}" type="slidenum">
              <a:rPr lang="en-US" smtClean="0"/>
              <a:pPr/>
              <a:t>36</a:t>
            </a:fld>
            <a:r>
              <a:rPr lang="en-US"/>
              <a:t>      CONFIDENTIAL</a:t>
            </a:r>
            <a:endParaRPr lang="en-US" dirty="0"/>
          </a:p>
        </p:txBody>
      </p:sp>
      <p:pic>
        <p:nvPicPr>
          <p:cNvPr id="3" name="Picture 2">
            <a:extLst>
              <a:ext uri="{FF2B5EF4-FFF2-40B4-BE49-F238E27FC236}">
                <a16:creationId xmlns:a16="http://schemas.microsoft.com/office/drawing/2014/main" id="{D7933D2E-2908-4081-A61C-7E0776E506FD}"/>
              </a:ext>
            </a:extLst>
          </p:cNvPr>
          <p:cNvPicPr>
            <a:picLocks noChangeAspect="1"/>
          </p:cNvPicPr>
          <p:nvPr/>
        </p:nvPicPr>
        <p:blipFill>
          <a:blip r:embed="rId2"/>
          <a:stretch>
            <a:fillRect/>
          </a:stretch>
        </p:blipFill>
        <p:spPr>
          <a:xfrm>
            <a:off x="109890" y="105047"/>
            <a:ext cx="794254" cy="4076700"/>
          </a:xfrm>
          <a:prstGeom prst="rect">
            <a:avLst/>
          </a:prstGeom>
        </p:spPr>
      </p:pic>
      <p:pic>
        <p:nvPicPr>
          <p:cNvPr id="4" name="Picture 3">
            <a:extLst>
              <a:ext uri="{FF2B5EF4-FFF2-40B4-BE49-F238E27FC236}">
                <a16:creationId xmlns:a16="http://schemas.microsoft.com/office/drawing/2014/main" id="{68B34E3F-C3E9-41C2-BC87-1D5DC5D06BFE}"/>
              </a:ext>
            </a:extLst>
          </p:cNvPr>
          <p:cNvPicPr>
            <a:picLocks noChangeAspect="1"/>
          </p:cNvPicPr>
          <p:nvPr/>
        </p:nvPicPr>
        <p:blipFill>
          <a:blip r:embed="rId3"/>
          <a:stretch>
            <a:fillRect/>
          </a:stretch>
        </p:blipFill>
        <p:spPr>
          <a:xfrm>
            <a:off x="1054507" y="105047"/>
            <a:ext cx="737446" cy="3980906"/>
          </a:xfrm>
          <a:prstGeom prst="rect">
            <a:avLst/>
          </a:prstGeom>
        </p:spPr>
      </p:pic>
      <p:pic>
        <p:nvPicPr>
          <p:cNvPr id="5" name="Picture 4">
            <a:extLst>
              <a:ext uri="{FF2B5EF4-FFF2-40B4-BE49-F238E27FC236}">
                <a16:creationId xmlns:a16="http://schemas.microsoft.com/office/drawing/2014/main" id="{483B4AAA-B596-4CDF-A565-8430A35A9750}"/>
              </a:ext>
            </a:extLst>
          </p:cNvPr>
          <p:cNvPicPr>
            <a:picLocks noChangeAspect="1"/>
          </p:cNvPicPr>
          <p:nvPr/>
        </p:nvPicPr>
        <p:blipFill>
          <a:blip r:embed="rId4"/>
          <a:stretch>
            <a:fillRect/>
          </a:stretch>
        </p:blipFill>
        <p:spPr>
          <a:xfrm>
            <a:off x="1942316" y="105047"/>
            <a:ext cx="495086" cy="4213860"/>
          </a:xfrm>
          <a:prstGeom prst="rect">
            <a:avLst/>
          </a:prstGeom>
        </p:spPr>
      </p:pic>
      <p:pic>
        <p:nvPicPr>
          <p:cNvPr id="6" name="Picture 5">
            <a:extLst>
              <a:ext uri="{FF2B5EF4-FFF2-40B4-BE49-F238E27FC236}">
                <a16:creationId xmlns:a16="http://schemas.microsoft.com/office/drawing/2014/main" id="{A309F020-84D7-402D-A244-EA29F02117C0}"/>
              </a:ext>
            </a:extLst>
          </p:cNvPr>
          <p:cNvPicPr>
            <a:picLocks noChangeAspect="1"/>
          </p:cNvPicPr>
          <p:nvPr/>
        </p:nvPicPr>
        <p:blipFill>
          <a:blip r:embed="rId5"/>
          <a:stretch>
            <a:fillRect/>
          </a:stretch>
        </p:blipFill>
        <p:spPr>
          <a:xfrm>
            <a:off x="2587765" y="105047"/>
            <a:ext cx="466348" cy="4291588"/>
          </a:xfrm>
          <a:prstGeom prst="rect">
            <a:avLst/>
          </a:prstGeom>
        </p:spPr>
      </p:pic>
      <p:pic>
        <p:nvPicPr>
          <p:cNvPr id="7" name="Picture 6">
            <a:extLst>
              <a:ext uri="{FF2B5EF4-FFF2-40B4-BE49-F238E27FC236}">
                <a16:creationId xmlns:a16="http://schemas.microsoft.com/office/drawing/2014/main" id="{772D011A-2D93-4B1B-8D36-26F7146D6BD4}"/>
              </a:ext>
            </a:extLst>
          </p:cNvPr>
          <p:cNvPicPr>
            <a:picLocks noChangeAspect="1"/>
          </p:cNvPicPr>
          <p:nvPr/>
        </p:nvPicPr>
        <p:blipFill>
          <a:blip r:embed="rId6"/>
          <a:stretch>
            <a:fillRect/>
          </a:stretch>
        </p:blipFill>
        <p:spPr>
          <a:xfrm>
            <a:off x="3204476" y="105047"/>
            <a:ext cx="471166" cy="4371703"/>
          </a:xfrm>
          <a:prstGeom prst="rect">
            <a:avLst/>
          </a:prstGeom>
        </p:spPr>
      </p:pic>
      <p:pic>
        <p:nvPicPr>
          <p:cNvPr id="8" name="Picture 7">
            <a:extLst>
              <a:ext uri="{FF2B5EF4-FFF2-40B4-BE49-F238E27FC236}">
                <a16:creationId xmlns:a16="http://schemas.microsoft.com/office/drawing/2014/main" id="{232AC9AD-0B42-4600-B2B1-C95B959CC7FD}"/>
              </a:ext>
            </a:extLst>
          </p:cNvPr>
          <p:cNvPicPr>
            <a:picLocks noChangeAspect="1"/>
          </p:cNvPicPr>
          <p:nvPr/>
        </p:nvPicPr>
        <p:blipFill>
          <a:blip r:embed="rId7"/>
          <a:stretch>
            <a:fillRect/>
          </a:stretch>
        </p:blipFill>
        <p:spPr>
          <a:xfrm>
            <a:off x="3826005" y="105047"/>
            <a:ext cx="753615" cy="3034121"/>
          </a:xfrm>
          <a:prstGeom prst="rect">
            <a:avLst/>
          </a:prstGeom>
        </p:spPr>
      </p:pic>
      <p:sp>
        <p:nvSpPr>
          <p:cNvPr id="9" name="TextBox 8">
            <a:extLst>
              <a:ext uri="{FF2B5EF4-FFF2-40B4-BE49-F238E27FC236}">
                <a16:creationId xmlns:a16="http://schemas.microsoft.com/office/drawing/2014/main" id="{8A323A41-F89D-4F9D-8E3B-69D82A9613BC}"/>
              </a:ext>
            </a:extLst>
          </p:cNvPr>
          <p:cNvSpPr txBox="1"/>
          <p:nvPr/>
        </p:nvSpPr>
        <p:spPr>
          <a:xfrm>
            <a:off x="4983176" y="2139923"/>
            <a:ext cx="2545080" cy="1199816"/>
          </a:xfrm>
          <a:prstGeom prst="rect">
            <a:avLst/>
          </a:prstGeom>
          <a:noFill/>
        </p:spPr>
        <p:txBody>
          <a:bodyPr wrap="square" rtlCol="0">
            <a:spAutoFit/>
          </a:bodyPr>
          <a:lstStyle/>
          <a:p>
            <a:r>
              <a:rPr lang="en-US" b="1" dirty="0">
                <a:solidFill>
                  <a:srgbClr val="003A70"/>
                </a:solidFill>
                <a:latin typeface="Work Sans" pitchFamily="2" charset="0"/>
              </a:rPr>
              <a:t>2603</a:t>
            </a:r>
            <a:r>
              <a:rPr lang="en-US" dirty="0">
                <a:latin typeface="Work Sans" pitchFamily="2" charset="0"/>
              </a:rPr>
              <a:t> 	Hits</a:t>
            </a:r>
          </a:p>
          <a:p>
            <a:r>
              <a:rPr lang="en-US" b="1" dirty="0">
                <a:solidFill>
                  <a:srgbClr val="003A70"/>
                </a:solidFill>
                <a:latin typeface="Work Sans" pitchFamily="2" charset="0"/>
              </a:rPr>
              <a:t>161</a:t>
            </a:r>
            <a:r>
              <a:rPr lang="en-US" dirty="0">
                <a:latin typeface="Work Sans" pitchFamily="2" charset="0"/>
              </a:rPr>
              <a:t> 	Bidders</a:t>
            </a:r>
          </a:p>
          <a:p>
            <a:r>
              <a:rPr lang="en-US" b="1" dirty="0">
                <a:solidFill>
                  <a:srgbClr val="003A70"/>
                </a:solidFill>
                <a:latin typeface="Work Sans" pitchFamily="2" charset="0"/>
              </a:rPr>
              <a:t>552</a:t>
            </a:r>
            <a:r>
              <a:rPr lang="en-US" dirty="0">
                <a:latin typeface="Work Sans" pitchFamily="2" charset="0"/>
              </a:rPr>
              <a:t> 	bids</a:t>
            </a:r>
          </a:p>
          <a:p>
            <a:r>
              <a:rPr lang="en-US" b="1" dirty="0">
                <a:solidFill>
                  <a:srgbClr val="003A70"/>
                </a:solidFill>
                <a:latin typeface="Work Sans" pitchFamily="2" charset="0"/>
              </a:rPr>
              <a:t>4</a:t>
            </a:r>
            <a:r>
              <a:rPr lang="en-US" dirty="0">
                <a:latin typeface="Work Sans" pitchFamily="2" charset="0"/>
              </a:rPr>
              <a:t> 	Countries </a:t>
            </a:r>
          </a:p>
        </p:txBody>
      </p:sp>
      <p:sp>
        <p:nvSpPr>
          <p:cNvPr id="11" name="Rectangle: Rounded Corners 10">
            <a:extLst>
              <a:ext uri="{FF2B5EF4-FFF2-40B4-BE49-F238E27FC236}">
                <a16:creationId xmlns:a16="http://schemas.microsoft.com/office/drawing/2014/main" id="{C99B6B68-BEA3-4BE7-B9B6-0EED38D931DC}"/>
              </a:ext>
            </a:extLst>
          </p:cNvPr>
          <p:cNvSpPr/>
          <p:nvPr/>
        </p:nvSpPr>
        <p:spPr>
          <a:xfrm>
            <a:off x="4983176" y="1434677"/>
            <a:ext cx="2324100" cy="591987"/>
          </a:xfrm>
          <a:prstGeom prst="round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88F1E28-95EE-4C97-80DA-FDF768947273}"/>
              </a:ext>
            </a:extLst>
          </p:cNvPr>
          <p:cNvSpPr txBox="1"/>
          <p:nvPr/>
        </p:nvSpPr>
        <p:spPr>
          <a:xfrm>
            <a:off x="5025445" y="1415477"/>
            <a:ext cx="2176239" cy="584775"/>
          </a:xfrm>
          <a:prstGeom prst="rect">
            <a:avLst/>
          </a:prstGeom>
          <a:noFill/>
        </p:spPr>
        <p:txBody>
          <a:bodyPr wrap="square">
            <a:spAutoFit/>
          </a:bodyPr>
          <a:lstStyle/>
          <a:p>
            <a:r>
              <a:rPr lang="en-US" sz="3200" dirty="0">
                <a:solidFill>
                  <a:srgbClr val="FF7D1B"/>
                </a:solidFill>
                <a:latin typeface="Bebas" panose="020B0606020202050201" pitchFamily="34" charset="0"/>
              </a:rPr>
              <a:t>SOLD $15,700</a:t>
            </a:r>
          </a:p>
        </p:txBody>
      </p:sp>
    </p:spTree>
    <p:extLst>
      <p:ext uri="{BB962C8B-B14F-4D97-AF65-F5344CB8AC3E}">
        <p14:creationId xmlns:p14="http://schemas.microsoft.com/office/powerpoint/2010/main" val="3027197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9B7A2D-647D-4FE0-9AE5-02DCCAD75152}"/>
              </a:ext>
            </a:extLst>
          </p:cNvPr>
          <p:cNvSpPr txBox="1"/>
          <p:nvPr/>
        </p:nvSpPr>
        <p:spPr>
          <a:xfrm>
            <a:off x="1557647" y="1793888"/>
            <a:ext cx="6028706" cy="861774"/>
          </a:xfrm>
          <a:prstGeom prst="rect">
            <a:avLst/>
          </a:prstGeom>
          <a:noFill/>
        </p:spPr>
        <p:txBody>
          <a:bodyPr wrap="square" rtlCol="0">
            <a:spAutoFit/>
          </a:bodyPr>
          <a:lstStyle/>
          <a:p>
            <a:pPr algn="ctr">
              <a:lnSpc>
                <a:spcPts val="6000"/>
              </a:lnSpc>
            </a:pPr>
            <a:r>
              <a:rPr lang="en-US" sz="5400" b="1" dirty="0">
                <a:solidFill>
                  <a:srgbClr val="003A70"/>
                </a:solidFill>
                <a:latin typeface="Bebas" panose="020B0606020202050201" pitchFamily="34" charset="0"/>
              </a:rPr>
              <a:t>Auction Demand</a:t>
            </a:r>
          </a:p>
        </p:txBody>
      </p:sp>
      <p:sp>
        <p:nvSpPr>
          <p:cNvPr id="2" name="Slide Number Placeholder 1">
            <a:extLst>
              <a:ext uri="{FF2B5EF4-FFF2-40B4-BE49-F238E27FC236}">
                <a16:creationId xmlns:a16="http://schemas.microsoft.com/office/drawing/2014/main" id="{8224EDDD-2A0B-433C-A8BE-762864586296}"/>
              </a:ext>
            </a:extLst>
          </p:cNvPr>
          <p:cNvSpPr>
            <a:spLocks noGrp="1"/>
          </p:cNvSpPr>
          <p:nvPr>
            <p:ph type="sldNum" sz="quarter" idx="12"/>
          </p:nvPr>
        </p:nvSpPr>
        <p:spPr/>
        <p:txBody>
          <a:bodyPr/>
          <a:lstStyle/>
          <a:p>
            <a:fld id="{D1CC65B4-01A9-9E4C-8E2D-48F479063FF8}" type="slidenum">
              <a:rPr lang="en-US" smtClean="0"/>
              <a:pPr/>
              <a:t>37</a:t>
            </a:fld>
            <a:r>
              <a:rPr lang="en-US"/>
              <a:t>      CONFIDENTIAL</a:t>
            </a:r>
            <a:endParaRPr lang="en-US" dirty="0"/>
          </a:p>
        </p:txBody>
      </p:sp>
    </p:spTree>
    <p:extLst>
      <p:ext uri="{BB962C8B-B14F-4D97-AF65-F5344CB8AC3E}">
        <p14:creationId xmlns:p14="http://schemas.microsoft.com/office/powerpoint/2010/main" val="37634947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E126022-222A-405A-82EE-B00D63E7CD0F}"/>
              </a:ext>
            </a:extLst>
          </p:cNvPr>
          <p:cNvSpPr>
            <a:spLocks noGrp="1"/>
          </p:cNvSpPr>
          <p:nvPr>
            <p:ph type="title"/>
          </p:nvPr>
        </p:nvSpPr>
        <p:spPr/>
        <p:txBody>
          <a:bodyPr vert="horz" lIns="91440" tIns="45720" rIns="91440" bIns="45720" rtlCol="0" anchor="ctr">
            <a:noAutofit/>
          </a:bodyPr>
          <a:lstStyle/>
          <a:p>
            <a:r>
              <a:rPr lang="en-US" dirty="0"/>
              <a:t>AUCTION DEMAND </a:t>
            </a:r>
          </a:p>
        </p:txBody>
      </p:sp>
      <p:sp>
        <p:nvSpPr>
          <p:cNvPr id="12" name="TextBox 11">
            <a:extLst>
              <a:ext uri="{FF2B5EF4-FFF2-40B4-BE49-F238E27FC236}">
                <a16:creationId xmlns:a16="http://schemas.microsoft.com/office/drawing/2014/main" id="{195988BB-5697-4940-B34D-E4464696BA18}"/>
              </a:ext>
            </a:extLst>
          </p:cNvPr>
          <p:cNvSpPr txBox="1"/>
          <p:nvPr/>
        </p:nvSpPr>
        <p:spPr>
          <a:xfrm>
            <a:off x="266700" y="449691"/>
            <a:ext cx="8229600" cy="1169551"/>
          </a:xfrm>
          <a:prstGeom prst="rect">
            <a:avLst/>
          </a:prstGeom>
          <a:noFill/>
        </p:spPr>
        <p:txBody>
          <a:bodyPr wrap="square" rtlCol="0">
            <a:spAutoFit/>
          </a:bodyPr>
          <a:lstStyle/>
          <a:p>
            <a:r>
              <a:rPr lang="en-US" sz="1400" dirty="0">
                <a:latin typeface="Work Sans" pitchFamily="2" charset="0"/>
              </a:rPr>
              <a:t>Today, during these unprecedented times sellers have come to rely on Ritchie Bros., now more than ever, to reach buyers with our industry-leading online platforms.  </a:t>
            </a:r>
          </a:p>
          <a:p>
            <a:endParaRPr lang="en-US" sz="1400" dirty="0">
              <a:latin typeface="Work Sans" pitchFamily="2" charset="0"/>
            </a:endParaRPr>
          </a:p>
          <a:p>
            <a:r>
              <a:rPr lang="en-US" sz="1400" dirty="0">
                <a:latin typeface="Work Sans" pitchFamily="2" charset="0"/>
              </a:rPr>
              <a:t>During this pandemic we haven’t missed a beat for our customers.  </a:t>
            </a:r>
          </a:p>
          <a:p>
            <a:r>
              <a:rPr lang="en-US" sz="1400" dirty="0">
                <a:latin typeface="Work Sans" pitchFamily="2" charset="0"/>
              </a:rPr>
              <a:t>Here’s some of the numbers from </a:t>
            </a:r>
            <a:r>
              <a:rPr lang="en-US" sz="1400" b="1" dirty="0">
                <a:solidFill>
                  <a:srgbClr val="003A70"/>
                </a:solidFill>
                <a:latin typeface="Work Sans" pitchFamily="2" charset="0"/>
              </a:rPr>
              <a:t>Q1 2020:</a:t>
            </a:r>
          </a:p>
        </p:txBody>
      </p:sp>
      <p:sp>
        <p:nvSpPr>
          <p:cNvPr id="6" name="TextBox 5">
            <a:extLst>
              <a:ext uri="{FF2B5EF4-FFF2-40B4-BE49-F238E27FC236}">
                <a16:creationId xmlns:a16="http://schemas.microsoft.com/office/drawing/2014/main" id="{F99EF2E9-2015-499E-A0F7-C334D0345A92}"/>
              </a:ext>
            </a:extLst>
          </p:cNvPr>
          <p:cNvSpPr txBox="1"/>
          <p:nvPr/>
        </p:nvSpPr>
        <p:spPr>
          <a:xfrm>
            <a:off x="266700" y="2339340"/>
            <a:ext cx="1150620" cy="461665"/>
          </a:xfrm>
          <a:prstGeom prst="rect">
            <a:avLst/>
          </a:prstGeom>
          <a:noFill/>
        </p:spPr>
        <p:txBody>
          <a:bodyPr wrap="square" rtlCol="0">
            <a:spAutoFit/>
          </a:bodyPr>
          <a:lstStyle/>
          <a:p>
            <a:r>
              <a:rPr lang="en-US" sz="1200" dirty="0">
                <a:latin typeface="Work Sans" pitchFamily="2" charset="0"/>
              </a:rPr>
              <a:t>Visits to our websites</a:t>
            </a:r>
          </a:p>
        </p:txBody>
      </p:sp>
      <p:sp>
        <p:nvSpPr>
          <p:cNvPr id="7" name="TextBox 6">
            <a:extLst>
              <a:ext uri="{FF2B5EF4-FFF2-40B4-BE49-F238E27FC236}">
                <a16:creationId xmlns:a16="http://schemas.microsoft.com/office/drawing/2014/main" id="{23524C8E-DB58-4B60-814A-06364A11369C}"/>
              </a:ext>
            </a:extLst>
          </p:cNvPr>
          <p:cNvSpPr txBox="1"/>
          <p:nvPr/>
        </p:nvSpPr>
        <p:spPr>
          <a:xfrm>
            <a:off x="266700" y="2083440"/>
            <a:ext cx="899160" cy="338554"/>
          </a:xfrm>
          <a:prstGeom prst="rect">
            <a:avLst/>
          </a:prstGeom>
          <a:noFill/>
        </p:spPr>
        <p:txBody>
          <a:bodyPr wrap="square" rtlCol="0">
            <a:spAutoFit/>
          </a:bodyPr>
          <a:lstStyle/>
          <a:p>
            <a:r>
              <a:rPr lang="en-US" sz="1600" b="1" dirty="0">
                <a:solidFill>
                  <a:srgbClr val="003A70"/>
                </a:solidFill>
                <a:latin typeface="Work Sans" pitchFamily="2" charset="0"/>
              </a:rPr>
              <a:t>34.7M</a:t>
            </a:r>
          </a:p>
        </p:txBody>
      </p:sp>
      <p:sp>
        <p:nvSpPr>
          <p:cNvPr id="8" name="TextBox 7">
            <a:extLst>
              <a:ext uri="{FF2B5EF4-FFF2-40B4-BE49-F238E27FC236}">
                <a16:creationId xmlns:a16="http://schemas.microsoft.com/office/drawing/2014/main" id="{F68A9186-7806-4929-809C-7163CF5A48BA}"/>
              </a:ext>
            </a:extLst>
          </p:cNvPr>
          <p:cNvSpPr txBox="1"/>
          <p:nvPr/>
        </p:nvSpPr>
        <p:spPr>
          <a:xfrm>
            <a:off x="2004060" y="2339340"/>
            <a:ext cx="1356360" cy="461665"/>
          </a:xfrm>
          <a:prstGeom prst="rect">
            <a:avLst/>
          </a:prstGeom>
          <a:noFill/>
        </p:spPr>
        <p:txBody>
          <a:bodyPr wrap="square" rtlCol="0">
            <a:spAutoFit/>
          </a:bodyPr>
          <a:lstStyle/>
          <a:p>
            <a:r>
              <a:rPr lang="en-US" sz="1200" dirty="0">
                <a:latin typeface="Work Sans" pitchFamily="2" charset="0"/>
              </a:rPr>
              <a:t>Searches on our mobile app</a:t>
            </a:r>
          </a:p>
        </p:txBody>
      </p:sp>
      <p:sp>
        <p:nvSpPr>
          <p:cNvPr id="9" name="TextBox 8">
            <a:extLst>
              <a:ext uri="{FF2B5EF4-FFF2-40B4-BE49-F238E27FC236}">
                <a16:creationId xmlns:a16="http://schemas.microsoft.com/office/drawing/2014/main" id="{89F3D2FE-6BFC-4511-B786-215EE19F1F8F}"/>
              </a:ext>
            </a:extLst>
          </p:cNvPr>
          <p:cNvSpPr txBox="1"/>
          <p:nvPr/>
        </p:nvSpPr>
        <p:spPr>
          <a:xfrm>
            <a:off x="2004060" y="2083440"/>
            <a:ext cx="899160" cy="338554"/>
          </a:xfrm>
          <a:prstGeom prst="rect">
            <a:avLst/>
          </a:prstGeom>
          <a:noFill/>
        </p:spPr>
        <p:txBody>
          <a:bodyPr wrap="square" rtlCol="0">
            <a:spAutoFit/>
          </a:bodyPr>
          <a:lstStyle/>
          <a:p>
            <a:r>
              <a:rPr lang="en-US" sz="1600" b="1" dirty="0">
                <a:solidFill>
                  <a:srgbClr val="003A70"/>
                </a:solidFill>
                <a:latin typeface="Work Sans" pitchFamily="2" charset="0"/>
              </a:rPr>
              <a:t>8.2M</a:t>
            </a:r>
          </a:p>
        </p:txBody>
      </p:sp>
      <p:sp>
        <p:nvSpPr>
          <p:cNvPr id="10" name="TextBox 9">
            <a:extLst>
              <a:ext uri="{FF2B5EF4-FFF2-40B4-BE49-F238E27FC236}">
                <a16:creationId xmlns:a16="http://schemas.microsoft.com/office/drawing/2014/main" id="{060A23AA-806C-430E-A024-01B045F2FA1B}"/>
              </a:ext>
            </a:extLst>
          </p:cNvPr>
          <p:cNvSpPr txBox="1"/>
          <p:nvPr/>
        </p:nvSpPr>
        <p:spPr>
          <a:xfrm>
            <a:off x="3941445" y="2339340"/>
            <a:ext cx="1729742" cy="646331"/>
          </a:xfrm>
          <a:prstGeom prst="rect">
            <a:avLst/>
          </a:prstGeom>
          <a:noFill/>
        </p:spPr>
        <p:txBody>
          <a:bodyPr wrap="square" rtlCol="0">
            <a:spAutoFit/>
          </a:bodyPr>
          <a:lstStyle/>
          <a:p>
            <a:r>
              <a:rPr lang="en-US" sz="1200" dirty="0">
                <a:latin typeface="Work Sans" pitchFamily="2" charset="0"/>
              </a:rPr>
              <a:t>Assets sold on behalf of sellers from 80+ countries</a:t>
            </a:r>
          </a:p>
        </p:txBody>
      </p:sp>
      <p:sp>
        <p:nvSpPr>
          <p:cNvPr id="11" name="TextBox 10">
            <a:extLst>
              <a:ext uri="{FF2B5EF4-FFF2-40B4-BE49-F238E27FC236}">
                <a16:creationId xmlns:a16="http://schemas.microsoft.com/office/drawing/2014/main" id="{F388E852-EF9C-49A7-8630-785CAAF7610D}"/>
              </a:ext>
            </a:extLst>
          </p:cNvPr>
          <p:cNvSpPr txBox="1"/>
          <p:nvPr/>
        </p:nvSpPr>
        <p:spPr>
          <a:xfrm>
            <a:off x="3941445" y="2083440"/>
            <a:ext cx="1150620" cy="338554"/>
          </a:xfrm>
          <a:prstGeom prst="rect">
            <a:avLst/>
          </a:prstGeom>
          <a:noFill/>
        </p:spPr>
        <p:txBody>
          <a:bodyPr wrap="square" rtlCol="0">
            <a:spAutoFit/>
          </a:bodyPr>
          <a:lstStyle/>
          <a:p>
            <a:r>
              <a:rPr lang="en-US" sz="1600" b="1" dirty="0">
                <a:solidFill>
                  <a:srgbClr val="003A70"/>
                </a:solidFill>
                <a:latin typeface="Work Sans" pitchFamily="2" charset="0"/>
              </a:rPr>
              <a:t>135,000+</a:t>
            </a:r>
          </a:p>
        </p:txBody>
      </p:sp>
      <p:sp>
        <p:nvSpPr>
          <p:cNvPr id="13" name="TextBox 12">
            <a:extLst>
              <a:ext uri="{FF2B5EF4-FFF2-40B4-BE49-F238E27FC236}">
                <a16:creationId xmlns:a16="http://schemas.microsoft.com/office/drawing/2014/main" id="{5F1A279B-06F1-4105-8A7B-AFA359210C81}"/>
              </a:ext>
            </a:extLst>
          </p:cNvPr>
          <p:cNvSpPr txBox="1"/>
          <p:nvPr/>
        </p:nvSpPr>
        <p:spPr>
          <a:xfrm>
            <a:off x="5840730" y="2339340"/>
            <a:ext cx="1714500" cy="461665"/>
          </a:xfrm>
          <a:prstGeom prst="rect">
            <a:avLst/>
          </a:prstGeom>
          <a:noFill/>
        </p:spPr>
        <p:txBody>
          <a:bodyPr wrap="square" rtlCol="0">
            <a:spAutoFit/>
          </a:bodyPr>
          <a:lstStyle/>
          <a:p>
            <a:r>
              <a:rPr lang="en-US" sz="1200" dirty="0">
                <a:latin typeface="Work Sans" pitchFamily="2" charset="0"/>
              </a:rPr>
              <a:t>In pre-approved financing for buyers</a:t>
            </a:r>
          </a:p>
        </p:txBody>
      </p:sp>
      <p:sp>
        <p:nvSpPr>
          <p:cNvPr id="14" name="TextBox 13">
            <a:extLst>
              <a:ext uri="{FF2B5EF4-FFF2-40B4-BE49-F238E27FC236}">
                <a16:creationId xmlns:a16="http://schemas.microsoft.com/office/drawing/2014/main" id="{C1384071-C288-4061-BED9-3B4F0B8C96B7}"/>
              </a:ext>
            </a:extLst>
          </p:cNvPr>
          <p:cNvSpPr txBox="1"/>
          <p:nvPr/>
        </p:nvSpPr>
        <p:spPr>
          <a:xfrm>
            <a:off x="5840730" y="2083440"/>
            <a:ext cx="899160" cy="338554"/>
          </a:xfrm>
          <a:prstGeom prst="rect">
            <a:avLst/>
          </a:prstGeom>
          <a:noFill/>
        </p:spPr>
        <p:txBody>
          <a:bodyPr wrap="square" rtlCol="0">
            <a:spAutoFit/>
          </a:bodyPr>
          <a:lstStyle/>
          <a:p>
            <a:r>
              <a:rPr lang="en-US" sz="1600" b="1" dirty="0">
                <a:solidFill>
                  <a:srgbClr val="003A70"/>
                </a:solidFill>
                <a:latin typeface="Work Sans" pitchFamily="2" charset="0"/>
              </a:rPr>
              <a:t>$590M</a:t>
            </a:r>
          </a:p>
        </p:txBody>
      </p:sp>
      <p:sp>
        <p:nvSpPr>
          <p:cNvPr id="15" name="TextBox 14">
            <a:extLst>
              <a:ext uri="{FF2B5EF4-FFF2-40B4-BE49-F238E27FC236}">
                <a16:creationId xmlns:a16="http://schemas.microsoft.com/office/drawing/2014/main" id="{85FA36B0-F651-41E9-9C34-ADD28F56722C}"/>
              </a:ext>
            </a:extLst>
          </p:cNvPr>
          <p:cNvSpPr txBox="1"/>
          <p:nvPr/>
        </p:nvSpPr>
        <p:spPr>
          <a:xfrm>
            <a:off x="266700" y="3637392"/>
            <a:ext cx="1417320" cy="461665"/>
          </a:xfrm>
          <a:prstGeom prst="rect">
            <a:avLst/>
          </a:prstGeom>
          <a:noFill/>
        </p:spPr>
        <p:txBody>
          <a:bodyPr wrap="square" rtlCol="0">
            <a:spAutoFit/>
          </a:bodyPr>
          <a:lstStyle/>
          <a:p>
            <a:r>
              <a:rPr lang="en-US" sz="1200" dirty="0">
                <a:latin typeface="Work Sans" pitchFamily="2" charset="0"/>
              </a:rPr>
              <a:t>Bids received on items selling</a:t>
            </a:r>
          </a:p>
        </p:txBody>
      </p:sp>
      <p:sp>
        <p:nvSpPr>
          <p:cNvPr id="16" name="TextBox 15">
            <a:extLst>
              <a:ext uri="{FF2B5EF4-FFF2-40B4-BE49-F238E27FC236}">
                <a16:creationId xmlns:a16="http://schemas.microsoft.com/office/drawing/2014/main" id="{789D94B2-73FE-4AD4-9266-93A103DC7FBB}"/>
              </a:ext>
            </a:extLst>
          </p:cNvPr>
          <p:cNvSpPr txBox="1"/>
          <p:nvPr/>
        </p:nvSpPr>
        <p:spPr>
          <a:xfrm>
            <a:off x="266700" y="3381492"/>
            <a:ext cx="899160" cy="338554"/>
          </a:xfrm>
          <a:prstGeom prst="rect">
            <a:avLst/>
          </a:prstGeom>
          <a:noFill/>
        </p:spPr>
        <p:txBody>
          <a:bodyPr wrap="square" rtlCol="0">
            <a:spAutoFit/>
          </a:bodyPr>
          <a:lstStyle/>
          <a:p>
            <a:r>
              <a:rPr lang="en-US" sz="1600" b="1" dirty="0">
                <a:solidFill>
                  <a:srgbClr val="003A70"/>
                </a:solidFill>
                <a:latin typeface="Work Sans" pitchFamily="2" charset="0"/>
              </a:rPr>
              <a:t>2.1M</a:t>
            </a:r>
          </a:p>
        </p:txBody>
      </p:sp>
      <p:sp>
        <p:nvSpPr>
          <p:cNvPr id="17" name="TextBox 16">
            <a:extLst>
              <a:ext uri="{FF2B5EF4-FFF2-40B4-BE49-F238E27FC236}">
                <a16:creationId xmlns:a16="http://schemas.microsoft.com/office/drawing/2014/main" id="{50E39979-7DE6-43F2-975F-258D45B44C1A}"/>
              </a:ext>
            </a:extLst>
          </p:cNvPr>
          <p:cNvSpPr txBox="1"/>
          <p:nvPr/>
        </p:nvSpPr>
        <p:spPr>
          <a:xfrm>
            <a:off x="2004060" y="3637392"/>
            <a:ext cx="1596390" cy="461665"/>
          </a:xfrm>
          <a:prstGeom prst="rect">
            <a:avLst/>
          </a:prstGeom>
          <a:noFill/>
        </p:spPr>
        <p:txBody>
          <a:bodyPr wrap="square" rtlCol="0">
            <a:spAutoFit/>
          </a:bodyPr>
          <a:lstStyle/>
          <a:p>
            <a:r>
              <a:rPr lang="en-US" sz="1200" dirty="0">
                <a:latin typeface="Work Sans" pitchFamily="2" charset="0"/>
              </a:rPr>
              <a:t>In approved online bidding limits</a:t>
            </a:r>
          </a:p>
        </p:txBody>
      </p:sp>
      <p:sp>
        <p:nvSpPr>
          <p:cNvPr id="18" name="TextBox 17">
            <a:extLst>
              <a:ext uri="{FF2B5EF4-FFF2-40B4-BE49-F238E27FC236}">
                <a16:creationId xmlns:a16="http://schemas.microsoft.com/office/drawing/2014/main" id="{481CA14A-B00E-4772-BBD2-5A90AC236FAE}"/>
              </a:ext>
            </a:extLst>
          </p:cNvPr>
          <p:cNvSpPr txBox="1"/>
          <p:nvPr/>
        </p:nvSpPr>
        <p:spPr>
          <a:xfrm>
            <a:off x="2004060" y="3381492"/>
            <a:ext cx="899160" cy="338554"/>
          </a:xfrm>
          <a:prstGeom prst="rect">
            <a:avLst/>
          </a:prstGeom>
          <a:noFill/>
        </p:spPr>
        <p:txBody>
          <a:bodyPr wrap="square" rtlCol="0">
            <a:spAutoFit/>
          </a:bodyPr>
          <a:lstStyle/>
          <a:p>
            <a:r>
              <a:rPr lang="en-US" sz="1600" b="1" dirty="0">
                <a:solidFill>
                  <a:srgbClr val="003A70"/>
                </a:solidFill>
                <a:latin typeface="Work Sans" pitchFamily="2" charset="0"/>
              </a:rPr>
              <a:t>$55B</a:t>
            </a:r>
          </a:p>
        </p:txBody>
      </p:sp>
      <p:sp>
        <p:nvSpPr>
          <p:cNvPr id="19" name="TextBox 18">
            <a:extLst>
              <a:ext uri="{FF2B5EF4-FFF2-40B4-BE49-F238E27FC236}">
                <a16:creationId xmlns:a16="http://schemas.microsoft.com/office/drawing/2014/main" id="{B560FF41-282C-49C4-A5AB-45B0611FD37A}"/>
              </a:ext>
            </a:extLst>
          </p:cNvPr>
          <p:cNvSpPr txBox="1"/>
          <p:nvPr/>
        </p:nvSpPr>
        <p:spPr>
          <a:xfrm>
            <a:off x="3941445" y="3637392"/>
            <a:ext cx="1150620" cy="461665"/>
          </a:xfrm>
          <a:prstGeom prst="rect">
            <a:avLst/>
          </a:prstGeom>
          <a:noFill/>
        </p:spPr>
        <p:txBody>
          <a:bodyPr wrap="square" rtlCol="0">
            <a:spAutoFit/>
          </a:bodyPr>
          <a:lstStyle/>
          <a:p>
            <a:r>
              <a:rPr lang="en-US" sz="1200" dirty="0">
                <a:latin typeface="Work Sans" pitchFamily="2" charset="0"/>
              </a:rPr>
              <a:t>Followers on social media</a:t>
            </a:r>
          </a:p>
        </p:txBody>
      </p:sp>
      <p:sp>
        <p:nvSpPr>
          <p:cNvPr id="20" name="TextBox 19">
            <a:extLst>
              <a:ext uri="{FF2B5EF4-FFF2-40B4-BE49-F238E27FC236}">
                <a16:creationId xmlns:a16="http://schemas.microsoft.com/office/drawing/2014/main" id="{627F8458-4BEC-4491-BB2B-97F5BDAE431E}"/>
              </a:ext>
            </a:extLst>
          </p:cNvPr>
          <p:cNvSpPr txBox="1"/>
          <p:nvPr/>
        </p:nvSpPr>
        <p:spPr>
          <a:xfrm>
            <a:off x="3941445" y="3381492"/>
            <a:ext cx="899160" cy="338554"/>
          </a:xfrm>
          <a:prstGeom prst="rect">
            <a:avLst/>
          </a:prstGeom>
          <a:noFill/>
        </p:spPr>
        <p:txBody>
          <a:bodyPr wrap="square" rtlCol="0">
            <a:spAutoFit/>
          </a:bodyPr>
          <a:lstStyle/>
          <a:p>
            <a:r>
              <a:rPr lang="en-US" sz="1600" b="1" dirty="0">
                <a:solidFill>
                  <a:srgbClr val="003A70"/>
                </a:solidFill>
                <a:latin typeface="Work Sans" pitchFamily="2" charset="0"/>
              </a:rPr>
              <a:t>1.5M</a:t>
            </a:r>
          </a:p>
        </p:txBody>
      </p:sp>
      <p:sp>
        <p:nvSpPr>
          <p:cNvPr id="21" name="TextBox 20">
            <a:extLst>
              <a:ext uri="{FF2B5EF4-FFF2-40B4-BE49-F238E27FC236}">
                <a16:creationId xmlns:a16="http://schemas.microsoft.com/office/drawing/2014/main" id="{293375BD-C83B-435B-B917-5F3B4154B93B}"/>
              </a:ext>
            </a:extLst>
          </p:cNvPr>
          <p:cNvSpPr txBox="1"/>
          <p:nvPr/>
        </p:nvSpPr>
        <p:spPr>
          <a:xfrm>
            <a:off x="5840730" y="3637392"/>
            <a:ext cx="1714500" cy="461665"/>
          </a:xfrm>
          <a:prstGeom prst="rect">
            <a:avLst/>
          </a:prstGeom>
          <a:noFill/>
        </p:spPr>
        <p:txBody>
          <a:bodyPr wrap="square" rtlCol="0">
            <a:spAutoFit/>
          </a:bodyPr>
          <a:lstStyle/>
          <a:p>
            <a:r>
              <a:rPr lang="en-US" sz="1200" dirty="0">
                <a:latin typeface="Work Sans" pitchFamily="2" charset="0"/>
              </a:rPr>
              <a:t>Countries reached with active bidders</a:t>
            </a:r>
          </a:p>
        </p:txBody>
      </p:sp>
      <p:sp>
        <p:nvSpPr>
          <p:cNvPr id="22" name="TextBox 21">
            <a:extLst>
              <a:ext uri="{FF2B5EF4-FFF2-40B4-BE49-F238E27FC236}">
                <a16:creationId xmlns:a16="http://schemas.microsoft.com/office/drawing/2014/main" id="{0910B05D-3CC2-45C6-ADEA-1A8BD2CFA037}"/>
              </a:ext>
            </a:extLst>
          </p:cNvPr>
          <p:cNvSpPr txBox="1"/>
          <p:nvPr/>
        </p:nvSpPr>
        <p:spPr>
          <a:xfrm>
            <a:off x="5840730" y="3381492"/>
            <a:ext cx="899160" cy="338554"/>
          </a:xfrm>
          <a:prstGeom prst="rect">
            <a:avLst/>
          </a:prstGeom>
          <a:noFill/>
        </p:spPr>
        <p:txBody>
          <a:bodyPr wrap="square" rtlCol="0">
            <a:spAutoFit/>
          </a:bodyPr>
          <a:lstStyle/>
          <a:p>
            <a:r>
              <a:rPr lang="en-US" sz="1600" b="1" dirty="0">
                <a:solidFill>
                  <a:srgbClr val="003A70"/>
                </a:solidFill>
                <a:latin typeface="Work Sans" pitchFamily="2" charset="0"/>
              </a:rPr>
              <a:t>160</a:t>
            </a:r>
          </a:p>
        </p:txBody>
      </p:sp>
      <p:pic>
        <p:nvPicPr>
          <p:cNvPr id="3" name="Graphic 2">
            <a:extLst>
              <a:ext uri="{FF2B5EF4-FFF2-40B4-BE49-F238E27FC236}">
                <a16:creationId xmlns:a16="http://schemas.microsoft.com/office/drawing/2014/main" id="{20C682CD-7461-405D-ABCE-D2C7773DF6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8170" y="1792702"/>
            <a:ext cx="483840" cy="290738"/>
          </a:xfrm>
          <a:prstGeom prst="rect">
            <a:avLst/>
          </a:prstGeom>
        </p:spPr>
      </p:pic>
      <p:pic>
        <p:nvPicPr>
          <p:cNvPr id="4" name="Graphic 3">
            <a:extLst>
              <a:ext uri="{FF2B5EF4-FFF2-40B4-BE49-F238E27FC236}">
                <a16:creationId xmlns:a16="http://schemas.microsoft.com/office/drawing/2014/main" id="{FFC10517-67EF-423A-92D7-588876D8D2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20979" y="1780389"/>
            <a:ext cx="235506" cy="304933"/>
          </a:xfrm>
          <a:prstGeom prst="rect">
            <a:avLst/>
          </a:prstGeom>
        </p:spPr>
      </p:pic>
      <p:pic>
        <p:nvPicPr>
          <p:cNvPr id="23" name="Graphic 22">
            <a:extLst>
              <a:ext uri="{FF2B5EF4-FFF2-40B4-BE49-F238E27FC236}">
                <a16:creationId xmlns:a16="http://schemas.microsoft.com/office/drawing/2014/main" id="{5281F940-069F-496E-A65A-8FB87156C2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55745" y="1768698"/>
            <a:ext cx="235506" cy="363816"/>
          </a:xfrm>
          <a:prstGeom prst="rect">
            <a:avLst/>
          </a:prstGeom>
        </p:spPr>
      </p:pic>
      <p:pic>
        <p:nvPicPr>
          <p:cNvPr id="24" name="Graphic 23">
            <a:extLst>
              <a:ext uri="{FF2B5EF4-FFF2-40B4-BE49-F238E27FC236}">
                <a16:creationId xmlns:a16="http://schemas.microsoft.com/office/drawing/2014/main" id="{9C261BDC-6C80-4E62-A448-3EE6AADA59D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49190" y="1799025"/>
            <a:ext cx="285875" cy="304933"/>
          </a:xfrm>
          <a:prstGeom prst="rect">
            <a:avLst/>
          </a:prstGeom>
        </p:spPr>
      </p:pic>
      <p:pic>
        <p:nvPicPr>
          <p:cNvPr id="25" name="Graphic 24">
            <a:extLst>
              <a:ext uri="{FF2B5EF4-FFF2-40B4-BE49-F238E27FC236}">
                <a16:creationId xmlns:a16="http://schemas.microsoft.com/office/drawing/2014/main" id="{2F2C5046-235A-42FC-A48C-7EDA1E665F3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58170" y="3105914"/>
            <a:ext cx="359500" cy="304933"/>
          </a:xfrm>
          <a:prstGeom prst="rect">
            <a:avLst/>
          </a:prstGeom>
        </p:spPr>
      </p:pic>
      <p:pic>
        <p:nvPicPr>
          <p:cNvPr id="26" name="Graphic 25">
            <a:extLst>
              <a:ext uri="{FF2B5EF4-FFF2-40B4-BE49-F238E27FC236}">
                <a16:creationId xmlns:a16="http://schemas.microsoft.com/office/drawing/2014/main" id="{7A33D52F-9BE7-41CC-97A9-6C44829C7DD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089785" y="3023967"/>
            <a:ext cx="266700" cy="390462"/>
          </a:xfrm>
          <a:prstGeom prst="rect">
            <a:avLst/>
          </a:prstGeom>
        </p:spPr>
      </p:pic>
      <p:pic>
        <p:nvPicPr>
          <p:cNvPr id="27" name="Graphic 26">
            <a:extLst>
              <a:ext uri="{FF2B5EF4-FFF2-40B4-BE49-F238E27FC236}">
                <a16:creationId xmlns:a16="http://schemas.microsoft.com/office/drawing/2014/main" id="{7897487F-4606-40DA-9BE9-E573494D420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049244" y="3129288"/>
            <a:ext cx="248508" cy="248508"/>
          </a:xfrm>
          <a:prstGeom prst="rect">
            <a:avLst/>
          </a:prstGeom>
        </p:spPr>
      </p:pic>
      <p:pic>
        <p:nvPicPr>
          <p:cNvPr id="28" name="Graphic 27">
            <a:extLst>
              <a:ext uri="{FF2B5EF4-FFF2-40B4-BE49-F238E27FC236}">
                <a16:creationId xmlns:a16="http://schemas.microsoft.com/office/drawing/2014/main" id="{0F8BC37A-F882-4ABA-88A5-3BCE72813E4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932992" y="3106862"/>
            <a:ext cx="302074" cy="307567"/>
          </a:xfrm>
          <a:prstGeom prst="rect">
            <a:avLst/>
          </a:prstGeom>
        </p:spPr>
      </p:pic>
    </p:spTree>
    <p:extLst>
      <p:ext uri="{BB962C8B-B14F-4D97-AF65-F5344CB8AC3E}">
        <p14:creationId xmlns:p14="http://schemas.microsoft.com/office/powerpoint/2010/main" val="4366595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E126022-222A-405A-82EE-B00D63E7CD0F}"/>
              </a:ext>
            </a:extLst>
          </p:cNvPr>
          <p:cNvSpPr>
            <a:spLocks noGrp="1"/>
          </p:cNvSpPr>
          <p:nvPr>
            <p:ph type="title"/>
          </p:nvPr>
        </p:nvSpPr>
        <p:spPr>
          <a:xfrm>
            <a:off x="0" y="0"/>
            <a:ext cx="3909060" cy="411480"/>
          </a:xfrm>
        </p:spPr>
        <p:txBody>
          <a:bodyPr vert="horz" lIns="91440" tIns="45720" rIns="91440" bIns="45720" rtlCol="0" anchor="ctr">
            <a:noAutofit/>
          </a:bodyPr>
          <a:lstStyle/>
          <a:p>
            <a:r>
              <a:rPr lang="en-US" dirty="0"/>
              <a:t>AUCTION DEMAND </a:t>
            </a:r>
          </a:p>
        </p:txBody>
      </p:sp>
      <p:pic>
        <p:nvPicPr>
          <p:cNvPr id="6" name="Picture 5">
            <a:extLst>
              <a:ext uri="{FF2B5EF4-FFF2-40B4-BE49-F238E27FC236}">
                <a16:creationId xmlns:a16="http://schemas.microsoft.com/office/drawing/2014/main" id="{08D9AFBA-D085-4C9D-A59E-DD2D08AB4D5E}"/>
              </a:ext>
            </a:extLst>
          </p:cNvPr>
          <p:cNvPicPr>
            <a:picLocks noChangeAspect="1"/>
          </p:cNvPicPr>
          <p:nvPr/>
        </p:nvPicPr>
        <p:blipFill>
          <a:blip r:embed="rId3"/>
          <a:stretch>
            <a:fillRect/>
          </a:stretch>
        </p:blipFill>
        <p:spPr>
          <a:xfrm>
            <a:off x="1703784" y="508364"/>
            <a:ext cx="5736431" cy="3929063"/>
          </a:xfrm>
          <a:prstGeom prst="rect">
            <a:avLst/>
          </a:prstGeom>
        </p:spPr>
      </p:pic>
    </p:spTree>
    <p:extLst>
      <p:ext uri="{BB962C8B-B14F-4D97-AF65-F5344CB8AC3E}">
        <p14:creationId xmlns:p14="http://schemas.microsoft.com/office/powerpoint/2010/main" val="396147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3C56ABC-0006-4478-B222-1783ADCFD0EE}"/>
              </a:ext>
            </a:extLst>
          </p:cNvPr>
          <p:cNvGrpSpPr/>
          <p:nvPr/>
        </p:nvGrpSpPr>
        <p:grpSpPr>
          <a:xfrm>
            <a:off x="266699" y="847722"/>
            <a:ext cx="2674619" cy="1381943"/>
            <a:chOff x="266699" y="847722"/>
            <a:chExt cx="2674619" cy="1381943"/>
          </a:xfrm>
        </p:grpSpPr>
        <p:grpSp>
          <p:nvGrpSpPr>
            <p:cNvPr id="9" name="Group 8">
              <a:extLst>
                <a:ext uri="{FF2B5EF4-FFF2-40B4-BE49-F238E27FC236}">
                  <a16:creationId xmlns:a16="http://schemas.microsoft.com/office/drawing/2014/main" id="{E56B32B2-0FF1-4BE7-9F99-292D4070BCE7}"/>
                </a:ext>
              </a:extLst>
            </p:cNvPr>
            <p:cNvGrpSpPr/>
            <p:nvPr/>
          </p:nvGrpSpPr>
          <p:grpSpPr>
            <a:xfrm>
              <a:off x="266699" y="847722"/>
              <a:ext cx="2674619" cy="1381943"/>
              <a:chOff x="266700" y="313156"/>
              <a:chExt cx="1403074" cy="724952"/>
            </a:xfrm>
          </p:grpSpPr>
          <p:sp>
            <p:nvSpPr>
              <p:cNvPr id="10" name="Rectangle: Rounded Corners 9">
                <a:extLst>
                  <a:ext uri="{FF2B5EF4-FFF2-40B4-BE49-F238E27FC236}">
                    <a16:creationId xmlns:a16="http://schemas.microsoft.com/office/drawing/2014/main" id="{46A2DE14-01C4-4FAF-86D0-2AD435EF3263}"/>
                  </a:ext>
                </a:extLst>
              </p:cNvPr>
              <p:cNvSpPr/>
              <p:nvPr/>
            </p:nvSpPr>
            <p:spPr>
              <a:xfrm>
                <a:off x="266700" y="313156"/>
                <a:ext cx="1403074" cy="724952"/>
              </a:xfrm>
              <a:prstGeom prst="roundRect">
                <a:avLst>
                  <a:gd name="adj" fmla="val 7639"/>
                </a:avLst>
              </a:prstGeom>
              <a:solidFill>
                <a:schemeClr val="bg1"/>
              </a:soli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69C762F-68C1-470B-A93C-17F4B34A615C}"/>
                  </a:ext>
                </a:extLst>
              </p:cNvPr>
              <p:cNvSpPr/>
              <p:nvPr/>
            </p:nvSpPr>
            <p:spPr>
              <a:xfrm>
                <a:off x="1504949" y="395270"/>
                <a:ext cx="88470" cy="88470"/>
              </a:xfrm>
              <a:prstGeom prst="ellipse">
                <a:avLst/>
              </a:prstGeom>
              <a:solidFill>
                <a:srgbClr val="FF7D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descr="A picture containing food&#10;&#10;Description automatically generated">
              <a:extLst>
                <a:ext uri="{FF2B5EF4-FFF2-40B4-BE49-F238E27FC236}">
                  <a16:creationId xmlns:a16="http://schemas.microsoft.com/office/drawing/2014/main" id="{2E0FF65A-C412-48BF-9353-2C073CF6F834}"/>
                </a:ext>
              </a:extLst>
            </p:cNvPr>
            <p:cNvPicPr>
              <a:picLocks noChangeAspect="1"/>
            </p:cNvPicPr>
            <p:nvPr/>
          </p:nvPicPr>
          <p:blipFill>
            <a:blip r:embed="rId2"/>
            <a:stretch>
              <a:fillRect/>
            </a:stretch>
          </p:blipFill>
          <p:spPr>
            <a:xfrm>
              <a:off x="1003178" y="971311"/>
              <a:ext cx="1243576" cy="1134764"/>
            </a:xfrm>
            <a:prstGeom prst="rect">
              <a:avLst/>
            </a:prstGeom>
          </p:spPr>
        </p:pic>
      </p:grpSp>
      <p:grpSp>
        <p:nvGrpSpPr>
          <p:cNvPr id="7" name="Group 6">
            <a:extLst>
              <a:ext uri="{FF2B5EF4-FFF2-40B4-BE49-F238E27FC236}">
                <a16:creationId xmlns:a16="http://schemas.microsoft.com/office/drawing/2014/main" id="{F851D49B-D664-47F1-9F82-1354BA867236}"/>
              </a:ext>
            </a:extLst>
          </p:cNvPr>
          <p:cNvGrpSpPr/>
          <p:nvPr/>
        </p:nvGrpSpPr>
        <p:grpSpPr>
          <a:xfrm>
            <a:off x="3234690" y="847722"/>
            <a:ext cx="2674619" cy="1381943"/>
            <a:chOff x="3234690" y="847722"/>
            <a:chExt cx="2674619" cy="1381943"/>
          </a:xfrm>
        </p:grpSpPr>
        <p:grpSp>
          <p:nvGrpSpPr>
            <p:cNvPr id="12" name="Group 11">
              <a:extLst>
                <a:ext uri="{FF2B5EF4-FFF2-40B4-BE49-F238E27FC236}">
                  <a16:creationId xmlns:a16="http://schemas.microsoft.com/office/drawing/2014/main" id="{F23EEA18-EA03-4197-BABB-129FBBDC7B61}"/>
                </a:ext>
              </a:extLst>
            </p:cNvPr>
            <p:cNvGrpSpPr/>
            <p:nvPr/>
          </p:nvGrpSpPr>
          <p:grpSpPr>
            <a:xfrm>
              <a:off x="3234690" y="847722"/>
              <a:ext cx="2674619" cy="1381943"/>
              <a:chOff x="266700" y="313156"/>
              <a:chExt cx="1403074" cy="724952"/>
            </a:xfrm>
          </p:grpSpPr>
          <p:sp>
            <p:nvSpPr>
              <p:cNvPr id="13" name="Rectangle: Rounded Corners 12">
                <a:extLst>
                  <a:ext uri="{FF2B5EF4-FFF2-40B4-BE49-F238E27FC236}">
                    <a16:creationId xmlns:a16="http://schemas.microsoft.com/office/drawing/2014/main" id="{96E58DFA-CE06-4AA5-8CA7-27B4BF9A6AC3}"/>
                  </a:ext>
                </a:extLst>
              </p:cNvPr>
              <p:cNvSpPr/>
              <p:nvPr/>
            </p:nvSpPr>
            <p:spPr>
              <a:xfrm>
                <a:off x="266700" y="313156"/>
                <a:ext cx="1403074" cy="724952"/>
              </a:xfrm>
              <a:prstGeom prst="roundRect">
                <a:avLst>
                  <a:gd name="adj" fmla="val 7639"/>
                </a:avLst>
              </a:prstGeom>
              <a:solidFill>
                <a:schemeClr val="bg1"/>
              </a:soli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AF01C6F-8875-4C60-8DF2-76D4F038308F}"/>
                  </a:ext>
                </a:extLst>
              </p:cNvPr>
              <p:cNvSpPr/>
              <p:nvPr/>
            </p:nvSpPr>
            <p:spPr>
              <a:xfrm>
                <a:off x="1504949" y="395270"/>
                <a:ext cx="88470" cy="88470"/>
              </a:xfrm>
              <a:prstGeom prst="ellipse">
                <a:avLst/>
              </a:prstGeom>
              <a:solidFill>
                <a:srgbClr val="FF7D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A picture containing drawing&#10;&#10;Description automatically generated">
              <a:extLst>
                <a:ext uri="{FF2B5EF4-FFF2-40B4-BE49-F238E27FC236}">
                  <a16:creationId xmlns:a16="http://schemas.microsoft.com/office/drawing/2014/main" id="{A0BB9488-BEF0-4C01-8046-D6CB02C0D568}"/>
                </a:ext>
              </a:extLst>
            </p:cNvPr>
            <p:cNvPicPr>
              <a:picLocks noChangeAspect="1"/>
            </p:cNvPicPr>
            <p:nvPr/>
          </p:nvPicPr>
          <p:blipFill>
            <a:blip r:embed="rId3"/>
            <a:stretch>
              <a:fillRect/>
            </a:stretch>
          </p:blipFill>
          <p:spPr>
            <a:xfrm>
              <a:off x="3563335" y="1276588"/>
              <a:ext cx="2017328" cy="590070"/>
            </a:xfrm>
            <a:prstGeom prst="rect">
              <a:avLst/>
            </a:prstGeom>
          </p:spPr>
        </p:pic>
      </p:grpSp>
      <p:grpSp>
        <p:nvGrpSpPr>
          <p:cNvPr id="30" name="Group 29">
            <a:extLst>
              <a:ext uri="{FF2B5EF4-FFF2-40B4-BE49-F238E27FC236}">
                <a16:creationId xmlns:a16="http://schemas.microsoft.com/office/drawing/2014/main" id="{69F6AB3D-4627-4358-882F-7CF2D195E0F4}"/>
              </a:ext>
            </a:extLst>
          </p:cNvPr>
          <p:cNvGrpSpPr/>
          <p:nvPr/>
        </p:nvGrpSpPr>
        <p:grpSpPr>
          <a:xfrm>
            <a:off x="6202681" y="847722"/>
            <a:ext cx="2674619" cy="1381943"/>
            <a:chOff x="6202681" y="847722"/>
            <a:chExt cx="2674619" cy="1381943"/>
          </a:xfrm>
        </p:grpSpPr>
        <p:grpSp>
          <p:nvGrpSpPr>
            <p:cNvPr id="16" name="Group 15">
              <a:extLst>
                <a:ext uri="{FF2B5EF4-FFF2-40B4-BE49-F238E27FC236}">
                  <a16:creationId xmlns:a16="http://schemas.microsoft.com/office/drawing/2014/main" id="{64F07404-3B5A-4FC1-BFC6-5705C415B410}"/>
                </a:ext>
              </a:extLst>
            </p:cNvPr>
            <p:cNvGrpSpPr/>
            <p:nvPr/>
          </p:nvGrpSpPr>
          <p:grpSpPr>
            <a:xfrm>
              <a:off x="6202681" y="847722"/>
              <a:ext cx="2674619" cy="1381943"/>
              <a:chOff x="266700" y="313156"/>
              <a:chExt cx="1403074" cy="724952"/>
            </a:xfrm>
          </p:grpSpPr>
          <p:sp>
            <p:nvSpPr>
              <p:cNvPr id="18" name="Rectangle: Rounded Corners 17">
                <a:extLst>
                  <a:ext uri="{FF2B5EF4-FFF2-40B4-BE49-F238E27FC236}">
                    <a16:creationId xmlns:a16="http://schemas.microsoft.com/office/drawing/2014/main" id="{0A61F313-7EAE-4336-A4B1-B27133EE1644}"/>
                  </a:ext>
                </a:extLst>
              </p:cNvPr>
              <p:cNvSpPr/>
              <p:nvPr/>
            </p:nvSpPr>
            <p:spPr>
              <a:xfrm>
                <a:off x="266700" y="313156"/>
                <a:ext cx="1403074" cy="724952"/>
              </a:xfrm>
              <a:prstGeom prst="roundRect">
                <a:avLst>
                  <a:gd name="adj" fmla="val 7639"/>
                </a:avLst>
              </a:prstGeom>
              <a:solidFill>
                <a:schemeClr val="bg1"/>
              </a:soli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3C0EB48-0ADC-4124-B7E4-DDA0CA7B3879}"/>
                  </a:ext>
                </a:extLst>
              </p:cNvPr>
              <p:cNvSpPr/>
              <p:nvPr/>
            </p:nvSpPr>
            <p:spPr>
              <a:xfrm>
                <a:off x="1504949" y="395270"/>
                <a:ext cx="88470" cy="88470"/>
              </a:xfrm>
              <a:prstGeom prst="ellipse">
                <a:avLst/>
              </a:prstGeom>
              <a:solidFill>
                <a:srgbClr val="FF7D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descr="A screenshot of a cell phone&#10;&#10;Description automatically generated">
              <a:extLst>
                <a:ext uri="{FF2B5EF4-FFF2-40B4-BE49-F238E27FC236}">
                  <a16:creationId xmlns:a16="http://schemas.microsoft.com/office/drawing/2014/main" id="{F5403283-A4A9-4A61-BB52-D3F8EC6219DE}"/>
                </a:ext>
              </a:extLst>
            </p:cNvPr>
            <p:cNvPicPr>
              <a:picLocks noChangeAspect="1"/>
            </p:cNvPicPr>
            <p:nvPr/>
          </p:nvPicPr>
          <p:blipFill>
            <a:blip r:embed="rId4"/>
            <a:stretch>
              <a:fillRect/>
            </a:stretch>
          </p:blipFill>
          <p:spPr>
            <a:xfrm>
              <a:off x="6955803" y="958157"/>
              <a:ext cx="1168374" cy="1161072"/>
            </a:xfrm>
            <a:prstGeom prst="rect">
              <a:avLst/>
            </a:prstGeom>
          </p:spPr>
        </p:pic>
      </p:grpSp>
      <p:grpSp>
        <p:nvGrpSpPr>
          <p:cNvPr id="33" name="Group 32">
            <a:extLst>
              <a:ext uri="{FF2B5EF4-FFF2-40B4-BE49-F238E27FC236}">
                <a16:creationId xmlns:a16="http://schemas.microsoft.com/office/drawing/2014/main" id="{5149A4B1-42EB-4F65-BC93-A29A80D921E3}"/>
              </a:ext>
            </a:extLst>
          </p:cNvPr>
          <p:cNvGrpSpPr/>
          <p:nvPr/>
        </p:nvGrpSpPr>
        <p:grpSpPr>
          <a:xfrm>
            <a:off x="266699" y="2573401"/>
            <a:ext cx="2674619" cy="1381943"/>
            <a:chOff x="266699" y="2573401"/>
            <a:chExt cx="2674619" cy="1381943"/>
          </a:xfrm>
        </p:grpSpPr>
        <p:grpSp>
          <p:nvGrpSpPr>
            <p:cNvPr id="21" name="Group 20">
              <a:extLst>
                <a:ext uri="{FF2B5EF4-FFF2-40B4-BE49-F238E27FC236}">
                  <a16:creationId xmlns:a16="http://schemas.microsoft.com/office/drawing/2014/main" id="{CC137488-0B97-430F-8A18-B0B80056D39E}"/>
                </a:ext>
              </a:extLst>
            </p:cNvPr>
            <p:cNvGrpSpPr/>
            <p:nvPr/>
          </p:nvGrpSpPr>
          <p:grpSpPr>
            <a:xfrm>
              <a:off x="266699" y="2573401"/>
              <a:ext cx="2674619" cy="1381943"/>
              <a:chOff x="266700" y="313156"/>
              <a:chExt cx="1403074" cy="724952"/>
            </a:xfrm>
          </p:grpSpPr>
          <p:sp>
            <p:nvSpPr>
              <p:cNvPr id="22" name="Rectangle: Rounded Corners 21">
                <a:extLst>
                  <a:ext uri="{FF2B5EF4-FFF2-40B4-BE49-F238E27FC236}">
                    <a16:creationId xmlns:a16="http://schemas.microsoft.com/office/drawing/2014/main" id="{B80D8618-AC63-42FC-BAFB-89FF84E10A8F}"/>
                  </a:ext>
                </a:extLst>
              </p:cNvPr>
              <p:cNvSpPr/>
              <p:nvPr/>
            </p:nvSpPr>
            <p:spPr>
              <a:xfrm>
                <a:off x="266700" y="313156"/>
                <a:ext cx="1403074" cy="724952"/>
              </a:xfrm>
              <a:prstGeom prst="roundRect">
                <a:avLst>
                  <a:gd name="adj" fmla="val 7639"/>
                </a:avLst>
              </a:prstGeom>
              <a:solidFill>
                <a:schemeClr val="bg1"/>
              </a:soli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7F2C6DE-1022-4C12-BA23-D7B489BD0000}"/>
                  </a:ext>
                </a:extLst>
              </p:cNvPr>
              <p:cNvSpPr/>
              <p:nvPr/>
            </p:nvSpPr>
            <p:spPr>
              <a:xfrm>
                <a:off x="1504949" y="395270"/>
                <a:ext cx="88470" cy="88470"/>
              </a:xfrm>
              <a:prstGeom prst="ellipse">
                <a:avLst/>
              </a:prstGeom>
              <a:solidFill>
                <a:srgbClr val="FF7D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descr="A sign attached to a can&#10;&#10;Description automatically generated">
              <a:extLst>
                <a:ext uri="{FF2B5EF4-FFF2-40B4-BE49-F238E27FC236}">
                  <a16:creationId xmlns:a16="http://schemas.microsoft.com/office/drawing/2014/main" id="{EECB0BBF-B8F2-48B8-9265-17A5E9B489BE}"/>
                </a:ext>
              </a:extLst>
            </p:cNvPr>
            <p:cNvPicPr>
              <a:picLocks noChangeAspect="1"/>
            </p:cNvPicPr>
            <p:nvPr/>
          </p:nvPicPr>
          <p:blipFill>
            <a:blip r:embed="rId5"/>
            <a:stretch>
              <a:fillRect/>
            </a:stretch>
          </p:blipFill>
          <p:spPr>
            <a:xfrm>
              <a:off x="843278" y="2788915"/>
              <a:ext cx="1521460" cy="950912"/>
            </a:xfrm>
            <a:prstGeom prst="rect">
              <a:avLst/>
            </a:prstGeom>
          </p:spPr>
        </p:pic>
      </p:grpSp>
      <p:grpSp>
        <p:nvGrpSpPr>
          <p:cNvPr id="32" name="Group 31">
            <a:extLst>
              <a:ext uri="{FF2B5EF4-FFF2-40B4-BE49-F238E27FC236}">
                <a16:creationId xmlns:a16="http://schemas.microsoft.com/office/drawing/2014/main" id="{3CED6B4B-2B0C-49F6-9C9F-2496287D7C1D}"/>
              </a:ext>
            </a:extLst>
          </p:cNvPr>
          <p:cNvGrpSpPr/>
          <p:nvPr/>
        </p:nvGrpSpPr>
        <p:grpSpPr>
          <a:xfrm>
            <a:off x="3234690" y="2573401"/>
            <a:ext cx="2674619" cy="1381943"/>
            <a:chOff x="3234690" y="2573401"/>
            <a:chExt cx="2674619" cy="1381943"/>
          </a:xfrm>
        </p:grpSpPr>
        <p:grpSp>
          <p:nvGrpSpPr>
            <p:cNvPr id="3" name="Group 2">
              <a:extLst>
                <a:ext uri="{FF2B5EF4-FFF2-40B4-BE49-F238E27FC236}">
                  <a16:creationId xmlns:a16="http://schemas.microsoft.com/office/drawing/2014/main" id="{DE06A2D0-9567-41AE-ADBA-F8347F6C51ED}"/>
                </a:ext>
              </a:extLst>
            </p:cNvPr>
            <p:cNvGrpSpPr/>
            <p:nvPr/>
          </p:nvGrpSpPr>
          <p:grpSpPr>
            <a:xfrm>
              <a:off x="3234690" y="2573401"/>
              <a:ext cx="2674619" cy="1381943"/>
              <a:chOff x="3234690" y="2573401"/>
              <a:chExt cx="2674619" cy="1381943"/>
            </a:xfrm>
          </p:grpSpPr>
          <p:sp>
            <p:nvSpPr>
              <p:cNvPr id="25" name="Rectangle: Rounded Corners 24">
                <a:extLst>
                  <a:ext uri="{FF2B5EF4-FFF2-40B4-BE49-F238E27FC236}">
                    <a16:creationId xmlns:a16="http://schemas.microsoft.com/office/drawing/2014/main" id="{3BE49A91-B571-4137-AA62-16B78CBC43DF}"/>
                  </a:ext>
                </a:extLst>
              </p:cNvPr>
              <p:cNvSpPr/>
              <p:nvPr/>
            </p:nvSpPr>
            <p:spPr>
              <a:xfrm>
                <a:off x="3234690" y="2573401"/>
                <a:ext cx="2674619" cy="1381943"/>
              </a:xfrm>
              <a:prstGeom prst="roundRect">
                <a:avLst>
                  <a:gd name="adj" fmla="val 7639"/>
                </a:avLst>
              </a:prstGeom>
              <a:solidFill>
                <a:schemeClr val="bg1"/>
              </a:soli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18A85AE-507D-42C5-A83B-084465C70AE1}"/>
                  </a:ext>
                </a:extLst>
              </p:cNvPr>
              <p:cNvSpPr/>
              <p:nvPr/>
            </p:nvSpPr>
            <p:spPr>
              <a:xfrm>
                <a:off x="5595110" y="2729931"/>
                <a:ext cx="168647" cy="168646"/>
              </a:xfrm>
              <a:prstGeom prst="ellipse">
                <a:avLst/>
              </a:prstGeom>
              <a:solidFill>
                <a:srgbClr val="FF7D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descr="A picture containing drawing&#10;&#10;Description automatically generated">
              <a:extLst>
                <a:ext uri="{FF2B5EF4-FFF2-40B4-BE49-F238E27FC236}">
                  <a16:creationId xmlns:a16="http://schemas.microsoft.com/office/drawing/2014/main" id="{8824B452-C785-4050-8B5E-C6751A51E4BE}"/>
                </a:ext>
              </a:extLst>
            </p:cNvPr>
            <p:cNvPicPr>
              <a:picLocks noChangeAspect="1"/>
            </p:cNvPicPr>
            <p:nvPr/>
          </p:nvPicPr>
          <p:blipFill>
            <a:blip r:embed="rId6"/>
            <a:stretch>
              <a:fillRect/>
            </a:stretch>
          </p:blipFill>
          <p:spPr>
            <a:xfrm>
              <a:off x="3529671" y="2729713"/>
              <a:ext cx="2046222" cy="1069316"/>
            </a:xfrm>
            <a:prstGeom prst="rect">
              <a:avLst/>
            </a:prstGeom>
          </p:spPr>
        </p:pic>
      </p:grpSp>
      <p:grpSp>
        <p:nvGrpSpPr>
          <p:cNvPr id="31" name="Group 30">
            <a:extLst>
              <a:ext uri="{FF2B5EF4-FFF2-40B4-BE49-F238E27FC236}">
                <a16:creationId xmlns:a16="http://schemas.microsoft.com/office/drawing/2014/main" id="{F4CBB6D4-B573-48D6-8DAE-E16ADA4E631D}"/>
              </a:ext>
            </a:extLst>
          </p:cNvPr>
          <p:cNvGrpSpPr/>
          <p:nvPr/>
        </p:nvGrpSpPr>
        <p:grpSpPr>
          <a:xfrm>
            <a:off x="6202681" y="2573401"/>
            <a:ext cx="2674619" cy="1381943"/>
            <a:chOff x="6202681" y="2573401"/>
            <a:chExt cx="2674619" cy="1381943"/>
          </a:xfrm>
        </p:grpSpPr>
        <p:grpSp>
          <p:nvGrpSpPr>
            <p:cNvPr id="27" name="Group 26">
              <a:extLst>
                <a:ext uri="{FF2B5EF4-FFF2-40B4-BE49-F238E27FC236}">
                  <a16:creationId xmlns:a16="http://schemas.microsoft.com/office/drawing/2014/main" id="{26E2D86C-40B2-4834-912F-ED8335A7EF16}"/>
                </a:ext>
              </a:extLst>
            </p:cNvPr>
            <p:cNvGrpSpPr/>
            <p:nvPr/>
          </p:nvGrpSpPr>
          <p:grpSpPr>
            <a:xfrm>
              <a:off x="6202681" y="2573401"/>
              <a:ext cx="2674619" cy="1381943"/>
              <a:chOff x="266700" y="313156"/>
              <a:chExt cx="1403074" cy="724952"/>
            </a:xfrm>
          </p:grpSpPr>
          <p:sp>
            <p:nvSpPr>
              <p:cNvPr id="28" name="Rectangle: Rounded Corners 27">
                <a:extLst>
                  <a:ext uri="{FF2B5EF4-FFF2-40B4-BE49-F238E27FC236}">
                    <a16:creationId xmlns:a16="http://schemas.microsoft.com/office/drawing/2014/main" id="{F237E11C-829E-42BD-B790-9FEEE8952A72}"/>
                  </a:ext>
                </a:extLst>
              </p:cNvPr>
              <p:cNvSpPr/>
              <p:nvPr/>
            </p:nvSpPr>
            <p:spPr>
              <a:xfrm>
                <a:off x="266700" y="313156"/>
                <a:ext cx="1403074" cy="724952"/>
              </a:xfrm>
              <a:prstGeom prst="roundRect">
                <a:avLst>
                  <a:gd name="adj" fmla="val 7639"/>
                </a:avLst>
              </a:prstGeom>
              <a:solidFill>
                <a:schemeClr val="bg1"/>
              </a:soli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A48CF7C-F43F-4E74-9768-EFBF588C8DC8}"/>
                  </a:ext>
                </a:extLst>
              </p:cNvPr>
              <p:cNvSpPr/>
              <p:nvPr/>
            </p:nvSpPr>
            <p:spPr>
              <a:xfrm>
                <a:off x="1504949" y="395270"/>
                <a:ext cx="88470" cy="88470"/>
              </a:xfrm>
              <a:prstGeom prst="ellipse">
                <a:avLst/>
              </a:prstGeom>
              <a:solidFill>
                <a:srgbClr val="FF7D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descr="A close up of a sign&#10;&#10;Description automatically generated">
              <a:extLst>
                <a:ext uri="{FF2B5EF4-FFF2-40B4-BE49-F238E27FC236}">
                  <a16:creationId xmlns:a16="http://schemas.microsoft.com/office/drawing/2014/main" id="{76D0E4B7-9E4F-44EC-9DF7-FA09ED28400F}"/>
                </a:ext>
              </a:extLst>
            </p:cNvPr>
            <p:cNvPicPr>
              <a:picLocks noChangeAspect="1"/>
            </p:cNvPicPr>
            <p:nvPr/>
          </p:nvPicPr>
          <p:blipFill>
            <a:blip r:embed="rId7"/>
            <a:stretch>
              <a:fillRect/>
            </a:stretch>
          </p:blipFill>
          <p:spPr>
            <a:xfrm>
              <a:off x="6936586" y="2660968"/>
              <a:ext cx="1206807" cy="1206807"/>
            </a:xfrm>
            <a:prstGeom prst="rect">
              <a:avLst/>
            </a:prstGeom>
          </p:spPr>
        </p:pic>
      </p:grpSp>
      <p:sp>
        <p:nvSpPr>
          <p:cNvPr id="2" name="Slide Number Placeholder 1">
            <a:extLst>
              <a:ext uri="{FF2B5EF4-FFF2-40B4-BE49-F238E27FC236}">
                <a16:creationId xmlns:a16="http://schemas.microsoft.com/office/drawing/2014/main" id="{4CB26F0E-7391-4266-8389-38F1BE4D1BAF}"/>
              </a:ext>
            </a:extLst>
          </p:cNvPr>
          <p:cNvSpPr>
            <a:spLocks noGrp="1"/>
          </p:cNvSpPr>
          <p:nvPr>
            <p:ph type="sldNum" sz="quarter" idx="12"/>
          </p:nvPr>
        </p:nvSpPr>
        <p:spPr>
          <a:xfrm>
            <a:off x="8188325" y="4868480"/>
            <a:ext cx="714374" cy="205740"/>
          </a:xfrm>
        </p:spPr>
        <p:txBody>
          <a:bodyPr vert="horz" lIns="91440" tIns="45720" rIns="91440" bIns="45720" rtlCol="0" anchor="ctr">
            <a:normAutofit/>
          </a:bodyPr>
          <a:lstStyle/>
          <a:p>
            <a:pPr algn="r" defTabSz="914400">
              <a:lnSpc>
                <a:spcPct val="90000"/>
              </a:lnSpc>
              <a:spcAft>
                <a:spcPts val="600"/>
              </a:spcAft>
            </a:pPr>
            <a:fld id="{D1CC65B4-01A9-9E4C-8E2D-48F479063FF8}" type="slidenum">
              <a:rPr lang="en-US" sz="500">
                <a:solidFill>
                  <a:schemeClr val="tx1">
                    <a:lumMod val="75000"/>
                    <a:lumOff val="25000"/>
                  </a:schemeClr>
                </a:solidFill>
              </a:rPr>
              <a:pPr algn="r" defTabSz="914400">
                <a:lnSpc>
                  <a:spcPct val="90000"/>
                </a:lnSpc>
                <a:spcAft>
                  <a:spcPts val="600"/>
                </a:spcAft>
              </a:pPr>
              <a:t>4</a:t>
            </a:fld>
            <a:r>
              <a:rPr lang="en-US" sz="500">
                <a:solidFill>
                  <a:schemeClr val="tx1">
                    <a:lumMod val="75000"/>
                    <a:lumOff val="25000"/>
                  </a:schemeClr>
                </a:solidFill>
              </a:rPr>
              <a:t>      CONFIDENTIAL</a:t>
            </a:r>
          </a:p>
        </p:txBody>
      </p:sp>
    </p:spTree>
    <p:extLst>
      <p:ext uri="{BB962C8B-B14F-4D97-AF65-F5344CB8AC3E}">
        <p14:creationId xmlns:p14="http://schemas.microsoft.com/office/powerpoint/2010/main" val="336436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E8A11-AB40-479D-BD3E-9EE542A7A9BA}"/>
              </a:ext>
            </a:extLst>
          </p:cNvPr>
          <p:cNvSpPr txBox="1"/>
          <p:nvPr/>
        </p:nvSpPr>
        <p:spPr>
          <a:xfrm>
            <a:off x="1557647" y="1650596"/>
            <a:ext cx="6028706" cy="861774"/>
          </a:xfrm>
          <a:prstGeom prst="rect">
            <a:avLst/>
          </a:prstGeom>
          <a:noFill/>
        </p:spPr>
        <p:txBody>
          <a:bodyPr wrap="square" rtlCol="0">
            <a:spAutoFit/>
          </a:bodyPr>
          <a:lstStyle/>
          <a:p>
            <a:pPr algn="ctr">
              <a:lnSpc>
                <a:spcPts val="6000"/>
              </a:lnSpc>
            </a:pPr>
            <a:r>
              <a:rPr lang="en-US" sz="5400" b="1" spc="600" dirty="0">
                <a:solidFill>
                  <a:srgbClr val="003A70"/>
                </a:solidFill>
                <a:latin typeface="Bebas" panose="020B0606020202050201" pitchFamily="34" charset="0"/>
              </a:rPr>
              <a:t>-</a:t>
            </a:r>
            <a:r>
              <a:rPr lang="en-US" sz="5400" b="1" spc="600" dirty="0">
                <a:solidFill>
                  <a:srgbClr val="FF7D1B"/>
                </a:solidFill>
                <a:latin typeface="Bebas" panose="020B0606020202050201" pitchFamily="34" charset="0"/>
              </a:rPr>
              <a:t> Thank you </a:t>
            </a:r>
            <a:r>
              <a:rPr lang="en-US" sz="5400" b="1" spc="600" dirty="0">
                <a:solidFill>
                  <a:srgbClr val="003A70"/>
                </a:solidFill>
                <a:latin typeface="Bebas" panose="020B0606020202050201" pitchFamily="34" charset="0"/>
              </a:rPr>
              <a:t>-</a:t>
            </a:r>
          </a:p>
        </p:txBody>
      </p:sp>
      <p:sp>
        <p:nvSpPr>
          <p:cNvPr id="8" name="TextBox 7">
            <a:extLst>
              <a:ext uri="{FF2B5EF4-FFF2-40B4-BE49-F238E27FC236}">
                <a16:creationId xmlns:a16="http://schemas.microsoft.com/office/drawing/2014/main" id="{BDF3D7AC-754E-40B5-B715-1B0AE569BFE7}"/>
              </a:ext>
            </a:extLst>
          </p:cNvPr>
          <p:cNvSpPr txBox="1"/>
          <p:nvPr/>
        </p:nvSpPr>
        <p:spPr>
          <a:xfrm>
            <a:off x="967740" y="2480401"/>
            <a:ext cx="7208520" cy="307777"/>
          </a:xfrm>
          <a:prstGeom prst="rect">
            <a:avLst/>
          </a:prstGeom>
          <a:noFill/>
        </p:spPr>
        <p:txBody>
          <a:bodyPr wrap="square" rtlCol="0">
            <a:spAutoFit/>
          </a:bodyPr>
          <a:lstStyle>
            <a:defPPr>
              <a:defRPr lang="en-US"/>
            </a:defPPr>
            <a:lvl1pPr algn="ctr">
              <a:defRPr sz="1400">
                <a:solidFill>
                  <a:srgbClr val="003A70"/>
                </a:solidFill>
                <a:latin typeface="Work Sans" pitchFamily="2" charset="0"/>
              </a:defRPr>
            </a:lvl1pPr>
          </a:lstStyle>
          <a:p>
            <a:r>
              <a:rPr lang="en-US" dirty="0"/>
              <a:t>Sign up for Monthly Market Trends Reports from Ritchie Bros.  </a:t>
            </a:r>
          </a:p>
        </p:txBody>
      </p:sp>
    </p:spTree>
    <p:extLst>
      <p:ext uri="{BB962C8B-B14F-4D97-AF65-F5344CB8AC3E}">
        <p14:creationId xmlns:p14="http://schemas.microsoft.com/office/powerpoint/2010/main" val="53801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E6EC6F-EC85-40D4-A76D-4A1520E6B859}"/>
              </a:ext>
            </a:extLst>
          </p:cNvPr>
          <p:cNvSpPr/>
          <p:nvPr/>
        </p:nvSpPr>
        <p:spPr>
          <a:xfrm>
            <a:off x="0" y="990487"/>
            <a:ext cx="9144000" cy="8763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35CCECB7-D39E-4A3C-8730-5CCF00B57117}"/>
              </a:ext>
            </a:extLst>
          </p:cNvPr>
          <p:cNvSpPr>
            <a:spLocks noGrp="1"/>
          </p:cNvSpPr>
          <p:nvPr>
            <p:ph type="sldNum" sz="quarter" idx="12"/>
          </p:nvPr>
        </p:nvSpPr>
        <p:spPr/>
        <p:txBody>
          <a:bodyPr/>
          <a:lstStyle/>
          <a:p>
            <a:fld id="{D1CC65B4-01A9-9E4C-8E2D-48F479063FF8}" type="slidenum">
              <a:rPr lang="en-US" smtClean="0"/>
              <a:pPr/>
              <a:t>41</a:t>
            </a:fld>
            <a:r>
              <a:rPr lang="en-US"/>
              <a:t>      CONFIDENTIAL</a:t>
            </a:r>
            <a:endParaRPr lang="en-US" dirty="0"/>
          </a:p>
        </p:txBody>
      </p:sp>
      <p:pic>
        <p:nvPicPr>
          <p:cNvPr id="5" name="Picture 4" descr="A picture containing drawing&#10;&#10;Description automatically generated">
            <a:hlinkClick r:id="rId2"/>
            <a:extLst>
              <a:ext uri="{FF2B5EF4-FFF2-40B4-BE49-F238E27FC236}">
                <a16:creationId xmlns:a16="http://schemas.microsoft.com/office/drawing/2014/main" id="{190B8AEC-1245-4D46-A245-C72E8BF41185}"/>
              </a:ext>
            </a:extLst>
          </p:cNvPr>
          <p:cNvPicPr>
            <a:picLocks noChangeAspect="1"/>
          </p:cNvPicPr>
          <p:nvPr/>
        </p:nvPicPr>
        <p:blipFill rotWithShape="1">
          <a:blip r:embed="rId3"/>
          <a:srcRect t="25631" b="33457"/>
          <a:stretch/>
        </p:blipFill>
        <p:spPr>
          <a:xfrm>
            <a:off x="3145265" y="1991403"/>
            <a:ext cx="2853467" cy="876300"/>
          </a:xfrm>
          <a:prstGeom prst="rect">
            <a:avLst/>
          </a:prstGeom>
        </p:spPr>
      </p:pic>
      <p:sp>
        <p:nvSpPr>
          <p:cNvPr id="12" name="TextBox 11">
            <a:extLst>
              <a:ext uri="{FF2B5EF4-FFF2-40B4-BE49-F238E27FC236}">
                <a16:creationId xmlns:a16="http://schemas.microsoft.com/office/drawing/2014/main" id="{D6D50B2C-EC41-4F73-B3AB-DB9AEE73D003}"/>
              </a:ext>
            </a:extLst>
          </p:cNvPr>
          <p:cNvSpPr txBox="1"/>
          <p:nvPr/>
        </p:nvSpPr>
        <p:spPr>
          <a:xfrm>
            <a:off x="647698" y="1039994"/>
            <a:ext cx="7848602" cy="792525"/>
          </a:xfrm>
          <a:prstGeom prst="rect">
            <a:avLst/>
          </a:prstGeom>
          <a:noFill/>
        </p:spPr>
        <p:txBody>
          <a:bodyPr wrap="square" rtlCol="0">
            <a:spAutoFit/>
          </a:bodyPr>
          <a:lstStyle/>
          <a:p>
            <a:pPr algn="ctr">
              <a:lnSpc>
                <a:spcPts val="6000"/>
              </a:lnSpc>
            </a:pPr>
            <a:r>
              <a:rPr lang="en-US" sz="4800" b="1" dirty="0">
                <a:solidFill>
                  <a:srgbClr val="FF7D1B"/>
                </a:solidFill>
                <a:latin typeface="Bebas" panose="020B0606020202050201" pitchFamily="34" charset="0"/>
              </a:rPr>
              <a:t>CONNECT WITH ME ON LINKEDIN</a:t>
            </a:r>
          </a:p>
        </p:txBody>
      </p:sp>
      <p:sp>
        <p:nvSpPr>
          <p:cNvPr id="3" name="Rectangle 2">
            <a:extLst>
              <a:ext uri="{FF2B5EF4-FFF2-40B4-BE49-F238E27FC236}">
                <a16:creationId xmlns:a16="http://schemas.microsoft.com/office/drawing/2014/main" id="{BFB09504-1F53-471F-B7DB-31D0ACBFB822}"/>
              </a:ext>
            </a:extLst>
          </p:cNvPr>
          <p:cNvSpPr/>
          <p:nvPr/>
        </p:nvSpPr>
        <p:spPr>
          <a:xfrm>
            <a:off x="2285998" y="2901971"/>
            <a:ext cx="4572000" cy="1477328"/>
          </a:xfrm>
          <a:prstGeom prst="rect">
            <a:avLst/>
          </a:prstGeom>
        </p:spPr>
        <p:txBody>
          <a:bodyPr>
            <a:spAutoFit/>
          </a:bodyPr>
          <a:lstStyle/>
          <a:p>
            <a:pPr algn="ctr"/>
            <a:r>
              <a:rPr lang="en-US" sz="1800" b="1" dirty="0">
                <a:solidFill>
                  <a:srgbClr val="003A70"/>
                </a:solidFill>
                <a:latin typeface="Work Sans" pitchFamily="2" charset="0"/>
              </a:rPr>
              <a:t>Ed Sullivan Jr</a:t>
            </a:r>
          </a:p>
          <a:p>
            <a:pPr algn="ctr"/>
            <a:r>
              <a:rPr lang="en-US" sz="1800" dirty="0">
                <a:latin typeface="Work Sans Light" pitchFamily="2" charset="0"/>
              </a:rPr>
              <a:t>Territory Manager</a:t>
            </a:r>
          </a:p>
          <a:p>
            <a:pPr algn="ctr"/>
            <a:r>
              <a:rPr lang="en-US" sz="1800" dirty="0">
                <a:latin typeface="Work Sans Light" pitchFamily="2" charset="0"/>
              </a:rPr>
              <a:t>Northern VA &amp; Southwest MD</a:t>
            </a:r>
          </a:p>
          <a:p>
            <a:pPr algn="ctr"/>
            <a:r>
              <a:rPr lang="en-US" sz="1800" dirty="0">
                <a:latin typeface="Work Sans Light" pitchFamily="2" charset="0"/>
              </a:rPr>
              <a:t>703-963-9113</a:t>
            </a:r>
          </a:p>
          <a:p>
            <a:pPr algn="ctr"/>
            <a:r>
              <a:rPr lang="en-US" sz="1800" dirty="0">
                <a:latin typeface="Work Sans Light" pitchFamily="2" charset="0"/>
              </a:rPr>
              <a:t>esullivan@ritchiebros.com</a:t>
            </a:r>
          </a:p>
        </p:txBody>
      </p:sp>
    </p:spTree>
    <p:extLst>
      <p:ext uri="{BB962C8B-B14F-4D97-AF65-F5344CB8AC3E}">
        <p14:creationId xmlns:p14="http://schemas.microsoft.com/office/powerpoint/2010/main" val="185972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F712C2-A6E3-4EF5-88C8-5D95A0AB8A46}"/>
              </a:ext>
            </a:extLst>
          </p:cNvPr>
          <p:cNvSpPr txBox="1"/>
          <p:nvPr/>
        </p:nvSpPr>
        <p:spPr>
          <a:xfrm>
            <a:off x="1557647" y="898387"/>
            <a:ext cx="6028706" cy="861774"/>
          </a:xfrm>
          <a:prstGeom prst="rect">
            <a:avLst/>
          </a:prstGeom>
          <a:noFill/>
        </p:spPr>
        <p:txBody>
          <a:bodyPr wrap="square" rtlCol="0">
            <a:spAutoFit/>
          </a:bodyPr>
          <a:lstStyle/>
          <a:p>
            <a:pPr algn="ctr">
              <a:lnSpc>
                <a:spcPts val="6000"/>
              </a:lnSpc>
            </a:pPr>
            <a:r>
              <a:rPr lang="en-US" sz="5400" b="1" dirty="0">
                <a:solidFill>
                  <a:srgbClr val="003A70"/>
                </a:solidFill>
                <a:latin typeface="Bebas" panose="020B0606020202050201" pitchFamily="34" charset="0"/>
              </a:rPr>
              <a:t>-</a:t>
            </a:r>
            <a:r>
              <a:rPr lang="en-US" sz="5400" b="1" dirty="0">
                <a:solidFill>
                  <a:srgbClr val="FF7D1B"/>
                </a:solidFill>
                <a:latin typeface="Bebas" panose="020B0606020202050201" pitchFamily="34" charset="0"/>
              </a:rPr>
              <a:t> About </a:t>
            </a:r>
            <a:r>
              <a:rPr lang="en-US" sz="5400" b="1" dirty="0">
                <a:solidFill>
                  <a:srgbClr val="003A70"/>
                </a:solidFill>
                <a:latin typeface="Bebas" panose="020B0606020202050201" pitchFamily="34" charset="0"/>
              </a:rPr>
              <a:t>-</a:t>
            </a:r>
          </a:p>
        </p:txBody>
      </p:sp>
      <p:pic>
        <p:nvPicPr>
          <p:cNvPr id="4" name="Picture 3">
            <a:extLst>
              <a:ext uri="{FF2B5EF4-FFF2-40B4-BE49-F238E27FC236}">
                <a16:creationId xmlns:a16="http://schemas.microsoft.com/office/drawing/2014/main" id="{6A041024-781B-4003-9DC7-98F1D92D8121}"/>
              </a:ext>
            </a:extLst>
          </p:cNvPr>
          <p:cNvPicPr>
            <a:picLocks noChangeAspect="1"/>
          </p:cNvPicPr>
          <p:nvPr/>
        </p:nvPicPr>
        <p:blipFill rotWithShape="1">
          <a:blip r:embed="rId3"/>
          <a:srcRect l="22672" t="4836" r="23909" b="59269"/>
          <a:stretch/>
        </p:blipFill>
        <p:spPr>
          <a:xfrm>
            <a:off x="2143124" y="1946810"/>
            <a:ext cx="4857752" cy="1002230"/>
          </a:xfrm>
          <a:prstGeom prst="rect">
            <a:avLst/>
          </a:prstGeom>
        </p:spPr>
      </p:pic>
      <p:sp>
        <p:nvSpPr>
          <p:cNvPr id="7" name="Rectangle 6">
            <a:extLst>
              <a:ext uri="{FF2B5EF4-FFF2-40B4-BE49-F238E27FC236}">
                <a16:creationId xmlns:a16="http://schemas.microsoft.com/office/drawing/2014/main" id="{42502FA4-74D3-41F0-BBE8-FB4E1966307C}"/>
              </a:ext>
            </a:extLst>
          </p:cNvPr>
          <p:cNvSpPr/>
          <p:nvPr/>
        </p:nvSpPr>
        <p:spPr>
          <a:xfrm>
            <a:off x="0" y="1946810"/>
            <a:ext cx="1557647" cy="100223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A66552E-C28F-4667-B394-FD1D5CAE5B6D}"/>
              </a:ext>
            </a:extLst>
          </p:cNvPr>
          <p:cNvSpPr/>
          <p:nvPr/>
        </p:nvSpPr>
        <p:spPr>
          <a:xfrm>
            <a:off x="7586353" y="1946810"/>
            <a:ext cx="1557647" cy="100223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540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E126022-222A-405A-82EE-B00D63E7CD0F}"/>
              </a:ext>
            </a:extLst>
          </p:cNvPr>
          <p:cNvSpPr>
            <a:spLocks noGrp="1"/>
          </p:cNvSpPr>
          <p:nvPr>
            <p:ph type="title"/>
          </p:nvPr>
        </p:nvSpPr>
        <p:spPr>
          <a:xfrm>
            <a:off x="9525" y="41910"/>
            <a:ext cx="8229600" cy="411480"/>
          </a:xfrm>
        </p:spPr>
        <p:txBody>
          <a:bodyPr/>
          <a:lstStyle/>
          <a:p>
            <a:r>
              <a:rPr lang="en-US" sz="2000" b="1" i="1" dirty="0">
                <a:latin typeface="Work Sans" pitchFamily="2" charset="0"/>
              </a:rPr>
              <a:t>ALWAYS INNOVATING WITH OUR CUSTOMERS IN MIND</a:t>
            </a:r>
          </a:p>
        </p:txBody>
      </p:sp>
      <p:pic>
        <p:nvPicPr>
          <p:cNvPr id="2" name="Picture 1">
            <a:extLst>
              <a:ext uri="{FF2B5EF4-FFF2-40B4-BE49-F238E27FC236}">
                <a16:creationId xmlns:a16="http://schemas.microsoft.com/office/drawing/2014/main" id="{61ECB9F9-A879-4DE3-A8F8-F16AD2F7BB93}"/>
              </a:ext>
            </a:extLst>
          </p:cNvPr>
          <p:cNvPicPr>
            <a:picLocks noChangeAspect="1"/>
          </p:cNvPicPr>
          <p:nvPr/>
        </p:nvPicPr>
        <p:blipFill>
          <a:blip r:embed="rId2"/>
          <a:stretch>
            <a:fillRect/>
          </a:stretch>
        </p:blipFill>
        <p:spPr>
          <a:xfrm>
            <a:off x="337185" y="912455"/>
            <a:ext cx="8469630" cy="2600534"/>
          </a:xfrm>
          <a:prstGeom prst="rect">
            <a:avLst/>
          </a:prstGeom>
        </p:spPr>
      </p:pic>
    </p:spTree>
    <p:extLst>
      <p:ext uri="{BB962C8B-B14F-4D97-AF65-F5344CB8AC3E}">
        <p14:creationId xmlns:p14="http://schemas.microsoft.com/office/powerpoint/2010/main" val="204559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FCA8D9D-E14A-420F-BD51-9039742C8FDB}"/>
              </a:ext>
            </a:extLst>
          </p:cNvPr>
          <p:cNvSpPr txBox="1"/>
          <p:nvPr/>
        </p:nvSpPr>
        <p:spPr>
          <a:xfrm>
            <a:off x="0" y="4005943"/>
            <a:ext cx="9144000" cy="1137557"/>
          </a:xfrm>
          <a:prstGeom prst="rect">
            <a:avLst/>
          </a:prstGeom>
          <a:solidFill>
            <a:schemeClr val="bg1"/>
          </a:solidFill>
        </p:spPr>
        <p:txBody>
          <a:bodyPr wrap="square" rtlCol="0">
            <a:spAutoFit/>
          </a:bodyPr>
          <a:lstStyle/>
          <a:p>
            <a:endParaRPr lang="en-US" dirty="0"/>
          </a:p>
        </p:txBody>
      </p:sp>
      <p:grpSp>
        <p:nvGrpSpPr>
          <p:cNvPr id="11" name="Group 10">
            <a:extLst>
              <a:ext uri="{FF2B5EF4-FFF2-40B4-BE49-F238E27FC236}">
                <a16:creationId xmlns:a16="http://schemas.microsoft.com/office/drawing/2014/main" id="{5EE407E4-4AB2-4A77-B804-2619FF643A03}"/>
              </a:ext>
            </a:extLst>
          </p:cNvPr>
          <p:cNvGrpSpPr/>
          <p:nvPr/>
        </p:nvGrpSpPr>
        <p:grpSpPr>
          <a:xfrm>
            <a:off x="241402" y="526228"/>
            <a:ext cx="8581310" cy="4495800"/>
            <a:chOff x="-9118" y="647700"/>
            <a:chExt cx="8581310" cy="4495800"/>
          </a:xfrm>
        </p:grpSpPr>
        <p:pic>
          <p:nvPicPr>
            <p:cNvPr id="6" name="Picture 5">
              <a:extLst>
                <a:ext uri="{FF2B5EF4-FFF2-40B4-BE49-F238E27FC236}">
                  <a16:creationId xmlns:a16="http://schemas.microsoft.com/office/drawing/2014/main" id="{4EB8372F-6C7E-4B8E-8ECA-AEFFEF36606E}"/>
                </a:ext>
              </a:extLst>
            </p:cNvPr>
            <p:cNvPicPr>
              <a:picLocks noChangeAspect="1"/>
            </p:cNvPicPr>
            <p:nvPr/>
          </p:nvPicPr>
          <p:blipFill rotWithShape="1">
            <a:blip r:embed="rId3"/>
            <a:srcRect t="2569" b="4339"/>
            <a:stretch/>
          </p:blipFill>
          <p:spPr>
            <a:xfrm>
              <a:off x="1104041" y="647700"/>
              <a:ext cx="7468151" cy="4495800"/>
            </a:xfrm>
            <a:prstGeom prst="rect">
              <a:avLst/>
            </a:prstGeom>
          </p:spPr>
        </p:pic>
        <p:pic>
          <p:nvPicPr>
            <p:cNvPr id="2" name="Picture 1">
              <a:extLst>
                <a:ext uri="{FF2B5EF4-FFF2-40B4-BE49-F238E27FC236}">
                  <a16:creationId xmlns:a16="http://schemas.microsoft.com/office/drawing/2014/main" id="{815453CB-6A20-434E-BDB9-3D4D1807C772}"/>
                </a:ext>
              </a:extLst>
            </p:cNvPr>
            <p:cNvPicPr>
              <a:picLocks noChangeAspect="1"/>
            </p:cNvPicPr>
            <p:nvPr/>
          </p:nvPicPr>
          <p:blipFill>
            <a:blip r:embed="rId4"/>
            <a:stretch>
              <a:fillRect/>
            </a:stretch>
          </p:blipFill>
          <p:spPr>
            <a:xfrm>
              <a:off x="-9118" y="1654222"/>
              <a:ext cx="1251146" cy="2137375"/>
            </a:xfrm>
            <a:prstGeom prst="rect">
              <a:avLst/>
            </a:prstGeom>
          </p:spPr>
        </p:pic>
      </p:grpSp>
      <p:sp>
        <p:nvSpPr>
          <p:cNvPr id="10" name="Title 4">
            <a:extLst>
              <a:ext uri="{FF2B5EF4-FFF2-40B4-BE49-F238E27FC236}">
                <a16:creationId xmlns:a16="http://schemas.microsoft.com/office/drawing/2014/main" id="{84A1FCF6-8E02-46BB-B728-B4B1C1F00CE4}"/>
              </a:ext>
            </a:extLst>
          </p:cNvPr>
          <p:cNvSpPr>
            <a:spLocks noGrp="1"/>
          </p:cNvSpPr>
          <p:nvPr>
            <p:ph type="title"/>
          </p:nvPr>
        </p:nvSpPr>
        <p:spPr>
          <a:xfrm>
            <a:off x="9525" y="41910"/>
            <a:ext cx="8229600" cy="411480"/>
          </a:xfrm>
        </p:spPr>
        <p:txBody>
          <a:bodyPr/>
          <a:lstStyle/>
          <a:p>
            <a:r>
              <a:rPr lang="en-US" sz="2000" b="1" i="1" dirty="0">
                <a:latin typeface="Work Sans" pitchFamily="2" charset="0"/>
              </a:rPr>
              <a:t>ALWAYS INNOVATING WITH OUR CUSTOMERS IN MIND</a:t>
            </a:r>
          </a:p>
        </p:txBody>
      </p:sp>
    </p:spTree>
    <p:extLst>
      <p:ext uri="{BB962C8B-B14F-4D97-AF65-F5344CB8AC3E}">
        <p14:creationId xmlns:p14="http://schemas.microsoft.com/office/powerpoint/2010/main" val="206002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outdoor, grass, building, beach&#10;&#10;Description automatically generated">
            <a:extLst>
              <a:ext uri="{FF2B5EF4-FFF2-40B4-BE49-F238E27FC236}">
                <a16:creationId xmlns:a16="http://schemas.microsoft.com/office/drawing/2014/main" id="{022F77CB-72B2-4980-B098-124794C9FC57}"/>
              </a:ext>
            </a:extLst>
          </p:cNvPr>
          <p:cNvPicPr>
            <a:picLocks noChangeAspect="1"/>
          </p:cNvPicPr>
          <p:nvPr/>
        </p:nvPicPr>
        <p:blipFill rotWithShape="1">
          <a:blip r:embed="rId3"/>
          <a:srcRect l="37975" r="5764"/>
          <a:stretch/>
        </p:blipFill>
        <p:spPr>
          <a:xfrm>
            <a:off x="2013156" y="117986"/>
            <a:ext cx="5117688" cy="4325357"/>
          </a:xfrm>
          <a:prstGeom prst="rect">
            <a:avLst/>
          </a:prstGeom>
        </p:spPr>
      </p:pic>
    </p:spTree>
    <p:extLst>
      <p:ext uri="{BB962C8B-B14F-4D97-AF65-F5344CB8AC3E}">
        <p14:creationId xmlns:p14="http://schemas.microsoft.com/office/powerpoint/2010/main" val="371653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EE37E6-ECAF-42F2-A811-10ED204CA5C0}"/>
              </a:ext>
            </a:extLst>
          </p:cNvPr>
          <p:cNvSpPr txBox="1"/>
          <p:nvPr/>
        </p:nvSpPr>
        <p:spPr>
          <a:xfrm>
            <a:off x="1557647" y="1447800"/>
            <a:ext cx="6028706" cy="1631216"/>
          </a:xfrm>
          <a:prstGeom prst="rect">
            <a:avLst/>
          </a:prstGeom>
          <a:noFill/>
        </p:spPr>
        <p:txBody>
          <a:bodyPr wrap="square" rtlCol="0">
            <a:spAutoFit/>
          </a:bodyPr>
          <a:lstStyle/>
          <a:p>
            <a:pPr algn="ctr">
              <a:lnSpc>
                <a:spcPts val="6000"/>
              </a:lnSpc>
            </a:pPr>
            <a:r>
              <a:rPr lang="en-US" sz="5400" b="1" dirty="0">
                <a:solidFill>
                  <a:srgbClr val="003A70"/>
                </a:solidFill>
                <a:latin typeface="Bebas" panose="020B0606020202050201" pitchFamily="34" charset="0"/>
              </a:rPr>
              <a:t>Current Market Conditions</a:t>
            </a:r>
            <a:endParaRPr lang="en-US" sz="5400" b="1" dirty="0">
              <a:solidFill>
                <a:srgbClr val="FF7D1B"/>
              </a:solidFill>
              <a:latin typeface="Bebas" panose="020B0606020202050201" pitchFamily="34" charset="0"/>
            </a:endParaRPr>
          </a:p>
        </p:txBody>
      </p:sp>
    </p:spTree>
    <p:extLst>
      <p:ext uri="{BB962C8B-B14F-4D97-AF65-F5344CB8AC3E}">
        <p14:creationId xmlns:p14="http://schemas.microsoft.com/office/powerpoint/2010/main" val="3087990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BDEDD32C96334B93E50801DE14CF2E" ma:contentTypeVersion="0" ma:contentTypeDescription="Create a new document." ma:contentTypeScope="" ma:versionID="cdfc0a2a64bb9eb45daea6cde5aba8a9">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0518FBB-8089-4397-B964-7350845DE7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3C92C37C-5078-4F7F-949F-A7156DCD6C4A}">
  <ds:schemaRefs>
    <ds:schemaRef ds:uri="http://schemas.microsoft.com/sharepoint/v3/contenttype/forms"/>
  </ds:schemaRefs>
</ds:datastoreItem>
</file>

<file path=customXml/itemProps3.xml><?xml version="1.0" encoding="utf-8"?>
<ds:datastoreItem xmlns:ds="http://schemas.openxmlformats.org/officeDocument/2006/customXml" ds:itemID="{DA5BA89B-AFBB-49AC-B85E-AFBA653ABCCE}">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2748</TotalTime>
  <Words>1509</Words>
  <Application>Microsoft Office PowerPoint</Application>
  <PresentationFormat>On-screen Show (16:9)</PresentationFormat>
  <Paragraphs>237</Paragraphs>
  <Slides>41</Slides>
  <Notes>17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Work Sans SemiBold</vt:lpstr>
      <vt:lpstr>Courier New</vt:lpstr>
      <vt:lpstr>Work Sans Light</vt:lpstr>
      <vt:lpstr>Calibri Light</vt:lpstr>
      <vt:lpstr>Arial</vt:lpstr>
      <vt:lpstr>Work Sans</vt:lpstr>
      <vt:lpstr>Wingdings</vt:lpstr>
      <vt:lpstr>Bebas</vt:lpstr>
      <vt:lpstr>Calibri</vt:lpstr>
      <vt:lpstr>Office Theme</vt:lpstr>
      <vt:lpstr>PowerPoint Presentation</vt:lpstr>
      <vt:lpstr>PowerPoint Presentation</vt:lpstr>
      <vt:lpstr>PowerPoint Presentation</vt:lpstr>
      <vt:lpstr>PowerPoint Presentation</vt:lpstr>
      <vt:lpstr>PowerPoint Presentation</vt:lpstr>
      <vt:lpstr>ALWAYS INNOVATING WITH OUR CUSTOMERS IN MIND</vt:lpstr>
      <vt:lpstr>ALWAYS INNOVATING WITH OUR CUSTOMERS IN MIND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 User Participation</vt:lpstr>
      <vt:lpstr>Used Heavy Equipment Market Recap</vt:lpstr>
      <vt:lpstr>OTHER PRICING FACTORS </vt:lpstr>
      <vt:lpstr>PowerPoint Presentation</vt:lpstr>
      <vt:lpstr>Case Study #1 </vt:lpstr>
      <vt:lpstr>WHAT YOU SEE…</vt:lpstr>
      <vt:lpstr>WHAT YOU DON’T SEE…</vt:lpstr>
      <vt:lpstr> Second Excavator</vt:lpstr>
      <vt:lpstr>Case Study #2</vt:lpstr>
      <vt:lpstr>Case Study #3</vt:lpstr>
      <vt:lpstr>Case Study #4</vt:lpstr>
      <vt:lpstr>Case Study #5</vt:lpstr>
      <vt:lpstr>WHAT IS YOUR MARKET KNOWLEDGE?</vt:lpstr>
      <vt:lpstr>What's it worth?</vt:lpstr>
      <vt:lpstr>Results</vt:lpstr>
      <vt:lpstr>PowerPoint Presentation</vt:lpstr>
      <vt:lpstr>PowerPoint Presentation</vt:lpstr>
      <vt:lpstr>AUCTION DEMAND </vt:lpstr>
      <vt:lpstr>AUCTION DEMAND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 Sullivan Jr</dc:creator>
  <cp:lastModifiedBy>Ed Sullivan Jr</cp:lastModifiedBy>
  <cp:revision>56</cp:revision>
  <dcterms:created xsi:type="dcterms:W3CDTF">2020-09-12T18:53:49Z</dcterms:created>
  <dcterms:modified xsi:type="dcterms:W3CDTF">2020-09-24T04:24:02Z</dcterms:modified>
</cp:coreProperties>
</file>