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777" r:id="rId2"/>
    <p:sldMasterId id="2147483790" r:id="rId3"/>
    <p:sldMasterId id="2147483842" r:id="rId4"/>
  </p:sldMasterIdLst>
  <p:notesMasterIdLst>
    <p:notesMasterId r:id="rId23"/>
  </p:notesMasterIdLst>
  <p:handoutMasterIdLst>
    <p:handoutMasterId r:id="rId24"/>
  </p:handoutMasterIdLst>
  <p:sldIdLst>
    <p:sldId id="757" r:id="rId5"/>
    <p:sldId id="257" r:id="rId6"/>
    <p:sldId id="747" r:id="rId7"/>
    <p:sldId id="397" r:id="rId8"/>
    <p:sldId id="755" r:id="rId9"/>
    <p:sldId id="443" r:id="rId10"/>
    <p:sldId id="754" r:id="rId11"/>
    <p:sldId id="448" r:id="rId12"/>
    <p:sldId id="745" r:id="rId13"/>
    <p:sldId id="748" r:id="rId14"/>
    <p:sldId id="751" r:id="rId15"/>
    <p:sldId id="750" r:id="rId16"/>
    <p:sldId id="752" r:id="rId17"/>
    <p:sldId id="746" r:id="rId18"/>
    <p:sldId id="756" r:id="rId19"/>
    <p:sldId id="438" r:id="rId20"/>
    <p:sldId id="435" r:id="rId21"/>
    <p:sldId id="428" r:id="rId22"/>
  </p:sldIdLst>
  <p:sldSz cx="12192000" cy="6858000"/>
  <p:notesSz cx="6950075" cy="92360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Backmon" initials="MB" lastIdx="19" clrIdx="0">
    <p:extLst>
      <p:ext uri="{19B8F6BF-5375-455C-9EA6-DF929625EA0E}">
        <p15:presenceInfo xmlns:p15="http://schemas.microsoft.com/office/powerpoint/2012/main" userId="S-1-5-21-4261017828-1681440917-2975720739-1182" providerId="AD"/>
      </p:ext>
    </p:extLst>
  </p:cmAuthor>
  <p:cmAuthor id="2" name="Erica Hawksworth" initials="EH" lastIdx="2" clrIdx="1">
    <p:extLst>
      <p:ext uri="{19B8F6BF-5375-455C-9EA6-DF929625EA0E}">
        <p15:presenceInfo xmlns:p15="http://schemas.microsoft.com/office/powerpoint/2012/main" userId="S-1-5-21-4261017828-1681440917-2975720739-12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02E"/>
    <a:srgbClr val="102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3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A6-436A-B93C-C4AF21713FB8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A6-436A-B93C-C4AF21713FB8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A6-436A-B93C-C4AF21713FB8}"/>
              </c:ext>
            </c:extLst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4A6-436A-B93C-C4AF21713FB8}"/>
              </c:ext>
            </c:extLst>
          </c:dPt>
          <c:dPt>
            <c:idx val="4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4A6-436A-B93C-C4AF21713FB8}"/>
              </c:ext>
            </c:extLst>
          </c:dPt>
          <c:dPt>
            <c:idx val="5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4A6-436A-B93C-C4AF21713FB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A6-436A-B93C-C4AF21713FB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A6-436A-B93C-C4AF21713FB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A6-436A-B93C-C4AF21713FB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A6-436A-B93C-C4AF21713FB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A6-436A-B93C-C4AF21713FB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4A6-436A-B93C-C4AF21713F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</c:v>
                </c:pt>
                <c:pt idx="1">
                  <c:v>Yes, Never</c:v>
                </c:pt>
                <c:pt idx="2">
                  <c:v>Yes, 25% Less</c:v>
                </c:pt>
                <c:pt idx="3">
                  <c:v>Yes, 26-50%</c:v>
                </c:pt>
                <c:pt idx="4">
                  <c:v>Yes, 51%+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</c:v>
                </c:pt>
                <c:pt idx="1">
                  <c:v>0.12</c:v>
                </c:pt>
                <c:pt idx="2">
                  <c:v>0.17</c:v>
                </c:pt>
                <c:pt idx="3">
                  <c:v>0.12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4A6-436A-B93C-C4AF21713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97"/>
        <c:splitType val="pos"/>
        <c:splitPos val="4"/>
        <c:secondPieSize val="86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7EDCB0-E65E-4D8A-8646-0C0370CF0ED8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41DB85-6BCF-4C72-95F0-12C0B4146B21}">
      <dgm:prSet phldrT="[Text]" custT="1"/>
      <dgm:spPr/>
      <dgm:t>
        <a:bodyPr/>
        <a:lstStyle/>
        <a:p>
          <a:r>
            <a: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Scenarios</a:t>
          </a:r>
        </a:p>
      </dgm:t>
    </dgm:pt>
    <dgm:pt modelId="{679E9689-706D-434F-B206-6D5C72D6A758}" type="parTrans" cxnId="{0162CD23-2A7F-48D7-8C86-ED3565C40C8B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712B56-F1C8-4B1E-A399-21E825B3A606}" type="sibTrans" cxnId="{0162CD23-2A7F-48D7-8C86-ED3565C40C8B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327565-9841-4CFA-A9DF-45F220F126D8}">
      <dgm:prSet phldrT="[Text]" custT="1"/>
      <dgm:spPr/>
      <dgm:t>
        <a:bodyPr/>
        <a:lstStyle/>
        <a:p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Scenarios developed based on policies, travel choices, and behaviors</a:t>
          </a:r>
        </a:p>
      </dgm:t>
    </dgm:pt>
    <dgm:pt modelId="{16FD5D83-9A28-439C-B2FC-43B3E4897C01}" type="parTrans" cxnId="{F5CEEA04-8B37-49D3-AE8E-A8AE427A0D62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3AB26-307D-4B68-B2EF-172D23F2ABBF}" type="sibTrans" cxnId="{F5CEEA04-8B37-49D3-AE8E-A8AE427A0D62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B1A6A-8B61-4FBC-8B4F-795E8B0BDEC5}">
      <dgm:prSet phldrT="[Text]" custT="1"/>
      <dgm:spPr/>
      <dgm:t>
        <a:bodyPr/>
        <a:lstStyle/>
        <a:p>
          <a:r>
            <a: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Transportation Impacts</a:t>
          </a:r>
        </a:p>
      </dgm:t>
    </dgm:pt>
    <dgm:pt modelId="{EC3C9CC7-C6E6-423C-A4AA-7E02A2160DBE}" type="parTrans" cxnId="{DBF2C21B-F3E1-4045-9BCB-AD06E4CEA80D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465CC-09F6-4D59-BE3E-10EE7F0D367E}" type="sibTrans" cxnId="{DBF2C21B-F3E1-4045-9BCB-AD06E4CEA80D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665C91-7DE4-49A3-95D3-425CD474A1D2}">
      <dgm:prSet phldrT="[Text]" custT="1"/>
      <dgm:spPr/>
      <dgm:t>
        <a:bodyPr/>
        <a:lstStyle/>
        <a:p>
          <a:pPr algn="ctr"/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Potential impacts assessed using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TransAction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model and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Mobilitics</a:t>
          </a:r>
          <a:r>
            <a:rPr lang="en-US" sz="2600" baseline="30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TM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C289B-E9F3-4BB1-9C6E-050BA275A841}" type="parTrans" cxnId="{DB877676-7338-4C8E-85A3-B716EFB4610F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A3536-6751-4123-B1DD-8C302E81EF45}" type="sibTrans" cxnId="{DB877676-7338-4C8E-85A3-B716EFB4610F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7D9A2-4420-4839-8F0E-5619B447624B}">
      <dgm:prSet phldrT="[Text]" custT="1"/>
      <dgm:spPr/>
      <dgm:t>
        <a:bodyPr/>
        <a:lstStyle/>
        <a:p>
          <a:pPr algn="r"/>
          <a:r>
            <a: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Results Use</a:t>
          </a:r>
        </a:p>
      </dgm:t>
    </dgm:pt>
    <dgm:pt modelId="{7C5D02CF-7535-4BFF-ABDB-F21E8064FDF6}" type="parTrans" cxnId="{A1511AC6-E437-4E5E-9FD2-0E0888344965}">
      <dgm:prSet/>
      <dgm:spPr/>
      <dgm:t>
        <a:bodyPr/>
        <a:lstStyle/>
        <a:p>
          <a:endParaRPr lang="en-US"/>
        </a:p>
      </dgm:t>
    </dgm:pt>
    <dgm:pt modelId="{D3857DF7-E51B-4975-95B1-97647A814AE4}" type="sibTrans" cxnId="{A1511AC6-E437-4E5E-9FD2-0E0888344965}">
      <dgm:prSet/>
      <dgm:spPr/>
      <dgm:t>
        <a:bodyPr/>
        <a:lstStyle/>
        <a:p>
          <a:endParaRPr lang="en-US"/>
        </a:p>
      </dgm:t>
    </dgm:pt>
    <dgm:pt modelId="{86B36941-0334-457F-A5A8-3630E02D3574}">
      <dgm:prSet phldrT="[Text]" custT="1"/>
      <dgm:spPr/>
      <dgm:t>
        <a:bodyPr/>
        <a:lstStyle/>
        <a:p>
          <a:pPr algn="l"/>
          <a:b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Inform potential short-term policies and future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TransAction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analysis</a:t>
          </a:r>
        </a:p>
      </dgm:t>
    </dgm:pt>
    <dgm:pt modelId="{30C6DCEF-778E-4B8A-B6FD-64BE8B209BAE}" type="parTrans" cxnId="{0953401A-CB6D-4F14-A42E-4E71DCCCF9B5}">
      <dgm:prSet/>
      <dgm:spPr/>
      <dgm:t>
        <a:bodyPr/>
        <a:lstStyle/>
        <a:p>
          <a:endParaRPr lang="en-US"/>
        </a:p>
      </dgm:t>
    </dgm:pt>
    <dgm:pt modelId="{CC34ED59-09DA-4C69-B752-53A49F7E7CBE}" type="sibTrans" cxnId="{0953401A-CB6D-4F14-A42E-4E71DCCCF9B5}">
      <dgm:prSet/>
      <dgm:spPr/>
      <dgm:t>
        <a:bodyPr/>
        <a:lstStyle/>
        <a:p>
          <a:endParaRPr lang="en-US"/>
        </a:p>
      </dgm:t>
    </dgm:pt>
    <dgm:pt modelId="{1ACE5342-831C-4839-818B-60CABFF5CE51}" type="pres">
      <dgm:prSet presAssocID="{AB7EDCB0-E65E-4D8A-8646-0C0370CF0ED8}" presName="Name0" presStyleCnt="0">
        <dgm:presLayoutVars>
          <dgm:dir/>
          <dgm:animLvl val="lvl"/>
          <dgm:resizeHandles val="exact"/>
        </dgm:presLayoutVars>
      </dgm:prSet>
      <dgm:spPr/>
    </dgm:pt>
    <dgm:pt modelId="{408F2243-F31F-42EB-BC5C-AE0A1D25A851}" type="pres">
      <dgm:prSet presAssocID="{2241DB85-6BCF-4C72-95F0-12C0B4146B21}" presName="compositeNode" presStyleCnt="0">
        <dgm:presLayoutVars>
          <dgm:bulletEnabled val="1"/>
        </dgm:presLayoutVars>
      </dgm:prSet>
      <dgm:spPr/>
    </dgm:pt>
    <dgm:pt modelId="{D9456FC7-A50D-4A17-A334-80B06286ED56}" type="pres">
      <dgm:prSet presAssocID="{2241DB85-6BCF-4C72-95F0-12C0B4146B21}" presName="bgRect" presStyleLbl="node1" presStyleIdx="0" presStyleCnt="3" custScaleX="78167" custScaleY="91851"/>
      <dgm:spPr/>
    </dgm:pt>
    <dgm:pt modelId="{DF074C57-1E31-4D47-A512-F328C5159F69}" type="pres">
      <dgm:prSet presAssocID="{2241DB85-6BCF-4C72-95F0-12C0B4146B21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56822C61-90E9-4EEE-9D75-53C78E96DB8F}" type="pres">
      <dgm:prSet presAssocID="{2241DB85-6BCF-4C72-95F0-12C0B4146B21}" presName="childNode" presStyleLbl="node1" presStyleIdx="0" presStyleCnt="3">
        <dgm:presLayoutVars>
          <dgm:bulletEnabled val="1"/>
        </dgm:presLayoutVars>
      </dgm:prSet>
      <dgm:spPr/>
    </dgm:pt>
    <dgm:pt modelId="{99D03256-48F9-4832-9990-0E31C599ABFF}" type="pres">
      <dgm:prSet presAssocID="{7A712B56-F1C8-4B1E-A399-21E825B3A606}" presName="hSp" presStyleCnt="0"/>
      <dgm:spPr/>
    </dgm:pt>
    <dgm:pt modelId="{75915163-5214-473D-A9D2-15AEBB699FF8}" type="pres">
      <dgm:prSet presAssocID="{7A712B56-F1C8-4B1E-A399-21E825B3A606}" presName="vProcSp" presStyleCnt="0"/>
      <dgm:spPr/>
    </dgm:pt>
    <dgm:pt modelId="{B13990D8-4276-4132-80DD-84386BDDB7E8}" type="pres">
      <dgm:prSet presAssocID="{7A712B56-F1C8-4B1E-A399-21E825B3A606}" presName="vSp1" presStyleCnt="0"/>
      <dgm:spPr/>
    </dgm:pt>
    <dgm:pt modelId="{1A6BA53A-81A2-47FD-B9A3-EB966D138B0C}" type="pres">
      <dgm:prSet presAssocID="{7A712B56-F1C8-4B1E-A399-21E825B3A606}" presName="simulatedConn" presStyleLbl="solidFgAcc1" presStyleIdx="0" presStyleCnt="2" custLinFactY="-135628" custLinFactNeighborX="-30996" custLinFactNeighborY="-200000"/>
      <dgm:spPr/>
    </dgm:pt>
    <dgm:pt modelId="{C63CB4F4-8DEF-4CB8-BE39-871533F6078B}" type="pres">
      <dgm:prSet presAssocID="{7A712B56-F1C8-4B1E-A399-21E825B3A606}" presName="vSp2" presStyleCnt="0"/>
      <dgm:spPr/>
    </dgm:pt>
    <dgm:pt modelId="{3FB16477-5CCE-4759-8C73-87AECFF88218}" type="pres">
      <dgm:prSet presAssocID="{7A712B56-F1C8-4B1E-A399-21E825B3A606}" presName="sibTrans" presStyleCnt="0"/>
      <dgm:spPr/>
    </dgm:pt>
    <dgm:pt modelId="{43616912-0430-4D77-B4BD-D785FCF5341B}" type="pres">
      <dgm:prSet presAssocID="{C48B1A6A-8B61-4FBC-8B4F-795E8B0BDEC5}" presName="compositeNode" presStyleCnt="0">
        <dgm:presLayoutVars>
          <dgm:bulletEnabled val="1"/>
        </dgm:presLayoutVars>
      </dgm:prSet>
      <dgm:spPr/>
    </dgm:pt>
    <dgm:pt modelId="{D4BB11F8-F2AB-45B5-90E5-22B47CF4369B}" type="pres">
      <dgm:prSet presAssocID="{C48B1A6A-8B61-4FBC-8B4F-795E8B0BDEC5}" presName="bgRect" presStyleLbl="node1" presStyleIdx="1" presStyleCnt="3" custScaleX="89105" custScaleY="89188"/>
      <dgm:spPr/>
    </dgm:pt>
    <dgm:pt modelId="{5EB48000-3695-4E9D-BDD3-3CAE85194831}" type="pres">
      <dgm:prSet presAssocID="{C48B1A6A-8B61-4FBC-8B4F-795E8B0BDEC5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9C918B62-3863-4327-9BA9-8D6EF020DD9B}" type="pres">
      <dgm:prSet presAssocID="{C48B1A6A-8B61-4FBC-8B4F-795E8B0BDEC5}" presName="childNode" presStyleLbl="node1" presStyleIdx="1" presStyleCnt="3">
        <dgm:presLayoutVars>
          <dgm:bulletEnabled val="1"/>
        </dgm:presLayoutVars>
      </dgm:prSet>
      <dgm:spPr/>
    </dgm:pt>
    <dgm:pt modelId="{CB32D5A2-FD1A-464A-BF46-2C5670FDD013}" type="pres">
      <dgm:prSet presAssocID="{FD3465CC-09F6-4D59-BE3E-10EE7F0D367E}" presName="hSp" presStyleCnt="0"/>
      <dgm:spPr/>
    </dgm:pt>
    <dgm:pt modelId="{06D518D8-DE75-47F8-8234-A0C3576BBDB9}" type="pres">
      <dgm:prSet presAssocID="{FD3465CC-09F6-4D59-BE3E-10EE7F0D367E}" presName="vProcSp" presStyleCnt="0"/>
      <dgm:spPr/>
    </dgm:pt>
    <dgm:pt modelId="{1332C312-203B-40C9-B765-6E19890D9402}" type="pres">
      <dgm:prSet presAssocID="{FD3465CC-09F6-4D59-BE3E-10EE7F0D367E}" presName="vSp1" presStyleCnt="0"/>
      <dgm:spPr/>
    </dgm:pt>
    <dgm:pt modelId="{C38CA58F-5E69-4CCC-A4ED-BA5C3FB100B3}" type="pres">
      <dgm:prSet presAssocID="{FD3465CC-09F6-4D59-BE3E-10EE7F0D367E}" presName="simulatedConn" presStyleLbl="solidFgAcc1" presStyleIdx="1" presStyleCnt="2" custLinFactY="-119666" custLinFactNeighborX="-2456" custLinFactNeighborY="-200000"/>
      <dgm:spPr/>
    </dgm:pt>
    <dgm:pt modelId="{1DE80E99-E7EE-48E2-A94C-EAB0F94D2141}" type="pres">
      <dgm:prSet presAssocID="{FD3465CC-09F6-4D59-BE3E-10EE7F0D367E}" presName="vSp2" presStyleCnt="0"/>
      <dgm:spPr/>
    </dgm:pt>
    <dgm:pt modelId="{F425B41E-66FA-47FA-890C-114DBE9580B8}" type="pres">
      <dgm:prSet presAssocID="{FD3465CC-09F6-4D59-BE3E-10EE7F0D367E}" presName="sibTrans" presStyleCnt="0"/>
      <dgm:spPr/>
    </dgm:pt>
    <dgm:pt modelId="{E29F58DD-1487-42F6-9809-D380161817DE}" type="pres">
      <dgm:prSet presAssocID="{1BE7D9A2-4420-4839-8F0E-5619B447624B}" presName="compositeNode" presStyleCnt="0">
        <dgm:presLayoutVars>
          <dgm:bulletEnabled val="1"/>
        </dgm:presLayoutVars>
      </dgm:prSet>
      <dgm:spPr/>
    </dgm:pt>
    <dgm:pt modelId="{14D69186-51B8-4C81-9366-90EEE7905109}" type="pres">
      <dgm:prSet presAssocID="{1BE7D9A2-4420-4839-8F0E-5619B447624B}" presName="bgRect" presStyleLbl="node1" presStyleIdx="2" presStyleCnt="3" custScaleY="89799"/>
      <dgm:spPr/>
    </dgm:pt>
    <dgm:pt modelId="{FFEA754B-9B6A-4211-A840-780541940F86}" type="pres">
      <dgm:prSet presAssocID="{1BE7D9A2-4420-4839-8F0E-5619B447624B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2B73A481-CFA2-47DF-AFF5-FDE7BE518672}" type="pres">
      <dgm:prSet presAssocID="{1BE7D9A2-4420-4839-8F0E-5619B447624B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F5CEEA04-8B37-49D3-AE8E-A8AE427A0D62}" srcId="{2241DB85-6BCF-4C72-95F0-12C0B4146B21}" destId="{5E327565-9841-4CFA-A9DF-45F220F126D8}" srcOrd="0" destOrd="0" parTransId="{16FD5D83-9A28-439C-B2FC-43B3E4897C01}" sibTransId="{0503AB26-307D-4B68-B2EF-172D23F2ABBF}"/>
    <dgm:cxn modelId="{0953401A-CB6D-4F14-A42E-4E71DCCCF9B5}" srcId="{1BE7D9A2-4420-4839-8F0E-5619B447624B}" destId="{86B36941-0334-457F-A5A8-3630E02D3574}" srcOrd="0" destOrd="0" parTransId="{30C6DCEF-778E-4B8A-B6FD-64BE8B209BAE}" sibTransId="{CC34ED59-09DA-4C69-B752-53A49F7E7CBE}"/>
    <dgm:cxn modelId="{DBF2C21B-F3E1-4045-9BCB-AD06E4CEA80D}" srcId="{AB7EDCB0-E65E-4D8A-8646-0C0370CF0ED8}" destId="{C48B1A6A-8B61-4FBC-8B4F-795E8B0BDEC5}" srcOrd="1" destOrd="0" parTransId="{EC3C9CC7-C6E6-423C-A4AA-7E02A2160DBE}" sibTransId="{FD3465CC-09F6-4D59-BE3E-10EE7F0D367E}"/>
    <dgm:cxn modelId="{0162CD23-2A7F-48D7-8C86-ED3565C40C8B}" srcId="{AB7EDCB0-E65E-4D8A-8646-0C0370CF0ED8}" destId="{2241DB85-6BCF-4C72-95F0-12C0B4146B21}" srcOrd="0" destOrd="0" parTransId="{679E9689-706D-434F-B206-6D5C72D6A758}" sibTransId="{7A712B56-F1C8-4B1E-A399-21E825B3A606}"/>
    <dgm:cxn modelId="{66041A28-5D87-4625-AA72-4B2D423E671B}" type="presOf" srcId="{2241DB85-6BCF-4C72-95F0-12C0B4146B21}" destId="{D9456FC7-A50D-4A17-A334-80B06286ED56}" srcOrd="0" destOrd="0" presId="urn:microsoft.com/office/officeart/2005/8/layout/hProcess7"/>
    <dgm:cxn modelId="{30240F31-790A-466D-AC22-E65293B6E8AF}" type="presOf" srcId="{C48B1A6A-8B61-4FBC-8B4F-795E8B0BDEC5}" destId="{5EB48000-3695-4E9D-BDD3-3CAE85194831}" srcOrd="1" destOrd="0" presId="urn:microsoft.com/office/officeart/2005/8/layout/hProcess7"/>
    <dgm:cxn modelId="{85C99E6A-2B63-4242-8DE8-1D30056A27AA}" type="presOf" srcId="{5E327565-9841-4CFA-A9DF-45F220F126D8}" destId="{56822C61-90E9-4EEE-9D75-53C78E96DB8F}" srcOrd="0" destOrd="0" presId="urn:microsoft.com/office/officeart/2005/8/layout/hProcess7"/>
    <dgm:cxn modelId="{DB877676-7338-4C8E-85A3-B716EFB4610F}" srcId="{C48B1A6A-8B61-4FBC-8B4F-795E8B0BDEC5}" destId="{DE665C91-7DE4-49A3-95D3-425CD474A1D2}" srcOrd="0" destOrd="0" parTransId="{F7BC289B-E9F3-4BB1-9C6E-050BA275A841}" sibTransId="{D50A3536-6751-4123-B1DD-8C302E81EF45}"/>
    <dgm:cxn modelId="{27DA1E89-60AD-4804-B8CF-1B6C56ADA0DF}" type="presOf" srcId="{86B36941-0334-457F-A5A8-3630E02D3574}" destId="{2B73A481-CFA2-47DF-AFF5-FDE7BE518672}" srcOrd="0" destOrd="0" presId="urn:microsoft.com/office/officeart/2005/8/layout/hProcess7"/>
    <dgm:cxn modelId="{F9F7D898-3C99-4889-ACEC-192D6833B69A}" type="presOf" srcId="{1BE7D9A2-4420-4839-8F0E-5619B447624B}" destId="{14D69186-51B8-4C81-9366-90EEE7905109}" srcOrd="0" destOrd="0" presId="urn:microsoft.com/office/officeart/2005/8/layout/hProcess7"/>
    <dgm:cxn modelId="{EAC999A4-91C1-4655-B1B6-ED3E000B0B20}" type="presOf" srcId="{C48B1A6A-8B61-4FBC-8B4F-795E8B0BDEC5}" destId="{D4BB11F8-F2AB-45B5-90E5-22B47CF4369B}" srcOrd="0" destOrd="0" presId="urn:microsoft.com/office/officeart/2005/8/layout/hProcess7"/>
    <dgm:cxn modelId="{A1511AC6-E437-4E5E-9FD2-0E0888344965}" srcId="{AB7EDCB0-E65E-4D8A-8646-0C0370CF0ED8}" destId="{1BE7D9A2-4420-4839-8F0E-5619B447624B}" srcOrd="2" destOrd="0" parTransId="{7C5D02CF-7535-4BFF-ABDB-F21E8064FDF6}" sibTransId="{D3857DF7-E51B-4975-95B1-97647A814AE4}"/>
    <dgm:cxn modelId="{77BD8FDE-153F-4757-B4B3-7C449BB92173}" type="presOf" srcId="{AB7EDCB0-E65E-4D8A-8646-0C0370CF0ED8}" destId="{1ACE5342-831C-4839-818B-60CABFF5CE51}" srcOrd="0" destOrd="0" presId="urn:microsoft.com/office/officeart/2005/8/layout/hProcess7"/>
    <dgm:cxn modelId="{556125E5-E6B8-4938-835F-FF49573E5889}" type="presOf" srcId="{1BE7D9A2-4420-4839-8F0E-5619B447624B}" destId="{FFEA754B-9B6A-4211-A840-780541940F86}" srcOrd="1" destOrd="0" presId="urn:microsoft.com/office/officeart/2005/8/layout/hProcess7"/>
    <dgm:cxn modelId="{5DCCA9EE-7A8E-4E3D-8F61-943E0A23FC73}" type="presOf" srcId="{2241DB85-6BCF-4C72-95F0-12C0B4146B21}" destId="{DF074C57-1E31-4D47-A512-F328C5159F69}" srcOrd="1" destOrd="0" presId="urn:microsoft.com/office/officeart/2005/8/layout/hProcess7"/>
    <dgm:cxn modelId="{A5C6AAF5-EFEC-4761-AF6B-FB16DB7C21BF}" type="presOf" srcId="{DE665C91-7DE4-49A3-95D3-425CD474A1D2}" destId="{9C918B62-3863-4327-9BA9-8D6EF020DD9B}" srcOrd="0" destOrd="0" presId="urn:microsoft.com/office/officeart/2005/8/layout/hProcess7"/>
    <dgm:cxn modelId="{8E7E7C40-906C-411D-92D7-CB3D58C1E717}" type="presParOf" srcId="{1ACE5342-831C-4839-818B-60CABFF5CE51}" destId="{408F2243-F31F-42EB-BC5C-AE0A1D25A851}" srcOrd="0" destOrd="0" presId="urn:microsoft.com/office/officeart/2005/8/layout/hProcess7"/>
    <dgm:cxn modelId="{E59BAC29-3586-436C-B81D-629460C9662A}" type="presParOf" srcId="{408F2243-F31F-42EB-BC5C-AE0A1D25A851}" destId="{D9456FC7-A50D-4A17-A334-80B06286ED56}" srcOrd="0" destOrd="0" presId="urn:microsoft.com/office/officeart/2005/8/layout/hProcess7"/>
    <dgm:cxn modelId="{D77A065F-C526-48ED-A2BD-A9722B0F4AEF}" type="presParOf" srcId="{408F2243-F31F-42EB-BC5C-AE0A1D25A851}" destId="{DF074C57-1E31-4D47-A512-F328C5159F69}" srcOrd="1" destOrd="0" presId="urn:microsoft.com/office/officeart/2005/8/layout/hProcess7"/>
    <dgm:cxn modelId="{5CE45201-78E9-49C3-8EC7-B03DDC7BA373}" type="presParOf" srcId="{408F2243-F31F-42EB-BC5C-AE0A1D25A851}" destId="{56822C61-90E9-4EEE-9D75-53C78E96DB8F}" srcOrd="2" destOrd="0" presId="urn:microsoft.com/office/officeart/2005/8/layout/hProcess7"/>
    <dgm:cxn modelId="{2FDE4EB3-DDA6-4376-AE7F-5A6B32414B8B}" type="presParOf" srcId="{1ACE5342-831C-4839-818B-60CABFF5CE51}" destId="{99D03256-48F9-4832-9990-0E31C599ABFF}" srcOrd="1" destOrd="0" presId="urn:microsoft.com/office/officeart/2005/8/layout/hProcess7"/>
    <dgm:cxn modelId="{7CBFFFCD-AB2C-443B-97FB-03AF7A6BEA7B}" type="presParOf" srcId="{1ACE5342-831C-4839-818B-60CABFF5CE51}" destId="{75915163-5214-473D-A9D2-15AEBB699FF8}" srcOrd="2" destOrd="0" presId="urn:microsoft.com/office/officeart/2005/8/layout/hProcess7"/>
    <dgm:cxn modelId="{3E5152E1-ECCA-4F74-926F-F99E0A8DE5D3}" type="presParOf" srcId="{75915163-5214-473D-A9D2-15AEBB699FF8}" destId="{B13990D8-4276-4132-80DD-84386BDDB7E8}" srcOrd="0" destOrd="0" presId="urn:microsoft.com/office/officeart/2005/8/layout/hProcess7"/>
    <dgm:cxn modelId="{7643163D-52ED-4D0B-9C4F-7490FC1CE8C5}" type="presParOf" srcId="{75915163-5214-473D-A9D2-15AEBB699FF8}" destId="{1A6BA53A-81A2-47FD-B9A3-EB966D138B0C}" srcOrd="1" destOrd="0" presId="urn:microsoft.com/office/officeart/2005/8/layout/hProcess7"/>
    <dgm:cxn modelId="{7B47A2EE-1F5B-44A5-A55D-ECA688340A0F}" type="presParOf" srcId="{75915163-5214-473D-A9D2-15AEBB699FF8}" destId="{C63CB4F4-8DEF-4CB8-BE39-871533F6078B}" srcOrd="2" destOrd="0" presId="urn:microsoft.com/office/officeart/2005/8/layout/hProcess7"/>
    <dgm:cxn modelId="{0F3FC5D5-A970-4E37-A789-B3508F431C36}" type="presParOf" srcId="{1ACE5342-831C-4839-818B-60CABFF5CE51}" destId="{3FB16477-5CCE-4759-8C73-87AECFF88218}" srcOrd="3" destOrd="0" presId="urn:microsoft.com/office/officeart/2005/8/layout/hProcess7"/>
    <dgm:cxn modelId="{C7805645-A332-43B3-AA60-7073FB020943}" type="presParOf" srcId="{1ACE5342-831C-4839-818B-60CABFF5CE51}" destId="{43616912-0430-4D77-B4BD-D785FCF5341B}" srcOrd="4" destOrd="0" presId="urn:microsoft.com/office/officeart/2005/8/layout/hProcess7"/>
    <dgm:cxn modelId="{F644CDFB-1BE1-403B-9F52-E2B7622BF204}" type="presParOf" srcId="{43616912-0430-4D77-B4BD-D785FCF5341B}" destId="{D4BB11F8-F2AB-45B5-90E5-22B47CF4369B}" srcOrd="0" destOrd="0" presId="urn:microsoft.com/office/officeart/2005/8/layout/hProcess7"/>
    <dgm:cxn modelId="{8EA225CE-33B0-4108-8273-6D64FAE510A7}" type="presParOf" srcId="{43616912-0430-4D77-B4BD-D785FCF5341B}" destId="{5EB48000-3695-4E9D-BDD3-3CAE85194831}" srcOrd="1" destOrd="0" presId="urn:microsoft.com/office/officeart/2005/8/layout/hProcess7"/>
    <dgm:cxn modelId="{39EBD3B2-BB39-465C-BD9E-539B95A1DBDC}" type="presParOf" srcId="{43616912-0430-4D77-B4BD-D785FCF5341B}" destId="{9C918B62-3863-4327-9BA9-8D6EF020DD9B}" srcOrd="2" destOrd="0" presId="urn:microsoft.com/office/officeart/2005/8/layout/hProcess7"/>
    <dgm:cxn modelId="{C0A17B46-2B7A-421A-A0BC-B05D82B253C3}" type="presParOf" srcId="{1ACE5342-831C-4839-818B-60CABFF5CE51}" destId="{CB32D5A2-FD1A-464A-BF46-2C5670FDD013}" srcOrd="5" destOrd="0" presId="urn:microsoft.com/office/officeart/2005/8/layout/hProcess7"/>
    <dgm:cxn modelId="{8262B175-8F71-49D2-968E-5EB773BCCF2E}" type="presParOf" srcId="{1ACE5342-831C-4839-818B-60CABFF5CE51}" destId="{06D518D8-DE75-47F8-8234-A0C3576BBDB9}" srcOrd="6" destOrd="0" presId="urn:microsoft.com/office/officeart/2005/8/layout/hProcess7"/>
    <dgm:cxn modelId="{C0B84A32-EE29-4440-B9D5-8F04A6CD96D2}" type="presParOf" srcId="{06D518D8-DE75-47F8-8234-A0C3576BBDB9}" destId="{1332C312-203B-40C9-B765-6E19890D9402}" srcOrd="0" destOrd="0" presId="urn:microsoft.com/office/officeart/2005/8/layout/hProcess7"/>
    <dgm:cxn modelId="{B1E1C4A2-184E-4890-BA8A-36A10D019924}" type="presParOf" srcId="{06D518D8-DE75-47F8-8234-A0C3576BBDB9}" destId="{C38CA58F-5E69-4CCC-A4ED-BA5C3FB100B3}" srcOrd="1" destOrd="0" presId="urn:microsoft.com/office/officeart/2005/8/layout/hProcess7"/>
    <dgm:cxn modelId="{2BBB3516-0A3F-4A53-9BDB-B89F6E00FDCC}" type="presParOf" srcId="{06D518D8-DE75-47F8-8234-A0C3576BBDB9}" destId="{1DE80E99-E7EE-48E2-A94C-EAB0F94D2141}" srcOrd="2" destOrd="0" presId="urn:microsoft.com/office/officeart/2005/8/layout/hProcess7"/>
    <dgm:cxn modelId="{275CB3B8-454B-4B13-87A7-61E0B83A3767}" type="presParOf" srcId="{1ACE5342-831C-4839-818B-60CABFF5CE51}" destId="{F425B41E-66FA-47FA-890C-114DBE9580B8}" srcOrd="7" destOrd="0" presId="urn:microsoft.com/office/officeart/2005/8/layout/hProcess7"/>
    <dgm:cxn modelId="{24085859-5FF8-4C0F-AC83-39F6D22AFB62}" type="presParOf" srcId="{1ACE5342-831C-4839-818B-60CABFF5CE51}" destId="{E29F58DD-1487-42F6-9809-D380161817DE}" srcOrd="8" destOrd="0" presId="urn:microsoft.com/office/officeart/2005/8/layout/hProcess7"/>
    <dgm:cxn modelId="{35EE9B69-E879-4774-B23A-938CA4B00FFE}" type="presParOf" srcId="{E29F58DD-1487-42F6-9809-D380161817DE}" destId="{14D69186-51B8-4C81-9366-90EEE7905109}" srcOrd="0" destOrd="0" presId="urn:microsoft.com/office/officeart/2005/8/layout/hProcess7"/>
    <dgm:cxn modelId="{F6425B32-5EF4-4823-91BB-ADD19DF5B5D7}" type="presParOf" srcId="{E29F58DD-1487-42F6-9809-D380161817DE}" destId="{FFEA754B-9B6A-4211-A840-780541940F86}" srcOrd="1" destOrd="0" presId="urn:microsoft.com/office/officeart/2005/8/layout/hProcess7"/>
    <dgm:cxn modelId="{ADAFF44B-0922-46D5-BB35-46AB629DC134}" type="presParOf" srcId="{E29F58DD-1487-42F6-9809-D380161817DE}" destId="{2B73A481-CFA2-47DF-AFF5-FDE7BE51867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56FC7-A50D-4A17-A334-80B06286ED56}">
      <dsp:nvSpPr>
        <dsp:cNvPr id="0" name=""/>
        <dsp:cNvSpPr/>
      </dsp:nvSpPr>
      <dsp:spPr>
        <a:xfrm>
          <a:off x="3691" y="212"/>
          <a:ext cx="2229967" cy="310307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Scenarios</a:t>
          </a:r>
        </a:p>
      </dsp:txBody>
      <dsp:txXfrm rot="16200000">
        <a:off x="-1045573" y="1049477"/>
        <a:ext cx="2544524" cy="445993"/>
      </dsp:txXfrm>
    </dsp:sp>
    <dsp:sp modelId="{56822C61-90E9-4EEE-9D75-53C78E96DB8F}">
      <dsp:nvSpPr>
        <dsp:cNvPr id="0" name=""/>
        <dsp:cNvSpPr/>
      </dsp:nvSpPr>
      <dsp:spPr>
        <a:xfrm>
          <a:off x="494842" y="212"/>
          <a:ext cx="1661325" cy="31030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Scenarios developed based on policies, travel choices, and behaviors</a:t>
          </a:r>
        </a:p>
      </dsp:txBody>
      <dsp:txXfrm>
        <a:off x="494842" y="212"/>
        <a:ext cx="1661325" cy="3103078"/>
      </dsp:txXfrm>
    </dsp:sp>
    <dsp:sp modelId="{D4BB11F8-F2AB-45B5-90E5-22B47CF4369B}">
      <dsp:nvSpPr>
        <dsp:cNvPr id="0" name=""/>
        <dsp:cNvSpPr/>
      </dsp:nvSpPr>
      <dsp:spPr>
        <a:xfrm>
          <a:off x="2333508" y="212"/>
          <a:ext cx="2542009" cy="301311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Transportation Impacts</a:t>
          </a:r>
        </a:p>
      </dsp:txBody>
      <dsp:txXfrm rot="16200000">
        <a:off x="1352333" y="981387"/>
        <a:ext cx="2470752" cy="508401"/>
      </dsp:txXfrm>
    </dsp:sp>
    <dsp:sp modelId="{1A6BA53A-81A2-47FD-B9A3-EB966D138B0C}">
      <dsp:nvSpPr>
        <dsp:cNvPr id="0" name=""/>
        <dsp:cNvSpPr/>
      </dsp:nvSpPr>
      <dsp:spPr>
        <a:xfrm rot="5400000">
          <a:off x="1966753" y="1546623"/>
          <a:ext cx="496758" cy="4279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18B62-3863-4327-9BA9-8D6EF020DD9B}">
      <dsp:nvSpPr>
        <dsp:cNvPr id="0" name=""/>
        <dsp:cNvSpPr/>
      </dsp:nvSpPr>
      <dsp:spPr>
        <a:xfrm>
          <a:off x="2864444" y="212"/>
          <a:ext cx="1893796" cy="30131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Potential impacts assessed using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TransAction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model and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Mobilitics</a:t>
          </a:r>
          <a:r>
            <a:rPr lang="en-US" sz="2600" kern="1200" baseline="30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TM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64444" y="212"/>
        <a:ext cx="1893796" cy="3013112"/>
      </dsp:txXfrm>
    </dsp:sp>
    <dsp:sp modelId="{14D69186-51B8-4C81-9366-90EEE7905109}">
      <dsp:nvSpPr>
        <dsp:cNvPr id="0" name=""/>
        <dsp:cNvSpPr/>
      </dsp:nvSpPr>
      <dsp:spPr>
        <a:xfrm>
          <a:off x="4975366" y="212"/>
          <a:ext cx="2852824" cy="303375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Results Use</a:t>
          </a:r>
        </a:p>
      </dsp:txBody>
      <dsp:txXfrm rot="16200000">
        <a:off x="4016809" y="958769"/>
        <a:ext cx="2487678" cy="570564"/>
      </dsp:txXfrm>
    </dsp:sp>
    <dsp:sp modelId="{C38CA58F-5E69-4CCC-A4ED-BA5C3FB100B3}">
      <dsp:nvSpPr>
        <dsp:cNvPr id="0" name=""/>
        <dsp:cNvSpPr/>
      </dsp:nvSpPr>
      <dsp:spPr>
        <a:xfrm rot="5400000">
          <a:off x="4730741" y="1625916"/>
          <a:ext cx="496758" cy="4279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3A481-CFA2-47DF-AFF5-FDE7BE518672}">
      <dsp:nvSpPr>
        <dsp:cNvPr id="0" name=""/>
        <dsp:cNvSpPr/>
      </dsp:nvSpPr>
      <dsp:spPr>
        <a:xfrm>
          <a:off x="5545931" y="212"/>
          <a:ext cx="2125354" cy="30337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Inform potential short-term policies and future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TransAction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analysis</a:t>
          </a:r>
        </a:p>
      </dsp:txBody>
      <dsp:txXfrm>
        <a:off x="5545931" y="212"/>
        <a:ext cx="2125354" cy="3033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83" tIns="46242" rIns="92483" bIns="46242" rtlCol="0"/>
          <a:lstStyle>
            <a:lvl1pPr algn="l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wrap="square" lIns="92483" tIns="46242" rIns="92483" bIns="4624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E85A9A-426C-4F76-B9A7-C1EF7A7496A3}" type="datetimeFigureOut">
              <a:rPr lang="en-US" altLang="en-US"/>
              <a:pPr/>
              <a:t>7/29/2020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83" tIns="46242" rIns="92483" bIns="46242" rtlCol="0" anchor="b"/>
          <a:lstStyle>
            <a:lvl1pPr algn="l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wrap="square" lIns="92483" tIns="46242" rIns="92483" bIns="462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698DD9-29C8-4906-AFFA-4EA9183526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863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83" tIns="46242" rIns="92483" bIns="46242" rtlCol="0"/>
          <a:lstStyle>
            <a:lvl1pPr algn="l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wrap="square" lIns="92483" tIns="46242" rIns="92483" bIns="4624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5E9AD8-9922-443E-B46C-6816CF4398FE}" type="datetimeFigureOut">
              <a:rPr lang="en-US" altLang="en-US"/>
              <a:pPr/>
              <a:t>7/29/2020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5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3" tIns="46242" rIns="92483" bIns="4624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3" tIns="46242" rIns="92483" bIns="4624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83" tIns="46242" rIns="92483" bIns="46242" rtlCol="0" anchor="b"/>
          <a:lstStyle>
            <a:lvl1pPr algn="l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wrap="square" lIns="92483" tIns="46242" rIns="92483" bIns="462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48BDB1-48A1-4ED0-ACED-B81D5C9A4A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333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1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8BDB1-48A1-4ED0-ACED-B81D5C9A4A13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4203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6688" y="241300"/>
            <a:ext cx="6615112" cy="3721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F1888E13-AAF2-4400-835E-519E8B29A123}"/>
              </a:ext>
            </a:extLst>
          </p:cNvPr>
          <p:cNvSpPr txBox="1">
            <a:spLocks/>
          </p:cNvSpPr>
          <p:nvPr/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2486" tIns="46243" rIns="92486" bIns="46243" rtlCol="0"/>
          <a:lstStyle>
            <a:lvl1pPr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Notes:</a:t>
            </a:r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6D1E3-A556-4CA5-8F6E-5DC0C57CA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6688" y="241300"/>
            <a:ext cx="6615112" cy="3721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F1888E13-AAF2-4400-835E-519E8B29A123}"/>
              </a:ext>
            </a:extLst>
          </p:cNvPr>
          <p:cNvSpPr txBox="1">
            <a:spLocks/>
          </p:cNvSpPr>
          <p:nvPr/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2486" tIns="46243" rIns="92486" bIns="46243" rtlCol="0"/>
          <a:lstStyle>
            <a:lvl1pPr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Notes:</a:t>
            </a:r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6D1E3-A556-4CA5-8F6E-5DC0C57CA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8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6688" y="241300"/>
            <a:ext cx="6615112" cy="3721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F1888E13-AAF2-4400-835E-519E8B29A123}"/>
              </a:ext>
            </a:extLst>
          </p:cNvPr>
          <p:cNvSpPr txBox="1">
            <a:spLocks/>
          </p:cNvSpPr>
          <p:nvPr/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2486" tIns="46243" rIns="92486" bIns="46243" rtlCol="0"/>
          <a:lstStyle>
            <a:lvl1pPr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Notes:</a:t>
            </a:r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6D1E3-A556-4CA5-8F6E-5DC0C57CA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9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6804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2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8BDB1-48A1-4ED0-ACED-B81D5C9A4A13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8129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349250"/>
            <a:ext cx="6765925" cy="380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9420" y="4369267"/>
            <a:ext cx="5560060" cy="4156234"/>
          </a:xfrm>
          <a:ln>
            <a:solidFill>
              <a:prstClr val="black"/>
            </a:solidFill>
          </a:ln>
        </p:spPr>
        <p:txBody>
          <a:bodyPr/>
          <a:lstStyle/>
          <a:p>
            <a:r>
              <a:rPr lang="en-US" dirty="0"/>
              <a:t>Notes: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029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F14D82-5ECC-420F-9220-71182E89F1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25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F14D82-5ECC-420F-9220-71182E89F17A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8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62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796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1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2CA2C7-6D08-41F9-8494-7A02E247BBDA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87491-B13D-4328-8D80-CDC6CBE3408B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67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7163C3-DC3D-4E96-A701-D59A258FFE1A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C9E7-B450-4DCB-A597-0CC50C78475B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91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2D1F48-C9D1-4261-BD88-26AF6D53F976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C5816-64B1-487E-BF25-4424D32DBC92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21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A7C029-A8CC-4B83-8BA2-BF94229C982F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99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59838A-A479-4E6B-97E1-69FC0CAEEB56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4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VTA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4A0148-FB59-46A1-9FD4-EFCE5792A42E}"/>
              </a:ext>
            </a:extLst>
          </p:cNvPr>
          <p:cNvSpPr/>
          <p:nvPr/>
        </p:nvSpPr>
        <p:spPr>
          <a:xfrm>
            <a:off x="-1" y="2052544"/>
            <a:ext cx="12192001" cy="2665379"/>
          </a:xfrm>
          <a:prstGeom prst="rect">
            <a:avLst/>
          </a:prstGeom>
          <a:solidFill>
            <a:srgbClr val="861F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B9B289-6607-4546-93FD-B22909FCE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56" y="826418"/>
            <a:ext cx="5190149" cy="52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2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4445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49E0B-7887-4A5E-9A6A-74B1B62DC9FA}"/>
              </a:ext>
            </a:extLst>
          </p:cNvPr>
          <p:cNvSpPr/>
          <p:nvPr/>
        </p:nvSpPr>
        <p:spPr>
          <a:xfrm>
            <a:off x="0" y="6250544"/>
            <a:ext cx="12192000" cy="607456"/>
          </a:xfrm>
          <a:prstGeom prst="rect">
            <a:avLst/>
          </a:prstGeom>
          <a:solidFill>
            <a:srgbClr val="001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D3298-2388-4E8B-8822-16E3BDF9C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281506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700">
                <a:solidFill>
                  <a:srgbClr val="001E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Northern Virginia Transportation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0DAC0-1ABD-4BCD-BBF3-F76A3738C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861F41"/>
                </a:solidFill>
              </a:defRPr>
            </a:lvl1pPr>
            <a:lvl2pPr>
              <a:defRPr>
                <a:solidFill>
                  <a:srgbClr val="861F41"/>
                </a:solidFill>
              </a:defRPr>
            </a:lvl2pPr>
            <a:lvl3pPr>
              <a:defRPr>
                <a:solidFill>
                  <a:srgbClr val="861F41"/>
                </a:solidFill>
              </a:defRPr>
            </a:lvl3pPr>
            <a:lvl4pPr>
              <a:defRPr>
                <a:solidFill>
                  <a:srgbClr val="861F41"/>
                </a:solidFill>
              </a:defRPr>
            </a:lvl4pPr>
            <a:lvl5pPr>
              <a:defRPr>
                <a:solidFill>
                  <a:srgbClr val="861F4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88C64-DC85-471B-97E7-AF449D06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36FBEA-9132-4A87-9D5B-899982C87743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5E4C8-879A-436C-AC8A-25F01849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20B44-EA96-4C53-A7CF-56893F0D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E3245F-78D0-45BB-B801-220264AA202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C79A4F-34F1-4E48-B032-41769A2D0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136528"/>
            <a:ext cx="1610775" cy="1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3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551BA2-6904-427B-9092-2AA8E3177DB8}"/>
              </a:ext>
            </a:extLst>
          </p:cNvPr>
          <p:cNvSpPr/>
          <p:nvPr/>
        </p:nvSpPr>
        <p:spPr>
          <a:xfrm>
            <a:off x="0" y="6250544"/>
            <a:ext cx="12192000" cy="607456"/>
          </a:xfrm>
          <a:prstGeom prst="rect">
            <a:avLst/>
          </a:prstGeom>
          <a:solidFill>
            <a:srgbClr val="001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FEC67-C17E-4B07-9E22-B306BE65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861F4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E26DF-717A-45F2-807E-9724D8D92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8431A-A253-459D-A6D1-AD00CDF7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BB87BE-C995-44A6-8AC4-D9BDD5CF344A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0CAAE-8A52-471A-8176-B9E4F37F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F52E1-78CE-4BAB-823E-357EDDB5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E3245F-78D0-45BB-B801-220264AA202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79F914-D0F9-4694-9659-32491647A292}"/>
              </a:ext>
            </a:extLst>
          </p:cNvPr>
          <p:cNvSpPr txBox="1">
            <a:spLocks/>
          </p:cNvSpPr>
          <p:nvPr/>
        </p:nvSpPr>
        <p:spPr>
          <a:xfrm>
            <a:off x="1752600" y="281506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1E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700"/>
              <a:t>Northern Virginia Transportation Authority</a:t>
            </a:r>
            <a:endParaRPr lang="en-US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BD31DD-D18E-4B43-B1E1-D39297DA2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136528"/>
            <a:ext cx="1610775" cy="1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5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79613-0C37-4321-9436-CE4EB3C89E41}"/>
              </a:ext>
            </a:extLst>
          </p:cNvPr>
          <p:cNvSpPr/>
          <p:nvPr/>
        </p:nvSpPr>
        <p:spPr>
          <a:xfrm>
            <a:off x="0" y="6250544"/>
            <a:ext cx="12192000" cy="607456"/>
          </a:xfrm>
          <a:prstGeom prst="rect">
            <a:avLst/>
          </a:prstGeom>
          <a:solidFill>
            <a:srgbClr val="001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34E7C-1C9F-47AA-ADC3-179B9EF2E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54FBD-983B-4E06-8B57-B4BDDD4CE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433B8-2875-47F6-B0EC-60CABE525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262E76-A61C-4B74-B44D-461DE0FA970B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8B2B-0D7F-475D-9291-4E3F0207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57F7B-0DCD-440A-BBC0-A14AA2E3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E3245F-78D0-45BB-B801-220264AA202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D8A17A-60AF-4CEA-A525-92F851480795}"/>
              </a:ext>
            </a:extLst>
          </p:cNvPr>
          <p:cNvSpPr txBox="1">
            <a:spLocks/>
          </p:cNvSpPr>
          <p:nvPr/>
        </p:nvSpPr>
        <p:spPr>
          <a:xfrm>
            <a:off x="1752600" y="281506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1E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700"/>
              <a:t>Northern Virginia Transportation Authority</a:t>
            </a:r>
            <a:endParaRPr lang="en-US" sz="2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42C69C-AFB4-41FE-BC51-0D4CC4FA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136528"/>
            <a:ext cx="1610775" cy="1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48A6ED-D0D2-49E2-854E-C2F9729FACB0}"/>
              </a:ext>
            </a:extLst>
          </p:cNvPr>
          <p:cNvSpPr/>
          <p:nvPr/>
        </p:nvSpPr>
        <p:spPr>
          <a:xfrm>
            <a:off x="0" y="6250544"/>
            <a:ext cx="12192000" cy="607456"/>
          </a:xfrm>
          <a:prstGeom prst="rect">
            <a:avLst/>
          </a:prstGeom>
          <a:solidFill>
            <a:srgbClr val="001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64C5D-BD09-46B9-BA7C-FEB0A2113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861F4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79854-4B08-473A-8278-4C5A7C11A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rgbClr val="861F41"/>
                </a:solidFill>
              </a:defRPr>
            </a:lvl1pPr>
            <a:lvl2pPr>
              <a:defRPr>
                <a:solidFill>
                  <a:srgbClr val="861F41"/>
                </a:solidFill>
              </a:defRPr>
            </a:lvl2pPr>
            <a:lvl3pPr>
              <a:defRPr>
                <a:solidFill>
                  <a:srgbClr val="861F41"/>
                </a:solidFill>
              </a:defRPr>
            </a:lvl3pPr>
            <a:lvl4pPr>
              <a:defRPr>
                <a:solidFill>
                  <a:srgbClr val="861F41"/>
                </a:solidFill>
              </a:defRPr>
            </a:lvl4pPr>
            <a:lvl5pPr>
              <a:defRPr>
                <a:solidFill>
                  <a:srgbClr val="861F4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C82B9-550B-4A8B-BC0E-08575D5C8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861F4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EE23D-17AE-40D6-9298-523487B3A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solidFill>
                  <a:srgbClr val="861F41"/>
                </a:solidFill>
              </a:defRPr>
            </a:lvl1pPr>
            <a:lvl2pPr>
              <a:defRPr>
                <a:solidFill>
                  <a:srgbClr val="861F41"/>
                </a:solidFill>
              </a:defRPr>
            </a:lvl2pPr>
            <a:lvl3pPr>
              <a:defRPr>
                <a:solidFill>
                  <a:srgbClr val="861F41"/>
                </a:solidFill>
              </a:defRPr>
            </a:lvl3pPr>
            <a:lvl4pPr>
              <a:defRPr>
                <a:solidFill>
                  <a:srgbClr val="861F41"/>
                </a:solidFill>
              </a:defRPr>
            </a:lvl4pPr>
            <a:lvl5pPr>
              <a:defRPr>
                <a:solidFill>
                  <a:srgbClr val="861F4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3E2785-F8D6-4FF8-84E6-09674D348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AE64D9-5F68-4588-89C2-ECC135848BA7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DC3BA-6035-4526-9409-05C5B731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1F4C1-29D9-4CA2-92F7-AADC1536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E3245F-78D0-45BB-B801-220264AA202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AC235F-2C57-4187-AE55-ED7564C19006}"/>
              </a:ext>
            </a:extLst>
          </p:cNvPr>
          <p:cNvSpPr txBox="1">
            <a:spLocks/>
          </p:cNvSpPr>
          <p:nvPr/>
        </p:nvSpPr>
        <p:spPr>
          <a:xfrm>
            <a:off x="1752600" y="281506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1E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700"/>
              <a:t>Northern Virginia Transportation Authority</a:t>
            </a:r>
            <a:endParaRPr lang="en-US" sz="2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C0410-63AA-4066-816E-EA3321B8C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136528"/>
            <a:ext cx="1610775" cy="1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84B34F-6C53-4E1E-8897-2408CFA18F23}"/>
              </a:ext>
            </a:extLst>
          </p:cNvPr>
          <p:cNvSpPr/>
          <p:nvPr/>
        </p:nvSpPr>
        <p:spPr>
          <a:xfrm>
            <a:off x="0" y="6250544"/>
            <a:ext cx="12192000" cy="607456"/>
          </a:xfrm>
          <a:prstGeom prst="rect">
            <a:avLst/>
          </a:prstGeom>
          <a:solidFill>
            <a:srgbClr val="001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9B124-C1B3-4D0D-A2AA-CD0CC63C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BE6D1A-D2EA-4856-AC96-978E2C725D36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80556-609B-4B1E-8AFD-E1D37AFC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39A24-4D83-42D9-8CC5-33CD3B80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E3245F-78D0-45BB-B801-220264AA202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A1E012-085A-4755-B7DE-22F7EDC9BC65}"/>
              </a:ext>
            </a:extLst>
          </p:cNvPr>
          <p:cNvSpPr txBox="1">
            <a:spLocks/>
          </p:cNvSpPr>
          <p:nvPr/>
        </p:nvSpPr>
        <p:spPr>
          <a:xfrm>
            <a:off x="1752600" y="281506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1E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700"/>
              <a:t>Northern Virginia Transportation Authority</a:t>
            </a:r>
            <a:endParaRPr lang="en-US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0E7CC-DC00-4798-8F1B-7B98BE042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136528"/>
            <a:ext cx="1610775" cy="1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3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480" y="2130434"/>
            <a:ext cx="10363200" cy="1470025"/>
          </a:xfrm>
        </p:spPr>
        <p:txBody>
          <a:bodyPr>
            <a:normAutofit/>
          </a:bodyPr>
          <a:lstStyle>
            <a:lvl1pPr marL="0" algn="l">
              <a:lnSpc>
                <a:spcPct val="100000"/>
              </a:lnSpc>
              <a:defRPr sz="3600" b="1" i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44" y="3370602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16645"/>
            <a:ext cx="2844800" cy="708025"/>
          </a:xfrm>
        </p:spPr>
        <p:txBody>
          <a:bodyPr/>
          <a:lstStyle>
            <a:lvl1pPr>
              <a:defRPr sz="1600" b="1">
                <a:solidFill>
                  <a:srgbClr val="102456"/>
                </a:solidFill>
                <a:latin typeface="Verdana" panose="020B0604030504040204" pitchFamily="34" charset="0"/>
              </a:defRPr>
            </a:lvl1pPr>
          </a:lstStyle>
          <a:p>
            <a:fld id="{2320A2A9-7679-4622-A87F-C9F53C139436}" type="datetime1">
              <a:rPr lang="en-US" altLang="en-US" smtClean="0"/>
              <a:t>7/29/2020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38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F14D82-5ECC-420F-9220-71182E89F17A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78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9808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304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07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6404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3D0333-EE0A-453C-B8EB-29652146E41F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87491-B13D-4328-8D80-CDC6CBE3408B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52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798A5D-5241-4713-B2A8-54E71D9B6FBB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C9E7-B450-4DCB-A597-0CC50C78475B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6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1DD08B-241E-4D68-8C76-F217BAB717ED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C5816-64B1-487E-BF25-4424D32DBC92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A7C029-A8CC-4B83-8BA2-BF94229C982F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51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59838A-A479-4E6B-97E1-69FC0CAEEB56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4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82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3BAACF-ABE9-4B82-AD1A-27AF652E0670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87491-B13D-4328-8D80-CDC6CBE340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06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6112A1-C0A2-47F4-87C5-408C15CE30C0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C9E7-B450-4DCB-A597-0CC50C784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75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14B0D2-9D4A-4272-8C71-877FC5881560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C5816-64B1-487E-BF25-4424D32DB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07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A7C029-A8CC-4B83-8BA2-BF94229C9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09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59838A-A479-4E6B-97E1-69FC0CAEE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18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VTA_PPT_Slide_Templat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A8E5377-8CC5-4783-BB7D-EBEEBBE27A53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6951" y="635636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2"/>
                </a:solidFill>
              </a:defRPr>
            </a:lvl1pPr>
          </a:lstStyle>
          <a:p>
            <a:fld id="{8C18CEF5-EA29-43E3-ACE9-970CA0310F0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</p:sldLayoutIdLst>
  <p:hf hdr="0" ftr="0" dt="0"/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Geneva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Geneva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VTA_PPT_Slide_Templat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1FEAD63-D748-495D-960A-3FF9AE2DE721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6951" y="635636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2"/>
                </a:solidFill>
              </a:defRPr>
            </a:lvl1pPr>
          </a:lstStyle>
          <a:p>
            <a:fld id="{8C18CEF5-EA29-43E3-ACE9-970CA0310F0F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8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</p:sldLayoutIdLst>
  <p:hf hdr="0" ftr="0" dt="0"/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Geneva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Geneva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1B773-AF8C-41DA-A7F4-EF9A9B248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80B79-CE85-4E1E-AF94-C347B1C2E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0B924-CB3B-46DB-B70D-AEA41C9DE7AB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87E8-971A-414F-817D-2E2661C8B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F06D-0265-49B0-88DC-80F776B27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3245F-78D0-45BB-B801-220264AA202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3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VTA_PPT_Slide_Templat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60D5DB7-98E9-47D3-9ACD-8E6632FFD4AF}" type="datetime1">
              <a:rPr lang="en-US" altLang="en-US" smtClean="0"/>
              <a:t>7/29/2020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6951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2"/>
                </a:solidFill>
              </a:defRPr>
            </a:lvl1pPr>
          </a:lstStyle>
          <a:p>
            <a:fld id="{8C18CEF5-EA29-43E3-ACE9-970CA0310F0F}" type="slidenum">
              <a:rPr lang="en-US" altLang="en-US">
                <a:solidFill>
                  <a:srgbClr val="EEECE1"/>
                </a:solidFill>
              </a:rPr>
              <a:pPr/>
              <a:t>‹#›</a:t>
            </a:fld>
            <a:endParaRPr lang="en-US" alt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2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p:hf hdr="0" ftr="0" dt="0"/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Geneva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Geneva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Geneva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mailto:TheAuthority@thenovaauthority.org" TargetMode="External"/><Relationship Id="rId3" Type="http://schemas.openxmlformats.org/officeDocument/2006/relationships/hyperlink" Target="http://www.thenovaauthority.org/index.htm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twitter.com/NVTATransAction" TargetMode="External"/><Relationship Id="rId11" Type="http://schemas.openxmlformats.org/officeDocument/2006/relationships/hyperlink" Target="http://www.thenovaauthority.org/" TargetMode="External"/><Relationship Id="rId5" Type="http://schemas.openxmlformats.org/officeDocument/2006/relationships/hyperlink" Target="twitter.com/nvtauthority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://nvtatransaction.org/" TargetMode="Externa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8.pn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1C7E7D-04C1-4FC3-B78A-89F62A87F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767"/>
          <a:stretch/>
        </p:blipFill>
        <p:spPr>
          <a:xfrm>
            <a:off x="0" y="0"/>
            <a:ext cx="12186412" cy="71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C590-926E-4C98-864F-67B0784D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70" y="277212"/>
            <a:ext cx="8478174" cy="1325563"/>
          </a:xfrm>
        </p:spPr>
        <p:txBody>
          <a:bodyPr>
            <a:normAutofit/>
          </a:bodyPr>
          <a:lstStyle/>
          <a:p>
            <a:r>
              <a:rPr lang="en-US" sz="2600" b="1" dirty="0"/>
              <a:t>COVID-19 Impacts on Transportation </a:t>
            </a:r>
            <a:br>
              <a:rPr lang="en-US" sz="2600" b="1" dirty="0"/>
            </a:br>
            <a:r>
              <a:rPr lang="en-US" sz="2600" b="1" dirty="0"/>
              <a:t>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7C28-EE7F-48F5-9466-41DC6566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8169" y="6398225"/>
            <a:ext cx="2743200" cy="365125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63E11-F956-4717-B373-BF8F0D86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34" y="165764"/>
            <a:ext cx="3279158" cy="12296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BEC8E7-4CB7-4A41-98ED-08972E0A2131}"/>
              </a:ext>
            </a:extLst>
          </p:cNvPr>
          <p:cNvSpPr txBox="1">
            <a:spLocks/>
          </p:cNvSpPr>
          <p:nvPr/>
        </p:nvSpPr>
        <p:spPr>
          <a:xfrm>
            <a:off x="1412074" y="1389619"/>
            <a:ext cx="8441872" cy="6778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rgbClr val="001E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1" dirty="0">
                <a:solidFill>
                  <a:srgbClr val="78002E"/>
                </a:solidFill>
                <a:latin typeface="+mn-lt"/>
                <a:cs typeface="Arial" panose="020B0604020202020204" pitchFamily="34" charset="0"/>
              </a:rPr>
              <a:t>National Trends: Working from Home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BAED0924-F0EF-42C3-94A7-B56231BBE7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520964"/>
              </p:ext>
            </p:extLst>
          </p:nvPr>
        </p:nvGraphicFramePr>
        <p:xfrm>
          <a:off x="1268616" y="2426835"/>
          <a:ext cx="8128397" cy="3255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65B0D54-2696-4AB4-83E0-6692A5BBA598}"/>
              </a:ext>
            </a:extLst>
          </p:cNvPr>
          <p:cNvSpPr txBox="1"/>
          <p:nvPr/>
        </p:nvSpPr>
        <p:spPr>
          <a:xfrm>
            <a:off x="7568214" y="3027561"/>
            <a:ext cx="1251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en-US" sz="1350" dirty="0"/>
              <a:t>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07246-5191-4ABC-BCE6-D2EA4DFAF641}"/>
              </a:ext>
            </a:extLst>
          </p:cNvPr>
          <p:cNvSpPr txBox="1"/>
          <p:nvPr/>
        </p:nvSpPr>
        <p:spPr>
          <a:xfrm>
            <a:off x="7568213" y="3565123"/>
            <a:ext cx="21176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only less than 25% of the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260277-2583-4C2A-99A0-8DA75FC88747}"/>
              </a:ext>
            </a:extLst>
          </p:cNvPr>
          <p:cNvSpPr txBox="1"/>
          <p:nvPr/>
        </p:nvSpPr>
        <p:spPr>
          <a:xfrm>
            <a:off x="7568213" y="4167340"/>
            <a:ext cx="21176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between 26-50% of the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B094E-E78E-4CEE-8BC5-2865062ACF61}"/>
              </a:ext>
            </a:extLst>
          </p:cNvPr>
          <p:cNvSpPr txBox="1"/>
          <p:nvPr/>
        </p:nvSpPr>
        <p:spPr>
          <a:xfrm>
            <a:off x="7568213" y="4685206"/>
            <a:ext cx="19761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more than 50% of the time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EF9FCC78-5FAE-4DB8-88AA-6775C9A1DE88}"/>
              </a:ext>
            </a:extLst>
          </p:cNvPr>
          <p:cNvSpPr txBox="1">
            <a:spLocks/>
          </p:cNvSpPr>
          <p:nvPr/>
        </p:nvSpPr>
        <p:spPr>
          <a:xfrm>
            <a:off x="2010245" y="2347236"/>
            <a:ext cx="8441531" cy="433727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Q: Are you currently working from home?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9DD1B7-C490-4649-B339-187B9E4B8809}"/>
              </a:ext>
            </a:extLst>
          </p:cNvPr>
          <p:cNvSpPr/>
          <p:nvPr/>
        </p:nvSpPr>
        <p:spPr>
          <a:xfrm>
            <a:off x="916651" y="5924843"/>
            <a:ext cx="28607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Heart+Mind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27</a:t>
            </a:r>
            <a:r>
              <a:rPr 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Roundtable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6159F-0B39-4D71-A9CB-BDBFF64EAEF4}"/>
              </a:ext>
            </a:extLst>
          </p:cNvPr>
          <p:cNvSpPr txBox="1"/>
          <p:nvPr/>
        </p:nvSpPr>
        <p:spPr>
          <a:xfrm>
            <a:off x="6419345" y="1816734"/>
            <a:ext cx="33014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 Thinking of your job before the coronavirus outbreak, how often were you able to work from home?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2AAD2-1F82-417E-9B63-C681AF3575D4}"/>
              </a:ext>
            </a:extLst>
          </p:cNvPr>
          <p:cNvSpPr txBox="1"/>
          <p:nvPr/>
        </p:nvSpPr>
        <p:spPr>
          <a:xfrm>
            <a:off x="3309782" y="3693476"/>
            <a:ext cx="93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(47%)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A61683-C61A-4BC5-84F0-B777ACC1CF01}"/>
              </a:ext>
            </a:extLst>
          </p:cNvPr>
          <p:cNvSpPr txBox="1"/>
          <p:nvPr/>
        </p:nvSpPr>
        <p:spPr>
          <a:xfrm>
            <a:off x="4666253" y="3693476"/>
            <a:ext cx="93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(53%)</a:t>
            </a:r>
          </a:p>
        </p:txBody>
      </p:sp>
    </p:spTree>
    <p:extLst>
      <p:ext uri="{BB962C8B-B14F-4D97-AF65-F5344CB8AC3E}">
        <p14:creationId xmlns:p14="http://schemas.microsoft.com/office/powerpoint/2010/main" val="268169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C590-926E-4C98-864F-67B0784D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31" y="428205"/>
            <a:ext cx="10528917" cy="743899"/>
          </a:xfrm>
        </p:spPr>
        <p:txBody>
          <a:bodyPr>
            <a:normAutofit/>
          </a:bodyPr>
          <a:lstStyle/>
          <a:p>
            <a:r>
              <a:rPr lang="en-US" sz="2000" b="1" dirty="0"/>
              <a:t>COVID-19 Impacts on Transportation Analysis 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7C28-EE7F-48F5-9466-41DC6566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9493" y="6411986"/>
            <a:ext cx="2743200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63E11-F956-4717-B373-BF8F0D86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67" y="37393"/>
            <a:ext cx="3279158" cy="12296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1AE4D7-63C9-4512-8C0A-0B8B30A81C56}"/>
              </a:ext>
            </a:extLst>
          </p:cNvPr>
          <p:cNvSpPr txBox="1">
            <a:spLocks/>
          </p:cNvSpPr>
          <p:nvPr/>
        </p:nvSpPr>
        <p:spPr>
          <a:xfrm>
            <a:off x="1513326" y="2145831"/>
            <a:ext cx="8441531" cy="219193"/>
          </a:xfr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B150E-A37F-440A-9D6E-3320A5A8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70" y="989542"/>
            <a:ext cx="7872641" cy="52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5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C590-926E-4C98-864F-67B0784D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311" y="154734"/>
            <a:ext cx="8478174" cy="883954"/>
          </a:xfrm>
        </p:spPr>
        <p:txBody>
          <a:bodyPr>
            <a:normAutofit/>
          </a:bodyPr>
          <a:lstStyle/>
          <a:p>
            <a:r>
              <a:rPr lang="en-US" sz="2600" b="1" dirty="0"/>
              <a:t>COVID-19 Impacts on Transportation </a:t>
            </a:r>
            <a:br>
              <a:rPr lang="en-US" sz="2600" b="1" dirty="0"/>
            </a:br>
            <a:r>
              <a:rPr lang="en-US" sz="2600" b="1" dirty="0"/>
              <a:t>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7C28-EE7F-48F5-9466-41DC6566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427" y="6402379"/>
            <a:ext cx="27432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63E11-F956-4717-B373-BF8F0D86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67" y="37393"/>
            <a:ext cx="3279158" cy="122968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8D99ADE-0C84-41A5-B7A1-C3FD3018B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8"/>
          <a:stretch/>
        </p:blipFill>
        <p:spPr>
          <a:xfrm>
            <a:off x="1619689" y="1569129"/>
            <a:ext cx="7453290" cy="4421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E48B1-7D3B-4974-A09D-2CABB0EDAA73}"/>
              </a:ext>
            </a:extLst>
          </p:cNvPr>
          <p:cNvSpPr txBox="1"/>
          <p:nvPr/>
        </p:nvSpPr>
        <p:spPr>
          <a:xfrm>
            <a:off x="9339308" y="2290338"/>
            <a:ext cx="2210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Mid-April shows the lowest daily volume at -55% compared to 2019 levels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8E034-1F2C-48B4-8A3C-912D69108831}"/>
              </a:ext>
            </a:extLst>
          </p:cNvPr>
          <p:cNvSpPr txBox="1"/>
          <p:nvPr/>
        </p:nvSpPr>
        <p:spPr>
          <a:xfrm>
            <a:off x="1703873" y="5990525"/>
            <a:ext cx="6199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VDOT data presented at the Commonwealth Transportation Board June 17</a:t>
            </a:r>
            <a:r>
              <a:rPr 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C7671-8AD3-4670-8F3C-96D9C5B341DC}"/>
              </a:ext>
            </a:extLst>
          </p:cNvPr>
          <p:cNvSpPr txBox="1"/>
          <p:nvPr/>
        </p:nvSpPr>
        <p:spPr>
          <a:xfrm>
            <a:off x="3133817" y="1083067"/>
            <a:ext cx="620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002E"/>
                </a:solidFill>
                <a:latin typeface="+mn-lt"/>
              </a:rPr>
              <a:t>Regional Trends: VDOT Volume Trends</a:t>
            </a:r>
          </a:p>
        </p:txBody>
      </p:sp>
    </p:spTree>
    <p:extLst>
      <p:ext uri="{BB962C8B-B14F-4D97-AF65-F5344CB8AC3E}">
        <p14:creationId xmlns:p14="http://schemas.microsoft.com/office/powerpoint/2010/main" val="164982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C590-926E-4C98-864F-67B0784D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4" y="428205"/>
            <a:ext cx="10528917" cy="743899"/>
          </a:xfrm>
        </p:spPr>
        <p:txBody>
          <a:bodyPr>
            <a:normAutofit/>
          </a:bodyPr>
          <a:lstStyle/>
          <a:p>
            <a:r>
              <a:rPr lang="en-US" sz="2000" b="1" dirty="0"/>
              <a:t>COVID-19 Impacts on Transportation Analysis 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7C28-EE7F-48F5-9466-41DC6566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48" y="6400627"/>
            <a:ext cx="2743200" cy="365125"/>
          </a:xfrm>
        </p:spPr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63E11-F956-4717-B373-BF8F0D86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67" y="37393"/>
            <a:ext cx="3279158" cy="12296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1AE4D7-63C9-4512-8C0A-0B8B30A81C56}"/>
              </a:ext>
            </a:extLst>
          </p:cNvPr>
          <p:cNvSpPr txBox="1">
            <a:spLocks/>
          </p:cNvSpPr>
          <p:nvPr/>
        </p:nvSpPr>
        <p:spPr>
          <a:xfrm>
            <a:off x="1513326" y="2145831"/>
            <a:ext cx="8441531" cy="219193"/>
          </a:xfr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C5981-1197-42EA-9DB7-480C799B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48" y="1410245"/>
            <a:ext cx="8497611" cy="4443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BC3AE4-A1DD-4DFC-B0F0-B2FF6A9AFC0C}"/>
              </a:ext>
            </a:extLst>
          </p:cNvPr>
          <p:cNvSpPr txBox="1"/>
          <p:nvPr/>
        </p:nvSpPr>
        <p:spPr>
          <a:xfrm>
            <a:off x="1611143" y="5848029"/>
            <a:ext cx="6199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WMATA Finance &amp; Capital Committee Meeting May 14,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345EF-C412-41E9-A479-DCF2AE42765D}"/>
              </a:ext>
            </a:extLst>
          </p:cNvPr>
          <p:cNvSpPr txBox="1"/>
          <p:nvPr/>
        </p:nvSpPr>
        <p:spPr>
          <a:xfrm>
            <a:off x="3471168" y="1046591"/>
            <a:ext cx="620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002E"/>
                </a:solidFill>
                <a:latin typeface="+mn-lt"/>
              </a:rPr>
              <a:t>Regional Trends: WMATA Ridership</a:t>
            </a:r>
          </a:p>
        </p:txBody>
      </p:sp>
    </p:spTree>
    <p:extLst>
      <p:ext uri="{BB962C8B-B14F-4D97-AF65-F5344CB8AC3E}">
        <p14:creationId xmlns:p14="http://schemas.microsoft.com/office/powerpoint/2010/main" val="80033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C590-926E-4C98-864F-67B0784D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79" y="280112"/>
            <a:ext cx="7989903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COVID-19 Impacts on Transportation Initial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5500-FB26-4D32-8EC6-DAE2D9678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208" y="1603660"/>
            <a:ext cx="10713792" cy="468994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dirty="0">
                <a:solidFill>
                  <a:srgbClr val="78002E"/>
                </a:solidFill>
                <a:effectLst/>
              </a:rPr>
              <a:t>Analysis Conclusion:</a:t>
            </a:r>
            <a:br>
              <a:rPr lang="en-US" b="1" i="0" dirty="0">
                <a:solidFill>
                  <a:srgbClr val="102456"/>
                </a:solidFill>
                <a:effectLst/>
              </a:rPr>
            </a:br>
            <a:endParaRPr lang="en-US" b="0" i="0" dirty="0">
              <a:solidFill>
                <a:srgbClr val="102456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78002E"/>
                </a:solidFill>
                <a:effectLst/>
              </a:rPr>
              <a:t>Short-Term</a:t>
            </a:r>
            <a:r>
              <a:rPr lang="en-US" b="0" i="0" dirty="0">
                <a:solidFill>
                  <a:srgbClr val="102456"/>
                </a:solidFill>
                <a:effectLst/>
              </a:rPr>
              <a:t> - The majority of changes occur within the first 18 months and level off around June 2021</a:t>
            </a:r>
            <a:br>
              <a:rPr lang="en-US" b="0" i="0" dirty="0">
                <a:solidFill>
                  <a:srgbClr val="102456"/>
                </a:solidFill>
                <a:effectLst/>
              </a:rPr>
            </a:br>
            <a:endParaRPr lang="en-US" b="0" i="0" dirty="0">
              <a:solidFill>
                <a:srgbClr val="102456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78002E"/>
                </a:solidFill>
                <a:effectLst/>
              </a:rPr>
              <a:t>"New Normal"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02456"/>
                </a:solidFill>
                <a:effectLst/>
              </a:rPr>
              <a:t>Teleworking and economic impacts result in: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02456"/>
                </a:solidFill>
                <a:effectLst/>
              </a:rPr>
              <a:t>Traffic volumes and transit ridership that don't fully recover to pre-COVID levels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02456"/>
                </a:solidFill>
                <a:effectLst/>
              </a:rPr>
              <a:t>Significant reductions in time spent traveling and time lost in congestion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02456"/>
                </a:solidFill>
                <a:effectLst/>
              </a:rPr>
              <a:t>While congestion reduction impacts are positive, transit ridership reduction may be challenging to the financial stability of some transit agencies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102456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78002E"/>
                </a:solidFill>
                <a:effectLst/>
              </a:rPr>
              <a:t>Implications for NVTA’s Planning &amp; Programming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02456"/>
                </a:solidFill>
                <a:effectLst/>
              </a:rPr>
              <a:t>Findings will be taken into consideration through upcoming long-range planning update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102456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7C28-EE7F-48F5-9466-41DC6566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377" y="6395325"/>
            <a:ext cx="2743200" cy="365125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63E11-F956-4717-B373-BF8F0D86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67" y="37393"/>
            <a:ext cx="3279158" cy="122968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24F3F38-80D5-4AF0-A00A-2079290F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9" y="3870664"/>
            <a:ext cx="2083326" cy="12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16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84" y="558851"/>
            <a:ext cx="10481031" cy="691783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rgbClr val="011E62"/>
                </a:solidFill>
              </a:rPr>
            </a:br>
            <a:r>
              <a:rPr lang="en-US" sz="2400" b="1" dirty="0" err="1">
                <a:solidFill>
                  <a:srgbClr val="011E62"/>
                </a:solidFill>
              </a:rPr>
              <a:t>TransAction</a:t>
            </a:r>
            <a:r>
              <a:rPr lang="en-US" sz="2400" b="1" dirty="0">
                <a:solidFill>
                  <a:srgbClr val="011E62"/>
                </a:solidFill>
              </a:rPr>
              <a:t>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638" y="1843098"/>
            <a:ext cx="9864969" cy="4379903"/>
          </a:xfrm>
        </p:spPr>
        <p:txBody>
          <a:bodyPr>
            <a:normAutofit fontScale="62500" lnSpcReduction="20000"/>
          </a:bodyPr>
          <a:lstStyle/>
          <a:p>
            <a:r>
              <a:rPr lang="en-US" sz="2900" b="1" dirty="0">
                <a:solidFill>
                  <a:srgbClr val="78002E"/>
                </a:solidFill>
              </a:rPr>
              <a:t>Region’s long-range plan updated every five years</a:t>
            </a:r>
          </a:p>
          <a:p>
            <a:pPr marL="0" indent="0">
              <a:buNone/>
            </a:pPr>
            <a:endParaRPr lang="en-US" sz="2900" b="1" dirty="0">
              <a:solidFill>
                <a:srgbClr val="78002E"/>
              </a:solidFill>
            </a:endParaRPr>
          </a:p>
          <a:p>
            <a:r>
              <a:rPr lang="en-US" sz="2900" b="1" dirty="0">
                <a:solidFill>
                  <a:srgbClr val="78002E"/>
                </a:solidFill>
              </a:rPr>
              <a:t>Projects required to be in </a:t>
            </a:r>
            <a:r>
              <a:rPr lang="en-US" sz="2900" b="1" dirty="0" err="1">
                <a:solidFill>
                  <a:srgbClr val="78002E"/>
                </a:solidFill>
              </a:rPr>
              <a:t>TransAction</a:t>
            </a:r>
            <a:r>
              <a:rPr lang="en-US" sz="2900" b="1" dirty="0">
                <a:solidFill>
                  <a:srgbClr val="78002E"/>
                </a:solidFill>
              </a:rPr>
              <a:t> for eligibility of 70% revenues</a:t>
            </a:r>
          </a:p>
          <a:p>
            <a:endParaRPr lang="en-US" sz="2900" b="1" dirty="0">
              <a:solidFill>
                <a:srgbClr val="78002E"/>
              </a:solidFill>
            </a:endParaRPr>
          </a:p>
          <a:p>
            <a:r>
              <a:rPr lang="en-US" sz="2900" b="1" dirty="0">
                <a:solidFill>
                  <a:srgbClr val="78002E"/>
                </a:solidFill>
              </a:rPr>
              <a:t>Current </a:t>
            </a:r>
            <a:r>
              <a:rPr lang="en-US" sz="2900" b="1" dirty="0" err="1">
                <a:solidFill>
                  <a:srgbClr val="78002E"/>
                </a:solidFill>
              </a:rPr>
              <a:t>TransAction</a:t>
            </a:r>
            <a:r>
              <a:rPr lang="en-US" sz="2900" b="1" dirty="0">
                <a:solidFill>
                  <a:srgbClr val="78002E"/>
                </a:solidFill>
              </a:rPr>
              <a:t> adopted October 2017</a:t>
            </a:r>
          </a:p>
          <a:p>
            <a:endParaRPr lang="en-US" sz="2900" b="1" dirty="0">
              <a:solidFill>
                <a:srgbClr val="78002E"/>
              </a:solidFill>
            </a:endParaRPr>
          </a:p>
          <a:p>
            <a:r>
              <a:rPr lang="en-US" sz="2900" b="1" dirty="0">
                <a:solidFill>
                  <a:srgbClr val="78002E"/>
                </a:solidFill>
              </a:rPr>
              <a:t>Kick-off for the update to </a:t>
            </a:r>
            <a:r>
              <a:rPr lang="en-US" sz="2900" b="1" dirty="0" err="1">
                <a:solidFill>
                  <a:srgbClr val="78002E"/>
                </a:solidFill>
              </a:rPr>
              <a:t>TransAction</a:t>
            </a:r>
            <a:r>
              <a:rPr lang="en-US" sz="2900" b="1" dirty="0">
                <a:solidFill>
                  <a:srgbClr val="78002E"/>
                </a:solidFill>
              </a:rPr>
              <a:t> held in January 2020</a:t>
            </a:r>
          </a:p>
          <a:p>
            <a:pPr marL="0" indent="0">
              <a:buNone/>
            </a:pPr>
            <a:endParaRPr lang="en-US" sz="2900" b="1" dirty="0">
              <a:solidFill>
                <a:srgbClr val="78002E"/>
              </a:solidFill>
            </a:endParaRPr>
          </a:p>
          <a:p>
            <a:r>
              <a:rPr lang="en-US" sz="2900" b="1" dirty="0" err="1">
                <a:solidFill>
                  <a:srgbClr val="78002E"/>
                </a:solidFill>
              </a:rPr>
              <a:t>TransAction</a:t>
            </a:r>
            <a:r>
              <a:rPr lang="en-US" sz="2900" b="1" dirty="0">
                <a:solidFill>
                  <a:srgbClr val="78002E"/>
                </a:solidFill>
              </a:rPr>
              <a:t> update anticipated for adoption in the Fall of 2022</a:t>
            </a:r>
            <a:endParaRPr lang="en-US" dirty="0">
              <a:solidFill>
                <a:srgbClr val="78002E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102456"/>
                </a:solidFill>
              </a:rPr>
              <a:t>	</a:t>
            </a:r>
          </a:p>
          <a:p>
            <a:pPr marL="0" indent="0">
              <a:buNone/>
            </a:pPr>
            <a:endParaRPr lang="en-US" sz="3800" dirty="0">
              <a:solidFill>
                <a:srgbClr val="78002E"/>
              </a:solidFill>
            </a:endParaRPr>
          </a:p>
          <a:p>
            <a:pPr marL="0" indent="0">
              <a:buNone/>
            </a:pPr>
            <a:r>
              <a:rPr lang="en-US" sz="3800" dirty="0">
                <a:solidFill>
                  <a:srgbClr val="78002E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2856D-6849-4DBC-BFB8-366E27F2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942FE-A317-4983-AEFD-0232399EE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77" y="83252"/>
            <a:ext cx="2619067" cy="98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6574A-AD3F-47A9-BDBB-950D9C677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519" y="4141962"/>
            <a:ext cx="3043746" cy="20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458" y="399301"/>
            <a:ext cx="7936832" cy="913635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Regional Revenues Making A Difference </a:t>
            </a:r>
            <a:br>
              <a:rPr lang="en-US" sz="2800" b="1" dirty="0"/>
            </a:br>
            <a:r>
              <a:rPr lang="en-US" sz="2800" b="1" dirty="0"/>
              <a:t>Economic Impact Analysis of HB 2313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7A5028-38C7-4B61-9D76-009654FEA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6310" y="1345987"/>
            <a:ext cx="8959380" cy="47036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6740" y="6398986"/>
            <a:ext cx="2743200" cy="365125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87" y="83252"/>
            <a:ext cx="3279158" cy="12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921" y="457557"/>
            <a:ext cx="7936832" cy="913635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Economic Impact Analysis of NVTA Funded Projects with HB 2313 Revenues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041" y="2047321"/>
            <a:ext cx="10589918" cy="3898669"/>
          </a:xfrm>
        </p:spPr>
        <p:txBody>
          <a:bodyPr>
            <a:noAutofit/>
          </a:bodyPr>
          <a:lstStyle/>
          <a:p>
            <a:r>
              <a:rPr lang="en-US" sz="1800" dirty="0"/>
              <a:t>Study conducted by an independent firm – Chmura Economics &amp; Analytics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sz="1600" dirty="0">
                <a:solidFill>
                  <a:srgbClr val="102456"/>
                </a:solidFill>
              </a:rPr>
              <a:t>For each </a:t>
            </a:r>
            <a:r>
              <a:rPr lang="en-US" sz="1600" b="1" dirty="0">
                <a:solidFill>
                  <a:srgbClr val="102456"/>
                </a:solidFill>
              </a:rPr>
              <a:t>$1 </a:t>
            </a:r>
            <a:r>
              <a:rPr lang="en-US" sz="1600" dirty="0">
                <a:solidFill>
                  <a:srgbClr val="102456"/>
                </a:solidFill>
              </a:rPr>
              <a:t>of direct economic impact, </a:t>
            </a:r>
            <a:r>
              <a:rPr lang="en-US" sz="1600" dirty="0" err="1">
                <a:solidFill>
                  <a:srgbClr val="102456"/>
                </a:solidFill>
              </a:rPr>
              <a:t>NoVA</a:t>
            </a:r>
            <a:r>
              <a:rPr lang="en-US" sz="1600" dirty="0">
                <a:solidFill>
                  <a:srgbClr val="102456"/>
                </a:solidFill>
              </a:rPr>
              <a:t> receives a total regional impact of </a:t>
            </a:r>
            <a:r>
              <a:rPr lang="en-US" sz="1600" b="1" dirty="0">
                <a:solidFill>
                  <a:srgbClr val="102456"/>
                </a:solidFill>
              </a:rPr>
              <a:t>$1.58</a:t>
            </a:r>
            <a:r>
              <a:rPr lang="en-US" sz="1600" dirty="0">
                <a:solidFill>
                  <a:srgbClr val="102456"/>
                </a:solidFill>
              </a:rPr>
              <a:t>.</a:t>
            </a:r>
            <a:br>
              <a:rPr lang="en-US" sz="1600" dirty="0">
                <a:solidFill>
                  <a:srgbClr val="102456"/>
                </a:solidFill>
              </a:rPr>
            </a:br>
            <a:endParaRPr lang="en-US" sz="1600" dirty="0">
              <a:solidFill>
                <a:srgbClr val="102456"/>
              </a:solidFill>
            </a:endParaRPr>
          </a:p>
          <a:p>
            <a:pPr lvl="1"/>
            <a:r>
              <a:rPr lang="en-US" sz="1600" dirty="0">
                <a:solidFill>
                  <a:srgbClr val="102456"/>
                </a:solidFill>
              </a:rPr>
              <a:t>Statewide -</a:t>
            </a:r>
            <a:r>
              <a:rPr lang="en-US" sz="1600" b="1" dirty="0">
                <a:solidFill>
                  <a:srgbClr val="102456"/>
                </a:solidFill>
              </a:rPr>
              <a:t>NVTA projects are producing 26,000 jobs</a:t>
            </a:r>
            <a:r>
              <a:rPr lang="en-US" sz="1600" dirty="0">
                <a:solidFill>
                  <a:srgbClr val="102456"/>
                </a:solidFill>
              </a:rPr>
              <a:t>,</a:t>
            </a:r>
            <a:r>
              <a:rPr lang="en-US" sz="1600" b="1" dirty="0">
                <a:solidFill>
                  <a:srgbClr val="102456"/>
                </a:solidFill>
              </a:rPr>
              <a:t> </a:t>
            </a:r>
            <a:r>
              <a:rPr lang="en-US" sz="1600" dirty="0">
                <a:solidFill>
                  <a:srgbClr val="102456"/>
                </a:solidFill>
              </a:rPr>
              <a:t>with </a:t>
            </a:r>
            <a:r>
              <a:rPr lang="en-US" sz="1600" b="1" dirty="0">
                <a:solidFill>
                  <a:srgbClr val="102456"/>
                </a:solidFill>
              </a:rPr>
              <a:t>90%</a:t>
            </a:r>
            <a:r>
              <a:rPr lang="en-US" sz="1600" dirty="0">
                <a:solidFill>
                  <a:srgbClr val="102456"/>
                </a:solidFill>
              </a:rPr>
              <a:t> of those in </a:t>
            </a:r>
            <a:r>
              <a:rPr lang="en-US" sz="1600" b="1" dirty="0">
                <a:solidFill>
                  <a:srgbClr val="102456"/>
                </a:solidFill>
              </a:rPr>
              <a:t>Northern Virginia</a:t>
            </a:r>
            <a:r>
              <a:rPr lang="en-US" sz="1600" dirty="0">
                <a:solidFill>
                  <a:srgbClr val="102456"/>
                </a:solidFill>
              </a:rPr>
              <a:t>.</a:t>
            </a:r>
            <a:br>
              <a:rPr lang="en-US" sz="1600" dirty="0">
                <a:solidFill>
                  <a:srgbClr val="102456"/>
                </a:solidFill>
              </a:rPr>
            </a:br>
            <a:endParaRPr lang="en-US" sz="1600" dirty="0">
              <a:solidFill>
                <a:srgbClr val="102456"/>
              </a:solidFill>
            </a:endParaRPr>
          </a:p>
          <a:p>
            <a:pPr lvl="1"/>
            <a:r>
              <a:rPr lang="en-US" sz="1600" dirty="0">
                <a:solidFill>
                  <a:srgbClr val="102456"/>
                </a:solidFill>
              </a:rPr>
              <a:t>NVTA’s funding of </a:t>
            </a:r>
            <a:r>
              <a:rPr lang="en-US" sz="1600" b="1" dirty="0">
                <a:solidFill>
                  <a:srgbClr val="102456"/>
                </a:solidFill>
              </a:rPr>
              <a:t>$1.9 billion in projects </a:t>
            </a:r>
            <a:r>
              <a:rPr lang="en-US" sz="1600" dirty="0">
                <a:solidFill>
                  <a:srgbClr val="102456"/>
                </a:solidFill>
              </a:rPr>
              <a:t>has </a:t>
            </a:r>
            <a:r>
              <a:rPr lang="en-US" sz="1600" b="1" dirty="0">
                <a:solidFill>
                  <a:srgbClr val="102456"/>
                </a:solidFill>
              </a:rPr>
              <a:t>resulted in; </a:t>
            </a:r>
          </a:p>
          <a:p>
            <a:pPr lvl="2"/>
            <a:r>
              <a:rPr lang="en-US" sz="1400" b="1" dirty="0">
                <a:solidFill>
                  <a:srgbClr val="102456"/>
                </a:solidFill>
              </a:rPr>
              <a:t>additional commitments of $3.8 billion</a:t>
            </a:r>
            <a:r>
              <a:rPr lang="en-US" sz="1400" dirty="0">
                <a:solidFill>
                  <a:srgbClr val="102456"/>
                </a:solidFill>
              </a:rPr>
              <a:t>,</a:t>
            </a:r>
            <a:r>
              <a:rPr lang="en-US" sz="1400" b="1" dirty="0">
                <a:solidFill>
                  <a:srgbClr val="102456"/>
                </a:solidFill>
              </a:rPr>
              <a:t> </a:t>
            </a:r>
          </a:p>
          <a:p>
            <a:pPr lvl="2"/>
            <a:r>
              <a:rPr lang="en-US" sz="1400" dirty="0">
                <a:solidFill>
                  <a:srgbClr val="102456"/>
                </a:solidFill>
              </a:rPr>
              <a:t>bringing the </a:t>
            </a:r>
            <a:r>
              <a:rPr lang="en-US" sz="1400" b="1" dirty="0">
                <a:solidFill>
                  <a:srgbClr val="102456"/>
                </a:solidFill>
              </a:rPr>
              <a:t>total</a:t>
            </a:r>
            <a:r>
              <a:rPr lang="en-US" sz="1400" dirty="0">
                <a:solidFill>
                  <a:srgbClr val="102456"/>
                </a:solidFill>
              </a:rPr>
              <a:t> transportation investment to </a:t>
            </a:r>
            <a:r>
              <a:rPr lang="en-US" sz="1400" b="1" dirty="0">
                <a:solidFill>
                  <a:srgbClr val="102456"/>
                </a:solidFill>
              </a:rPr>
              <a:t>$5.7 billion</a:t>
            </a:r>
            <a:r>
              <a:rPr lang="en-US" sz="1400" dirty="0">
                <a:solidFill>
                  <a:srgbClr val="102456"/>
                </a:solidFill>
              </a:rPr>
              <a:t>.</a:t>
            </a:r>
            <a:br>
              <a:rPr lang="en-US" sz="1200" dirty="0">
                <a:solidFill>
                  <a:srgbClr val="102456"/>
                </a:solidFill>
              </a:rPr>
            </a:br>
            <a:endParaRPr lang="en-US" sz="1200" dirty="0">
              <a:solidFill>
                <a:srgbClr val="102456"/>
              </a:solidFill>
            </a:endParaRPr>
          </a:p>
          <a:p>
            <a:pPr lvl="1"/>
            <a:r>
              <a:rPr lang="en-US" sz="1600" dirty="0">
                <a:solidFill>
                  <a:srgbClr val="102456"/>
                </a:solidFill>
              </a:rPr>
              <a:t>NVTA </a:t>
            </a:r>
            <a:r>
              <a:rPr lang="en-US" sz="1600" b="1" dirty="0">
                <a:solidFill>
                  <a:srgbClr val="102456"/>
                </a:solidFill>
              </a:rPr>
              <a:t>projects are reducing travel times </a:t>
            </a:r>
            <a:r>
              <a:rPr lang="en-US" sz="1600" dirty="0">
                <a:solidFill>
                  <a:srgbClr val="102456"/>
                </a:solidFill>
              </a:rPr>
              <a:t>through 2030 by; </a:t>
            </a:r>
          </a:p>
          <a:p>
            <a:pPr lvl="2"/>
            <a:r>
              <a:rPr lang="en-US" sz="1400" b="1" dirty="0">
                <a:solidFill>
                  <a:srgbClr val="102456"/>
                </a:solidFill>
              </a:rPr>
              <a:t>209 million hours</a:t>
            </a:r>
            <a:r>
              <a:rPr lang="en-US" sz="1400" dirty="0">
                <a:solidFill>
                  <a:srgbClr val="102456"/>
                </a:solidFill>
              </a:rPr>
              <a:t>, </a:t>
            </a:r>
          </a:p>
          <a:p>
            <a:pPr lvl="2"/>
            <a:r>
              <a:rPr lang="en-US" sz="1400" dirty="0">
                <a:solidFill>
                  <a:srgbClr val="102456"/>
                </a:solidFill>
              </a:rPr>
              <a:t>producing </a:t>
            </a:r>
            <a:r>
              <a:rPr lang="en-US" sz="1400" b="1" dirty="0">
                <a:solidFill>
                  <a:srgbClr val="102456"/>
                </a:solidFill>
              </a:rPr>
              <a:t>cost savings </a:t>
            </a:r>
            <a:r>
              <a:rPr lang="en-US" sz="1400" dirty="0">
                <a:solidFill>
                  <a:srgbClr val="102456"/>
                </a:solidFill>
              </a:rPr>
              <a:t>of </a:t>
            </a:r>
            <a:r>
              <a:rPr lang="en-US" sz="1400" b="1" dirty="0">
                <a:solidFill>
                  <a:srgbClr val="102456"/>
                </a:solidFill>
              </a:rPr>
              <a:t>$3.1 billion;</a:t>
            </a:r>
          </a:p>
          <a:p>
            <a:pPr lvl="2"/>
            <a:r>
              <a:rPr lang="en-US" sz="1400" dirty="0">
                <a:solidFill>
                  <a:srgbClr val="102456"/>
                </a:solidFill>
              </a:rPr>
              <a:t>and adding valuable time for Northern Virginians to spend time with their families</a:t>
            </a:r>
            <a:r>
              <a:rPr lang="en-US" sz="1200" dirty="0">
                <a:solidFill>
                  <a:srgbClr val="102456"/>
                </a:solidFill>
              </a:rPr>
              <a:t>.</a:t>
            </a:r>
          </a:p>
          <a:p>
            <a:pPr lvl="2"/>
            <a:endParaRPr lang="en-US" sz="1200" dirty="0">
              <a:solidFill>
                <a:srgbClr val="102456"/>
              </a:solidFill>
            </a:endParaRPr>
          </a:p>
          <a:p>
            <a:pPr lvl="1"/>
            <a:r>
              <a:rPr lang="en-US" sz="1600" dirty="0">
                <a:solidFill>
                  <a:srgbClr val="102456"/>
                </a:solidFill>
              </a:rPr>
              <a:t>NVTA to update the study in the coming months, adding the projects just adopted in the FY2020-2025 SYP. </a:t>
            </a:r>
          </a:p>
          <a:p>
            <a:pPr marL="685783" lvl="2" indent="0">
              <a:buNone/>
            </a:pPr>
            <a:endParaRPr lang="en-US" sz="1200" dirty="0">
              <a:solidFill>
                <a:srgbClr val="102456"/>
              </a:solidFill>
            </a:endParaRPr>
          </a:p>
          <a:p>
            <a:pPr lvl="2"/>
            <a:endParaRPr lang="en-US" sz="1200" dirty="0">
              <a:solidFill>
                <a:srgbClr val="102456"/>
              </a:solidFill>
            </a:endParaRPr>
          </a:p>
          <a:p>
            <a:pPr lvl="2"/>
            <a:endParaRPr lang="en-US" sz="1200" dirty="0">
              <a:solidFill>
                <a:srgbClr val="102456"/>
              </a:solidFill>
            </a:endParaRPr>
          </a:p>
          <a:p>
            <a:pPr lvl="2"/>
            <a:endParaRPr lang="en-US" sz="1200" dirty="0">
              <a:solidFill>
                <a:srgbClr val="10245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759" y="6400443"/>
            <a:ext cx="2743200" cy="365125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A6B42-FB3B-4171-B776-220DB7E9E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126" y="124541"/>
            <a:ext cx="2894578" cy="1085466"/>
          </a:xfrm>
          <a:prstGeom prst="rect">
            <a:avLst/>
          </a:prstGeom>
        </p:spPr>
      </p:pic>
      <p:pic>
        <p:nvPicPr>
          <p:cNvPr id="1026" name="Picture 2" descr="dollar Icon - Free Icons">
            <a:extLst>
              <a:ext uri="{FF2B5EF4-FFF2-40B4-BE49-F238E27FC236}">
                <a16:creationId xmlns:a16="http://schemas.microsoft.com/office/drawing/2014/main" id="{DFDF414B-FF20-4B05-85A8-405F6792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3" y="2535316"/>
            <a:ext cx="545236" cy="5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b Post - Free business icons">
            <a:extLst>
              <a:ext uri="{FF2B5EF4-FFF2-40B4-BE49-F238E27FC236}">
                <a16:creationId xmlns:a16="http://schemas.microsoft.com/office/drawing/2014/main" id="{9A0D7838-AD8B-406C-AEC7-124523BF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5" y="3080552"/>
            <a:ext cx="638452" cy="6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D DIGITAL CINEMA | DSMC2 DRAGON-X Camera Kit">
            <a:extLst>
              <a:ext uri="{FF2B5EF4-FFF2-40B4-BE49-F238E27FC236}">
                <a16:creationId xmlns:a16="http://schemas.microsoft.com/office/drawing/2014/main" id="{27EE1E1D-0D28-4DD1-B01C-BEBFAEE8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9" y="3726766"/>
            <a:ext cx="545236" cy="6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Free png Free Icons Png:Family Icon - DLPNG.com">
            <a:extLst>
              <a:ext uri="{FF2B5EF4-FFF2-40B4-BE49-F238E27FC236}">
                <a16:creationId xmlns:a16="http://schemas.microsoft.com/office/drawing/2014/main" id="{DDD64B0B-21FE-4EE1-B5D6-01098835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0" y="4577895"/>
            <a:ext cx="812214" cy="81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00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6451" y="4613564"/>
            <a:ext cx="6600305" cy="13217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4525" y="295012"/>
            <a:ext cx="7624156" cy="1325563"/>
          </a:xfrm>
        </p:spPr>
        <p:txBody>
          <a:bodyPr/>
          <a:lstStyle/>
          <a:p>
            <a:r>
              <a:rPr lang="en-US" b="1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245F-78D0-45BB-B801-220264AA2021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60FDC-38D9-4896-99A2-08E5E464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87" y="83252"/>
            <a:ext cx="3279158" cy="12296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E08C85-1111-4654-A6B0-5C30B2ACE670}"/>
              </a:ext>
            </a:extLst>
          </p:cNvPr>
          <p:cNvSpPr/>
          <p:nvPr/>
        </p:nvSpPr>
        <p:spPr>
          <a:xfrm>
            <a:off x="3048000" y="1421629"/>
            <a:ext cx="2965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  <a:hlinkClick r:id="rId3"/>
              </a:rPr>
              <a:t>TheNoVaAuthority.org </a:t>
            </a:r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  <a:t>and </a:t>
            </a:r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  <a:hlinkClick r:id="rId4"/>
              </a:rPr>
              <a:t>NVTATransAction.org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72A0D-1A8C-4BAA-B629-38ACCDEC65DA}"/>
              </a:ext>
            </a:extLst>
          </p:cNvPr>
          <p:cNvSpPr/>
          <p:nvPr/>
        </p:nvSpPr>
        <p:spPr>
          <a:xfrm>
            <a:off x="3106161" y="2638786"/>
            <a:ext cx="3344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Aft>
                <a:spcPts val="600"/>
              </a:spcAft>
              <a:buNone/>
              <a:defRPr/>
            </a:pPr>
            <a:r>
              <a:rPr lang="en-US" altLang="en-US" b="1" u="sng" dirty="0">
                <a:solidFill>
                  <a:srgbClr val="102456"/>
                </a:solidFill>
                <a:cs typeface="Arial" panose="020B0604020202020204" pitchFamily="34" charset="0"/>
              </a:rPr>
              <a:t>@</a:t>
            </a:r>
            <a:r>
              <a:rPr lang="en-US" altLang="en-US" b="1" u="sng" dirty="0" err="1">
                <a:solidFill>
                  <a:srgbClr val="102456"/>
                </a:solidFill>
                <a:cs typeface="Arial" panose="020B0604020202020204" pitchFamily="34" charset="0"/>
              </a:rPr>
              <a:t>TheNVTA</a:t>
            </a:r>
            <a:endParaRPr lang="en-US" altLang="en-US" b="1" dirty="0">
              <a:solidFill>
                <a:srgbClr val="102456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640379-3698-44B7-8B4D-8CAE14A153C9}"/>
              </a:ext>
            </a:extLst>
          </p:cNvPr>
          <p:cNvSpPr/>
          <p:nvPr/>
        </p:nvSpPr>
        <p:spPr>
          <a:xfrm>
            <a:off x="3048000" y="3662538"/>
            <a:ext cx="2965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  <a:hlinkClick r:id="rId5" action="ppaction://hlinkfile"/>
              </a:rPr>
              <a:t>@</a:t>
            </a:r>
            <a:r>
              <a:rPr lang="en-US" altLang="en-US" b="1" dirty="0" err="1">
                <a:solidFill>
                  <a:srgbClr val="78002E"/>
                </a:solidFill>
                <a:cs typeface="Arial" panose="020B0604020202020204" pitchFamily="34" charset="0"/>
                <a:hlinkClick r:id="rId5" action="ppaction://hlinkfile"/>
              </a:rPr>
              <a:t>NVTAuthority</a:t>
            </a:r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  <a:hlinkClick r:id="rId5" action="ppaction://hlinkfile"/>
              </a:rPr>
              <a:t> </a:t>
            </a:r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  <a:t>and </a:t>
            </a:r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  <a:hlinkClick r:id="rId6"/>
              </a:rPr>
              <a:t>@</a:t>
            </a:r>
            <a:r>
              <a:rPr lang="en-US" altLang="en-US" b="1" dirty="0" err="1">
                <a:solidFill>
                  <a:srgbClr val="78002E"/>
                </a:solidFill>
                <a:cs typeface="Arial" panose="020B0604020202020204" pitchFamily="34" charset="0"/>
                <a:hlinkClick r:id="rId6"/>
              </a:rPr>
              <a:t>NVTATransAction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DFFF99-7222-4C59-BE00-CB3433B34DAA}"/>
              </a:ext>
            </a:extLst>
          </p:cNvPr>
          <p:cNvSpPr/>
          <p:nvPr/>
        </p:nvSpPr>
        <p:spPr>
          <a:xfrm>
            <a:off x="7020137" y="1457886"/>
            <a:ext cx="2788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  <a:t>Northern Virginia </a:t>
            </a:r>
            <a:b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  <a:t>Transportation Authority</a:t>
            </a:r>
            <a:endParaRPr lang="en-US" dirty="0"/>
          </a:p>
        </p:txBody>
      </p:sp>
      <p:pic>
        <p:nvPicPr>
          <p:cNvPr id="10" name="Picture 2" descr="Image result for linkedin icon">
            <a:extLst>
              <a:ext uri="{FF2B5EF4-FFF2-40B4-BE49-F238E27FC236}">
                <a16:creationId xmlns:a16="http://schemas.microsoft.com/office/drawing/2014/main" id="{5FAA1A4F-D0B0-41F4-8B26-7CC7E835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26" y="1560784"/>
            <a:ext cx="440536" cy="4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witter">
            <a:extLst>
              <a:ext uri="{FF2B5EF4-FFF2-40B4-BE49-F238E27FC236}">
                <a16:creationId xmlns:a16="http://schemas.microsoft.com/office/drawing/2014/main" id="{D9AE8BB2-71BF-493A-8A08-2B6BB3D1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32" y="3689572"/>
            <a:ext cx="583229" cy="5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Image result for facebook">
            <a:extLst>
              <a:ext uri="{FF2B5EF4-FFF2-40B4-BE49-F238E27FC236}">
                <a16:creationId xmlns:a16="http://schemas.microsoft.com/office/drawing/2014/main" id="{50663263-13DC-4F8E-898B-AF3EA22A4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7" y="2414833"/>
            <a:ext cx="859437" cy="8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Image result for website icon">
            <a:extLst>
              <a:ext uri="{FF2B5EF4-FFF2-40B4-BE49-F238E27FC236}">
                <a16:creationId xmlns:a16="http://schemas.microsoft.com/office/drawing/2014/main" id="{AF6EBDAC-4B7F-4AB0-A89B-D10E89813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47" y="1488267"/>
            <a:ext cx="513053" cy="5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5A5619-4D29-4014-B6F9-854CA2D4EA24}"/>
              </a:ext>
            </a:extLst>
          </p:cNvPr>
          <p:cNvSpPr/>
          <p:nvPr/>
        </p:nvSpPr>
        <p:spPr>
          <a:xfrm>
            <a:off x="7171828" y="2761317"/>
            <a:ext cx="2524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  <a:t>Subscribe to our newsletters at </a:t>
            </a:r>
            <a:r>
              <a:rPr lang="en-US" altLang="en-US" b="1" dirty="0">
                <a:solidFill>
                  <a:srgbClr val="102456"/>
                </a:solidFill>
                <a:cs typeface="Arial" panose="020B0604020202020204" pitchFamily="34" charset="0"/>
                <a:hlinkClick r:id="rId11"/>
              </a:rPr>
              <a:t>TheNoVaAuthority.org</a:t>
            </a:r>
            <a:r>
              <a:rPr lang="en-US" altLang="en-US" b="1" dirty="0">
                <a:solidFill>
                  <a:srgbClr val="102456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  <a:t>to stay in the know!</a:t>
            </a:r>
            <a:endParaRPr lang="en-US" dirty="0"/>
          </a:p>
        </p:txBody>
      </p:sp>
      <p:pic>
        <p:nvPicPr>
          <p:cNvPr id="15" name="Picture 14" descr="Image result for email icon">
            <a:extLst>
              <a:ext uri="{FF2B5EF4-FFF2-40B4-BE49-F238E27FC236}">
                <a16:creationId xmlns:a16="http://schemas.microsoft.com/office/drawing/2014/main" id="{17AF155C-D70F-4CA6-8BB1-A47D10A6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558" y="2888547"/>
            <a:ext cx="655172" cy="6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5A5619-4D29-4014-B6F9-854CA2D4EA24}"/>
              </a:ext>
            </a:extLst>
          </p:cNvPr>
          <p:cNvSpPr/>
          <p:nvPr/>
        </p:nvSpPr>
        <p:spPr>
          <a:xfrm>
            <a:off x="3860585" y="4992243"/>
            <a:ext cx="513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78002E"/>
                </a:solidFill>
                <a:cs typeface="Arial" panose="020B0604020202020204" pitchFamily="34" charset="0"/>
              </a:rPr>
              <a:t>Contact us at </a:t>
            </a:r>
            <a:r>
              <a:rPr lang="en-US" b="1" dirty="0">
                <a:hlinkClick r:id="rId13" tooltip="TheAuthority@thenovaauthority.org"/>
              </a:rPr>
              <a:t>TheAuthority@thenovaauthority.org</a:t>
            </a:r>
            <a:endParaRPr lang="en-US" b="1" dirty="0"/>
          </a:p>
        </p:txBody>
      </p:sp>
      <p:pic>
        <p:nvPicPr>
          <p:cNvPr id="20" name="Picture 19" descr="Image result for email icon">
            <a:extLst>
              <a:ext uri="{FF2B5EF4-FFF2-40B4-BE49-F238E27FC236}">
                <a16:creationId xmlns:a16="http://schemas.microsoft.com/office/drawing/2014/main" id="{17AF155C-D70F-4CA6-8BB1-A47D10A6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13" y="4849323"/>
            <a:ext cx="655172" cy="6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17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ctrTitle" idx="4294967295"/>
          </p:nvPr>
        </p:nvSpPr>
        <p:spPr>
          <a:xfrm>
            <a:off x="72107" y="2329656"/>
            <a:ext cx="8153482" cy="2198688"/>
          </a:xfrm>
        </p:spPr>
        <p:txBody>
          <a:bodyPr anchor="ctr">
            <a:normAutofit/>
          </a:bodyPr>
          <a:lstStyle/>
          <a:p>
            <a:r>
              <a:rPr lang="en-US" altLang="en-US" sz="3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Ditch Diggers Dialogue, Vol. 2 </a:t>
            </a:r>
            <a:br>
              <a:rPr lang="en-US" altLang="en-US" sz="3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</a:br>
            <a:r>
              <a:rPr lang="en-US" alt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Heavy Construction Contractors Association</a:t>
            </a:r>
            <a:br>
              <a:rPr lang="en-US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</a:br>
            <a:br>
              <a:rPr lang="en-US" altLang="en-US" sz="2700" i="1" dirty="0">
                <a:solidFill>
                  <a:schemeClr val="bg1"/>
                </a:solidFill>
              </a:rPr>
            </a:br>
            <a:r>
              <a:rPr lang="en-US" sz="2700" i="1" dirty="0">
                <a:solidFill>
                  <a:schemeClr val="bg1"/>
                </a:solidFill>
              </a:rPr>
              <a:t>July 29, 2020</a:t>
            </a:r>
            <a:endParaRPr lang="en-US" altLang="en-US" sz="27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08E6E-9374-4154-B85F-27D77F26362D}"/>
              </a:ext>
            </a:extLst>
          </p:cNvPr>
          <p:cNvSpPr txBox="1"/>
          <p:nvPr/>
        </p:nvSpPr>
        <p:spPr>
          <a:xfrm>
            <a:off x="200526" y="4805266"/>
            <a:ext cx="78966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/>
              <a:t>Presented by:</a:t>
            </a:r>
            <a:br>
              <a:rPr lang="en-US" dirty="0"/>
            </a:br>
            <a:r>
              <a:rPr lang="en-US" dirty="0"/>
              <a:t>Monica Backmon, Executive Director, Northern Virginia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24533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832" y="-91357"/>
            <a:ext cx="8522368" cy="1325563"/>
          </a:xfrm>
        </p:spPr>
        <p:txBody>
          <a:bodyPr/>
          <a:lstStyle/>
          <a:p>
            <a:br>
              <a:rPr lang="en-US" b="1" dirty="0"/>
            </a:br>
            <a:r>
              <a:rPr lang="en-US" b="1" dirty="0"/>
              <a:t>Two Primary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844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Develop and update the long-range, multimodal Transportation Plan for Northern Virginia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/>
              <a:t>TransAction</a:t>
            </a:r>
            <a:r>
              <a:rPr lang="en-US" dirty="0"/>
              <a:t> (updated every five years, last adopted October 2017)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Prioritize and fund regional transportation projects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Six Year Program (updated every two years)</a:t>
            </a:r>
            <a:br>
              <a:rPr lang="en-US" sz="2000" dirty="0"/>
            </a:br>
            <a:endParaRPr lang="en-US" sz="2000" dirty="0">
              <a:solidFill>
                <a:srgbClr val="102456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245F-78D0-45BB-B801-220264AA2021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209BD8-3DC0-4FC6-862F-A5602EC7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655" y="2553730"/>
            <a:ext cx="1540619" cy="1987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4789B1-E9E3-462C-B0B4-D6D561898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008" y="2553730"/>
            <a:ext cx="1543123" cy="1983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A57A9E-135C-4637-A90F-56DB3F6D4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865" y="2547759"/>
            <a:ext cx="1543122" cy="1989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460FDC-38D9-4896-99A2-08E5E4648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87" y="83252"/>
            <a:ext cx="3279158" cy="12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7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99" y="402615"/>
            <a:ext cx="8368534" cy="951162"/>
          </a:xfrm>
        </p:spPr>
        <p:txBody>
          <a:bodyPr>
            <a:normAutofit/>
          </a:bodyPr>
          <a:lstStyle/>
          <a:p>
            <a:r>
              <a:rPr lang="en-US" sz="3200" b="1" dirty="0"/>
              <a:t>FY2020-2025 Six Year Program</a:t>
            </a:r>
            <a:br>
              <a:rPr lang="en-US" sz="2800" b="1" dirty="0"/>
            </a:br>
            <a:r>
              <a:rPr lang="en-US" sz="2400" b="1" dirty="0"/>
              <a:t>Planning &amp; Prioritizing for the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97913" y="6404381"/>
            <a:ext cx="2743200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7D66D3-96A6-4120-A60C-85A1C2666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409" y="1441004"/>
            <a:ext cx="10552175" cy="427221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1200" b="1" dirty="0">
                <a:solidFill>
                  <a:srgbClr val="78002E"/>
                </a:solidFill>
              </a:rPr>
              <a:t>**Six Year Program Update Adopted, July 9, 2020**</a:t>
            </a:r>
          </a:p>
          <a:p>
            <a:pPr lvl="1">
              <a:lnSpc>
                <a:spcPct val="120000"/>
              </a:lnSpc>
            </a:pPr>
            <a:r>
              <a:rPr lang="en-US" sz="9600" b="1" dirty="0">
                <a:solidFill>
                  <a:srgbClr val="78002E"/>
                </a:solidFill>
              </a:rPr>
              <a:t>Authority’s 5</a:t>
            </a:r>
            <a:r>
              <a:rPr lang="en-US" sz="9600" b="1" baseline="30000" dirty="0">
                <a:solidFill>
                  <a:srgbClr val="78002E"/>
                </a:solidFill>
              </a:rPr>
              <a:t>th</a:t>
            </a:r>
            <a:r>
              <a:rPr lang="en-US" sz="9600" b="1" dirty="0">
                <a:solidFill>
                  <a:srgbClr val="78002E"/>
                </a:solidFill>
              </a:rPr>
              <a:t> Funding Program </a:t>
            </a:r>
            <a:r>
              <a:rPr lang="en-US" sz="9600" b="1" dirty="0">
                <a:solidFill>
                  <a:srgbClr val="102456"/>
                </a:solidFill>
              </a:rPr>
              <a:t>– Most competitive to date</a:t>
            </a:r>
            <a:br>
              <a:rPr lang="en-US" sz="9600" b="1" dirty="0">
                <a:solidFill>
                  <a:srgbClr val="102456"/>
                </a:solidFill>
              </a:rPr>
            </a:br>
            <a:endParaRPr lang="en-US" sz="9600" b="1" dirty="0">
              <a:solidFill>
                <a:srgbClr val="102456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9600" b="1" dirty="0">
                <a:solidFill>
                  <a:srgbClr val="78002E"/>
                </a:solidFill>
              </a:rPr>
              <a:t>$539 Million </a:t>
            </a:r>
            <a:r>
              <a:rPr lang="en-US" sz="9600" b="1" dirty="0">
                <a:solidFill>
                  <a:srgbClr val="102456"/>
                </a:solidFill>
              </a:rPr>
              <a:t>in Authority regional revenues programmed</a:t>
            </a:r>
          </a:p>
          <a:p>
            <a:pPr marL="342892" lvl="1" indent="0">
              <a:lnSpc>
                <a:spcPct val="120000"/>
              </a:lnSpc>
              <a:buNone/>
            </a:pPr>
            <a:r>
              <a:rPr lang="en-US" sz="9600" b="1" dirty="0">
                <a:solidFill>
                  <a:srgbClr val="102456"/>
                </a:solidFill>
              </a:rPr>
              <a:t>	on </a:t>
            </a:r>
            <a:r>
              <a:rPr lang="en-US" sz="9600" b="1" dirty="0">
                <a:solidFill>
                  <a:srgbClr val="78002E"/>
                </a:solidFill>
              </a:rPr>
              <a:t>21</a:t>
            </a:r>
            <a:r>
              <a:rPr lang="en-US" sz="9600" b="1" dirty="0">
                <a:solidFill>
                  <a:srgbClr val="102456"/>
                </a:solidFill>
              </a:rPr>
              <a:t> multimodal transportation projects</a:t>
            </a:r>
          </a:p>
          <a:p>
            <a:pPr marL="342892" lvl="1" indent="0">
              <a:lnSpc>
                <a:spcPct val="120000"/>
              </a:lnSpc>
              <a:buNone/>
            </a:pPr>
            <a:endParaRPr lang="en-US" sz="9600" b="1" dirty="0">
              <a:solidFill>
                <a:srgbClr val="102456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9600" b="1" dirty="0">
                <a:solidFill>
                  <a:srgbClr val="78002E"/>
                </a:solidFill>
              </a:rPr>
              <a:t>$1.44 Billion </a:t>
            </a:r>
            <a:r>
              <a:rPr lang="en-US" sz="9600" b="1" dirty="0">
                <a:solidFill>
                  <a:srgbClr val="102456"/>
                </a:solidFill>
              </a:rPr>
              <a:t>in regional revenue funds was requested by </a:t>
            </a:r>
            <a:r>
              <a:rPr lang="en-US" sz="9600" b="1" dirty="0">
                <a:solidFill>
                  <a:srgbClr val="78002E"/>
                </a:solidFill>
              </a:rPr>
              <a:t>13 Northern Virginia jurisdictions and agencies for 41 projects</a:t>
            </a:r>
            <a:br>
              <a:rPr lang="en-US" sz="9600" b="1" dirty="0">
                <a:solidFill>
                  <a:srgbClr val="78002E"/>
                </a:solidFill>
              </a:rPr>
            </a:br>
            <a:endParaRPr lang="en-US" sz="9600" b="1" dirty="0">
              <a:solidFill>
                <a:srgbClr val="78002E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9100" dirty="0">
                <a:solidFill>
                  <a:srgbClr val="102456"/>
                </a:solidFill>
              </a:rPr>
              <a:t>To date, </a:t>
            </a:r>
            <a:r>
              <a:rPr lang="en-US" sz="9100" b="1" dirty="0">
                <a:solidFill>
                  <a:srgbClr val="78002E"/>
                </a:solidFill>
              </a:rPr>
              <a:t>the Authority </a:t>
            </a:r>
            <a:r>
              <a:rPr lang="en-US" sz="9100" dirty="0">
                <a:solidFill>
                  <a:srgbClr val="102456"/>
                </a:solidFill>
              </a:rPr>
              <a:t>i</a:t>
            </a:r>
            <a:r>
              <a:rPr lang="en-US" sz="8800" dirty="0">
                <a:solidFill>
                  <a:srgbClr val="102456"/>
                </a:solidFill>
              </a:rPr>
              <a:t>s</a:t>
            </a:r>
            <a:r>
              <a:rPr lang="en-US" sz="8800" b="1" dirty="0">
                <a:solidFill>
                  <a:srgbClr val="78002E"/>
                </a:solidFill>
              </a:rPr>
              <a:t> advancing 106 regional multimodal transportation projects</a:t>
            </a:r>
            <a:r>
              <a:rPr lang="en-US" sz="8800" b="1" dirty="0">
                <a:solidFill>
                  <a:srgbClr val="102456"/>
                </a:solidFill>
              </a:rPr>
              <a:t>, </a:t>
            </a:r>
            <a:r>
              <a:rPr lang="en-US" sz="8800" b="1" dirty="0">
                <a:solidFill>
                  <a:srgbClr val="78002E"/>
                </a:solidFill>
              </a:rPr>
              <a:t>totaling</a:t>
            </a:r>
            <a:r>
              <a:rPr lang="en-US" sz="8800" b="1" dirty="0">
                <a:solidFill>
                  <a:srgbClr val="102456"/>
                </a:solidFill>
              </a:rPr>
              <a:t> </a:t>
            </a:r>
            <a:r>
              <a:rPr lang="en-US" sz="8800" b="1" dirty="0">
                <a:solidFill>
                  <a:srgbClr val="78002E"/>
                </a:solidFill>
              </a:rPr>
              <a:t>$2.5 billion</a:t>
            </a:r>
            <a:r>
              <a:rPr lang="en-US" sz="8800" dirty="0">
                <a:solidFill>
                  <a:srgbClr val="102456"/>
                </a:solidFill>
              </a:rPr>
              <a:t>, for congestion reduction throughout the region</a:t>
            </a:r>
            <a:br>
              <a:rPr lang="en-US" sz="9600" b="1" dirty="0">
                <a:solidFill>
                  <a:srgbClr val="102456"/>
                </a:solidFill>
              </a:rPr>
            </a:br>
            <a:br>
              <a:rPr lang="en-US" sz="3700" i="1" dirty="0"/>
            </a:br>
            <a:r>
              <a:rPr lang="en-US" sz="3700" dirty="0"/>
              <a:t>		</a:t>
            </a:r>
            <a:r>
              <a:rPr lang="en-US" sz="4500" dirty="0"/>
              <a:t>	</a:t>
            </a:r>
            <a:r>
              <a:rPr lang="en-US" sz="1400" dirty="0"/>
              <a:t>			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0CF163-0383-4120-8C99-D4B44A183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70" y="4251266"/>
            <a:ext cx="535237" cy="535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7B8773-5900-4893-B1E6-518EB862B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34" y="2568005"/>
            <a:ext cx="401051" cy="401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734CF-3994-450F-9EC7-35E59F785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15" y="3133854"/>
            <a:ext cx="408687" cy="408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BD499A-2464-4255-87E3-873DCBB22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58" y="3695530"/>
            <a:ext cx="476158" cy="4761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FFA84B-BE7A-4AE1-9072-499810A32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70" y="4900221"/>
            <a:ext cx="526760" cy="2803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197C8A-072A-4792-AE90-8485F03D3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509" y="5410038"/>
            <a:ext cx="505045" cy="505045"/>
          </a:xfrm>
          <a:prstGeom prst="rect">
            <a:avLst/>
          </a:prstGeom>
        </p:spPr>
      </p:pic>
      <p:pic>
        <p:nvPicPr>
          <p:cNvPr id="23" name="Picture 2" descr="Image result for traffic light modal icon">
            <a:extLst>
              <a:ext uri="{FF2B5EF4-FFF2-40B4-BE49-F238E27FC236}">
                <a16:creationId xmlns:a16="http://schemas.microsoft.com/office/drawing/2014/main" id="{DB0DAB2C-93D1-4F9F-91FD-3D97E78E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5" y="1999384"/>
            <a:ext cx="430630" cy="4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87" y="83252"/>
            <a:ext cx="3279158" cy="12296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E3A7BD-C65D-4D2F-82A5-0C43398DEDD2}"/>
              </a:ext>
            </a:extLst>
          </p:cNvPr>
          <p:cNvSpPr txBox="1">
            <a:spLocks/>
          </p:cNvSpPr>
          <p:nvPr/>
        </p:nvSpPr>
        <p:spPr>
          <a:xfrm>
            <a:off x="5603828" y="3432310"/>
            <a:ext cx="6728217" cy="1563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61F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61F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61F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61F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61F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br>
              <a:rPr lang="en-US" sz="1500" b="1" dirty="0">
                <a:solidFill>
                  <a:srgbClr val="102456"/>
                </a:solidFill>
              </a:rPr>
            </a:br>
            <a:endParaRPr lang="en-US" sz="15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21595" y="1268898"/>
            <a:ext cx="151462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0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33" y="-25841"/>
            <a:ext cx="10413534" cy="996661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br>
              <a:rPr lang="en-US" b="1" dirty="0"/>
            </a:br>
            <a:r>
              <a:rPr lang="en-US" b="1" dirty="0"/>
              <a:t>Spotlight on NVTA Funded</a:t>
            </a:r>
            <a:br>
              <a:rPr lang="en-US" b="1" dirty="0"/>
            </a:br>
            <a:r>
              <a:rPr lang="en-US" b="1" dirty="0"/>
              <a:t>Investments by Corridor</a:t>
            </a:r>
            <a:br>
              <a:rPr lang="en-US" sz="4000" b="1" dirty="0"/>
            </a:br>
            <a:endParaRPr lang="en-US" sz="18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540" y="1482274"/>
            <a:ext cx="10796337" cy="372529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buNone/>
            </a:pPr>
            <a:endParaRPr lang="en-US" sz="1200" dirty="0"/>
          </a:p>
          <a:p>
            <a:pPr lvl="1">
              <a:lnSpc>
                <a:spcPct val="120000"/>
              </a:lnSpc>
            </a:pPr>
            <a:endParaRPr lang="en-US" sz="1200" dirty="0"/>
          </a:p>
          <a:p>
            <a:pPr marL="342892" lvl="1" indent="0">
              <a:lnSpc>
                <a:spcPct val="120000"/>
              </a:lnSpc>
              <a:buNone/>
            </a:pPr>
            <a:endParaRPr lang="en-US" sz="1200" dirty="0"/>
          </a:p>
          <a:p>
            <a:pPr lvl="1">
              <a:lnSpc>
                <a:spcPct val="120000"/>
              </a:lnSpc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A8429-841B-47CA-812B-16CF848D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666" y="6357868"/>
            <a:ext cx="27432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CE4935-47A1-4820-9575-088CCB918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16590"/>
              </p:ext>
            </p:extLst>
          </p:nvPr>
        </p:nvGraphicFramePr>
        <p:xfrm>
          <a:off x="1399819" y="1407166"/>
          <a:ext cx="8229600" cy="4442460"/>
        </p:xfrm>
        <a:graphic>
          <a:graphicData uri="http://schemas.openxmlformats.org/drawingml/2006/table">
            <a:tbl>
              <a:tblPr/>
              <a:tblGrid>
                <a:gridCol w="3812824">
                  <a:extLst>
                    <a:ext uri="{9D8B030D-6E8A-4147-A177-3AD203B41FA5}">
                      <a16:colId xmlns:a16="http://schemas.microsoft.com/office/drawing/2014/main" val="612360989"/>
                    </a:ext>
                  </a:extLst>
                </a:gridCol>
                <a:gridCol w="4416776">
                  <a:extLst>
                    <a:ext uri="{9D8B030D-6E8A-4147-A177-3AD203B41FA5}">
                      <a16:colId xmlns:a16="http://schemas.microsoft.com/office/drawing/2014/main" val="1014071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555555"/>
                          </a:solidFill>
                          <a:effectLst/>
                        </a:rPr>
                        <a:t>Corridor</a:t>
                      </a:r>
                    </a:p>
                  </a:txBody>
                  <a:tcPr marL="182880" marR="182880" marT="68580" marB="685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555555"/>
                          </a:solidFill>
                          <a:effectLst/>
                        </a:rPr>
                        <a:t>NVTA Funding</a:t>
                      </a:r>
                    </a:p>
                  </a:txBody>
                  <a:tcPr marL="182880" marR="182880" marT="68580" marB="685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12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 dirty="0">
                          <a:effectLst/>
                        </a:rPr>
                        <a:t>Rt. 7/Dulles Toll Road/Silver Line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$528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377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Loudoun County Parkway/Bi-County Parkway/Rt. 234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$461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49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Route 28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$350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539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Prince William Parkway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$263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802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Fairfax County Parkway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$205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50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I-66/US 29/US 50/Orange-Silver Line/VRE Manassas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$324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351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I-495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$102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957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I-95/I-395/US 1/VRE Fredericksburg/Blue‑Yellow Line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$1 Billion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54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>
                          <a:effectLst/>
                        </a:rPr>
                        <a:t>US 15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$139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55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 dirty="0">
                          <a:effectLst/>
                        </a:rPr>
                        <a:t>Columbia Pike/Braddock Road/VRE Manassas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$53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54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50" b="1" dirty="0">
                          <a:effectLst/>
                        </a:rPr>
                        <a:t>US 50</a:t>
                      </a: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78002E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$117 Million</a:t>
                      </a:r>
                      <a:endParaRPr lang="en-US" sz="1350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182880" marR="182880" anchor="ctr">
                    <a:lnL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425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3E22B1-1A9F-4FD3-8A50-297779F5E5A9}"/>
              </a:ext>
            </a:extLst>
          </p:cNvPr>
          <p:cNvSpPr txBox="1"/>
          <p:nvPr/>
        </p:nvSpPr>
        <p:spPr>
          <a:xfrm>
            <a:off x="1415540" y="5879765"/>
            <a:ext cx="7168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666666"/>
                </a:solidFill>
                <a:effectLst/>
                <a:latin typeface="+mn-lt"/>
              </a:rPr>
              <a:t>**Total will not match the total NVTA funds since projects overlap corridors.</a:t>
            </a:r>
            <a:endParaRPr lang="en-US" sz="14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639A5-CE24-409A-9F6C-31F2E9AA6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70" y="3639756"/>
            <a:ext cx="3615613" cy="2574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D42BF-8C08-4092-81E5-A35999551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363" y="1008374"/>
            <a:ext cx="5018112" cy="24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33" y="126546"/>
            <a:ext cx="10413534" cy="996661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br>
              <a:rPr lang="en-US" b="1" dirty="0"/>
            </a:br>
            <a:r>
              <a:rPr lang="en-US" sz="3100" b="1" dirty="0"/>
              <a:t>Spotlight on NVTA-Funded Transit </a:t>
            </a:r>
            <a:br>
              <a:rPr lang="en-US" sz="3100" b="1" dirty="0"/>
            </a:br>
            <a:r>
              <a:rPr lang="en-US" sz="3100" b="1" dirty="0"/>
              <a:t>Investments</a:t>
            </a:r>
            <a:br>
              <a:rPr lang="en-US" sz="4000" b="1" dirty="0"/>
            </a:br>
            <a:endParaRPr lang="en-US" sz="18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43" y="1880815"/>
            <a:ext cx="9695506" cy="44352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Bus Rapid Transit--$371 Million</a:t>
            </a:r>
          </a:p>
          <a:p>
            <a:pPr lvl="1">
              <a:lnSpc>
                <a:spcPct val="120000"/>
              </a:lnSpc>
            </a:pPr>
            <a:r>
              <a:rPr lang="en-US" sz="1700" b="1" dirty="0">
                <a:solidFill>
                  <a:srgbClr val="102456"/>
                </a:solidFill>
              </a:rPr>
              <a:t>Including Route 1/Richmond Highway ($250 Million) and Duke Street </a:t>
            </a:r>
          </a:p>
          <a:p>
            <a:pPr marL="342892" lvl="1" indent="0">
              <a:lnSpc>
                <a:spcPct val="120000"/>
              </a:lnSpc>
              <a:buNone/>
            </a:pPr>
            <a:r>
              <a:rPr lang="en-US" sz="1700" b="1" dirty="0">
                <a:solidFill>
                  <a:srgbClr val="102456"/>
                </a:solidFill>
              </a:rPr>
              <a:t>   Transitway ($87 Million)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Metro Projects--$184 Million</a:t>
            </a:r>
          </a:p>
          <a:p>
            <a:pPr lvl="1">
              <a:lnSpc>
                <a:spcPct val="120000"/>
              </a:lnSpc>
            </a:pPr>
            <a:r>
              <a:rPr lang="en-US" sz="1700" b="1" dirty="0">
                <a:solidFill>
                  <a:srgbClr val="102456"/>
                </a:solidFill>
              </a:rPr>
              <a:t>Including Potomac Yard Metro Station ($69.5 Million)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Virginia Railway Express--$44.2 Million</a:t>
            </a:r>
          </a:p>
          <a:p>
            <a:pPr lvl="1">
              <a:lnSpc>
                <a:spcPct val="120000"/>
              </a:lnSpc>
            </a:pPr>
            <a:r>
              <a:rPr lang="en-US" sz="1700" b="1" dirty="0">
                <a:solidFill>
                  <a:srgbClr val="102456"/>
                </a:solidFill>
              </a:rPr>
              <a:t>Including VRE Crystal City Improvements Project recently </a:t>
            </a:r>
            <a:br>
              <a:rPr lang="en-US" sz="1700" b="1" dirty="0">
                <a:solidFill>
                  <a:srgbClr val="102456"/>
                </a:solidFill>
              </a:rPr>
            </a:br>
            <a:r>
              <a:rPr lang="en-US" sz="1700" b="1" dirty="0">
                <a:solidFill>
                  <a:srgbClr val="102456"/>
                </a:solidFill>
              </a:rPr>
              <a:t>adopted ($15.8 Million)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DRPT--$22.9 Million</a:t>
            </a:r>
          </a:p>
          <a:p>
            <a:pPr lvl="1">
              <a:lnSpc>
                <a:spcPct val="120000"/>
              </a:lnSpc>
            </a:pPr>
            <a:r>
              <a:rPr lang="en-US" sz="1700" b="1" dirty="0">
                <a:solidFill>
                  <a:srgbClr val="102456"/>
                </a:solidFill>
              </a:rPr>
              <a:t>Franconia-Springfield Passenger Rail Bypass recently adopted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Other--$170+ Million</a:t>
            </a:r>
          </a:p>
          <a:p>
            <a:pPr lvl="1">
              <a:lnSpc>
                <a:spcPct val="120000"/>
              </a:lnSpc>
            </a:pPr>
            <a:r>
              <a:rPr lang="en-US" sz="1700" b="1" dirty="0">
                <a:solidFill>
                  <a:srgbClr val="102456"/>
                </a:solidFill>
              </a:rPr>
              <a:t>Includes New Bus Purchases, Maintenance &amp; Storage Facilities, </a:t>
            </a:r>
            <a:br>
              <a:rPr lang="en-US" sz="1700" b="1" dirty="0">
                <a:solidFill>
                  <a:srgbClr val="102456"/>
                </a:solidFill>
              </a:rPr>
            </a:br>
            <a:r>
              <a:rPr lang="en-US" sz="1700" b="1" dirty="0">
                <a:solidFill>
                  <a:srgbClr val="102456"/>
                </a:solidFill>
              </a:rPr>
              <a:t>and Pedestrian Access to Transit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200" dirty="0"/>
          </a:p>
          <a:p>
            <a:pPr lvl="1">
              <a:lnSpc>
                <a:spcPct val="120000"/>
              </a:lnSpc>
            </a:pPr>
            <a:endParaRPr lang="en-US" sz="1200" dirty="0"/>
          </a:p>
          <a:p>
            <a:pPr lvl="1">
              <a:lnSpc>
                <a:spcPct val="120000"/>
              </a:lnSpc>
            </a:pPr>
            <a:endParaRPr lang="en-US" sz="1200" dirty="0"/>
          </a:p>
          <a:p>
            <a:pPr lvl="1">
              <a:lnSpc>
                <a:spcPct val="120000"/>
              </a:lnSpc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A8429-841B-47CA-812B-16CF848D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666" y="6357868"/>
            <a:ext cx="2743200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FA997-1C5F-41C5-9313-1EBDE581D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685" y="811544"/>
            <a:ext cx="3816208" cy="237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B00E04-436E-45A4-A627-01B95EA11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348" y="3363372"/>
            <a:ext cx="4486203" cy="29944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3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363" y="308206"/>
            <a:ext cx="9619489" cy="541649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/>
              <a:t>NVTA Investments in National Landing</a:t>
            </a:r>
            <a:br>
              <a:rPr lang="en-US" sz="2800" b="1" dirty="0"/>
            </a:br>
            <a:endParaRPr lang="en-US" sz="28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A8429-841B-47CA-812B-16CF848D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666" y="6357868"/>
            <a:ext cx="2743200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0A0D6D-ABD3-4AF2-A3B0-A3A6DF135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292663"/>
              </p:ext>
            </p:extLst>
          </p:nvPr>
        </p:nvGraphicFramePr>
        <p:xfrm>
          <a:off x="1787363" y="978408"/>
          <a:ext cx="9619488" cy="5190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739">
                  <a:extLst>
                    <a:ext uri="{9D8B030D-6E8A-4147-A177-3AD203B41FA5}">
                      <a16:colId xmlns:a16="http://schemas.microsoft.com/office/drawing/2014/main" val="1723718712"/>
                    </a:ext>
                  </a:extLst>
                </a:gridCol>
                <a:gridCol w="6917370">
                  <a:extLst>
                    <a:ext uri="{9D8B030D-6E8A-4147-A177-3AD203B41FA5}">
                      <a16:colId xmlns:a16="http://schemas.microsoft.com/office/drawing/2014/main" val="434675120"/>
                    </a:ext>
                  </a:extLst>
                </a:gridCol>
                <a:gridCol w="1892379">
                  <a:extLst>
                    <a:ext uri="{9D8B030D-6E8A-4147-A177-3AD203B41FA5}">
                      <a16:colId xmlns:a16="http://schemas.microsoft.com/office/drawing/2014/main" val="3564013002"/>
                    </a:ext>
                  </a:extLst>
                </a:gridCol>
              </a:tblGrid>
              <a:tr h="3006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Project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NVTA 70% Funds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899994810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+mn-lt"/>
                        </a:rPr>
                        <a:t>In National Landing Location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 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3349487248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Arlington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 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716110185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 ART Operations and Maintenance Facilities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$39,027,000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91062770"/>
                  </a:ext>
                </a:extLst>
              </a:tr>
              <a:tr h="3845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2. CC2DCA Intermodal Connector: From Crystal City to Ronald Reagan Washington National Airport 3. Pentagon City Multimodal Connections and Transitway Extension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$18,000,000</a:t>
                      </a: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$28,850,000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680168514"/>
                  </a:ext>
                </a:extLst>
              </a:tr>
              <a:tr h="20481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4. Crystal City Streets: 12th Street Transitway, Clark/Bell Realignment &amp; Intersection Improvements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$11,600,000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1086306431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5. Intelligent Transportation System Improvements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$10,000,000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708786136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6. Crystal City Metrorail Station East Entrance and Intermodal Connections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$5,000,000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611510387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7. Boundary Channel Drive Interchange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$4,335,000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668526800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8. Crystal City Multimodal Center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$1,500,000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166303090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9. Blue Silver Mitigation – Bus purchase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$1,000,000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1104532842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Alexandria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 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574609115"/>
                  </a:ext>
                </a:extLst>
              </a:tr>
              <a:tr h="21907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10. Potomac Yard Metrorail Station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$69,500,000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916453436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11. Traffic Signal Upgrades/TSP - Route 1 and Duke St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$850,000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1801986691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WMATA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 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3497356842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12. 8-Car Train Traction Power Upgrades – Blue Line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$17,443,951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1414112369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VRE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 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3299182054"/>
                  </a:ext>
                </a:extLst>
              </a:tr>
              <a:tr h="21310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13. VRE Crystal City Station Improvements and Platform Extension</a:t>
                      </a: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$20,200,000</a:t>
                      </a: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1128985505"/>
                  </a:ext>
                </a:extLst>
              </a:tr>
              <a:tr h="1864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$227,305,951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28966091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+mn-lt"/>
                        </a:rPr>
                        <a:t>VRE System-wide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1687037348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14. Gainesville to Haymarket Extension/ Broad Run Expansion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$1,500,000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879493064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15. Manassas Park Station Parking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$2,500,000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3256516243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16. Franconia-Springfield Platform Expansion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$13,000,000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4173817107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17. Slaters Lane Crossover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$7,000,000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560942350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 Franconia-Springfield Passenger Rail Bypass 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(*DRPT received funding on this project)</a:t>
                      </a: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$22,958,821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3305934517"/>
                  </a:ext>
                </a:extLst>
              </a:tr>
              <a:tr h="1518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$46,958,821</a:t>
                      </a: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3615458271"/>
                  </a:ext>
                </a:extLst>
              </a:tr>
              <a:tr h="1591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8002E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TOTAL: 18 Projects</a:t>
                      </a:r>
                      <a:endParaRPr lang="en-US" sz="1200" b="1" dirty="0">
                        <a:solidFill>
                          <a:srgbClr val="78002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$274,264,772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9" marR="53869" marT="0" marB="0"/>
                </a:tc>
                <a:extLst>
                  <a:ext uri="{0D108BD9-81ED-4DB2-BD59-A6C34878D82A}">
                    <a16:rowId xmlns:a16="http://schemas.microsoft.com/office/drawing/2014/main" val="2291396723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F93D44FF-2F1C-4058-B8D8-97A1717A0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663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1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761" y="252869"/>
            <a:ext cx="9161159" cy="122968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11E62"/>
                </a:solidFill>
              </a:rPr>
              <a:t>2020 Virginia General Assembly </a:t>
            </a:r>
            <a:br>
              <a:rPr lang="en-US" sz="2800" b="1" dirty="0">
                <a:solidFill>
                  <a:srgbClr val="011E62"/>
                </a:solidFill>
              </a:rPr>
            </a:br>
            <a:r>
              <a:rPr lang="en-US" sz="2800" b="1" dirty="0">
                <a:solidFill>
                  <a:srgbClr val="011E62"/>
                </a:solidFill>
              </a:rPr>
              <a:t>Legislation</a:t>
            </a:r>
            <a:br>
              <a:rPr lang="en-US" sz="2800" b="1" dirty="0">
                <a:solidFill>
                  <a:srgbClr val="011E62"/>
                </a:solidFill>
              </a:rPr>
            </a:br>
            <a:endParaRPr lang="en-US" sz="2800" b="1" dirty="0">
              <a:solidFill>
                <a:srgbClr val="011E6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2856D-6849-4DBC-BFB8-366E27F2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626FB-AF2F-457D-9E97-5A51594EA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67" y="37393"/>
            <a:ext cx="3279158" cy="122968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58962F-EFC0-4F17-BEA8-F2674221B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486" y="1408386"/>
            <a:ext cx="10933592" cy="489212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200" b="1" dirty="0"/>
              <a:t>Omnibus Transportation Bill (HB 1414)/(SB 890)</a:t>
            </a:r>
            <a:br>
              <a:rPr lang="en-US" sz="2200" b="1" dirty="0"/>
            </a:br>
            <a:endParaRPr lang="en-US" sz="2200" b="1" dirty="0"/>
          </a:p>
          <a:p>
            <a:pPr lvl="2"/>
            <a:r>
              <a:rPr lang="en-US" sz="2200" dirty="0"/>
              <a:t>When fully implemented, </a:t>
            </a:r>
            <a:r>
              <a:rPr lang="en-US" sz="2200" b="1" dirty="0"/>
              <a:t>the Bill will provide </a:t>
            </a:r>
            <a:r>
              <a:rPr lang="en-US" sz="2200" b="1" dirty="0">
                <a:solidFill>
                  <a:srgbClr val="102456"/>
                </a:solidFill>
              </a:rPr>
              <a:t>$50 million </a:t>
            </a:r>
            <a:r>
              <a:rPr lang="en-US" sz="2200" b="1" dirty="0"/>
              <a:t>in new revenues to the Authority to </a:t>
            </a:r>
            <a:r>
              <a:rPr lang="en-US" sz="2200" b="1" dirty="0">
                <a:solidFill>
                  <a:srgbClr val="102456"/>
                </a:solidFill>
              </a:rPr>
              <a:t>partially restore the $102 million </a:t>
            </a:r>
            <a:r>
              <a:rPr lang="en-US" sz="2200" b="1" dirty="0"/>
              <a:t>in funding</a:t>
            </a:r>
            <a:r>
              <a:rPr lang="en-US" sz="2200" dirty="0"/>
              <a:t> diverted to Metro in 2018, when Virginia dedicated funding to Metro State of Good Repair needs.</a:t>
            </a:r>
          </a:p>
          <a:p>
            <a:pPr marL="685783" lvl="2" indent="0">
              <a:buNone/>
            </a:pPr>
            <a:endParaRPr lang="en-US" sz="2200" dirty="0"/>
          </a:p>
          <a:p>
            <a:pPr lvl="2"/>
            <a:r>
              <a:rPr lang="en-US" sz="2200" b="1" dirty="0"/>
              <a:t>Amended due to revenue implications resulting from COVID-19</a:t>
            </a:r>
            <a:r>
              <a:rPr lang="en-US" sz="2200" dirty="0"/>
              <a:t>.</a:t>
            </a:r>
            <a:br>
              <a:rPr lang="en-US" sz="2200" b="1" dirty="0"/>
            </a:br>
            <a:endParaRPr lang="en-US" sz="2200" b="1" dirty="0"/>
          </a:p>
          <a:p>
            <a:pPr lvl="2"/>
            <a:r>
              <a:rPr lang="en-US" sz="2200" b="1" dirty="0"/>
              <a:t>Amendments on transportation funding</a:t>
            </a:r>
            <a:r>
              <a:rPr lang="en-US" sz="2200" dirty="0"/>
              <a:t> will delay some funding provisions to the Authority but not all.</a:t>
            </a:r>
          </a:p>
          <a:p>
            <a:pPr lvl="3"/>
            <a:r>
              <a:rPr lang="en-US" sz="2200" b="1" dirty="0">
                <a:solidFill>
                  <a:srgbClr val="102456"/>
                </a:solidFill>
              </a:rPr>
              <a:t>$30 million in Grantors </a:t>
            </a:r>
            <a:r>
              <a:rPr lang="en-US" sz="2200" dirty="0"/>
              <a:t>delayed until May 2021.</a:t>
            </a:r>
          </a:p>
          <a:p>
            <a:pPr lvl="3"/>
            <a:endParaRPr lang="en-US" sz="2200" dirty="0"/>
          </a:p>
          <a:p>
            <a:pPr lvl="3"/>
            <a:endParaRPr lang="en-US" sz="2200" dirty="0"/>
          </a:p>
          <a:p>
            <a:pPr lvl="1"/>
            <a:r>
              <a:rPr lang="en-US" sz="2200" b="1" dirty="0">
                <a:solidFill>
                  <a:srgbClr val="102456"/>
                </a:solidFill>
              </a:rPr>
              <a:t>$240 Million+ in Reduction in Revenues </a:t>
            </a:r>
            <a:r>
              <a:rPr lang="en-US" sz="2200" b="1" dirty="0"/>
              <a:t>(FY20-23; due to COVID-19 and I-81)</a:t>
            </a:r>
            <a:br>
              <a:rPr lang="en-US" sz="2200" b="1" dirty="0"/>
            </a:br>
            <a:endParaRPr lang="en-US" sz="2200" b="1" dirty="0"/>
          </a:p>
          <a:p>
            <a:pPr lvl="2"/>
            <a:r>
              <a:rPr lang="en-US" sz="2200" b="1" dirty="0"/>
              <a:t>Despite COVID-19 impacts on revenue</a:t>
            </a:r>
            <a:r>
              <a:rPr lang="en-US" sz="2200" dirty="0"/>
              <a:t>, the Authority is able to </a:t>
            </a:r>
            <a:r>
              <a:rPr lang="en-US" sz="2200" b="1" dirty="0"/>
              <a:t>preserve all project funding programs</a:t>
            </a:r>
            <a:r>
              <a:rPr lang="en-US" sz="2200" dirty="0"/>
              <a:t>.</a:t>
            </a:r>
            <a:br>
              <a:rPr lang="en-US" sz="1651" dirty="0"/>
            </a:br>
            <a:endParaRPr lang="en-US" sz="1651" dirty="0"/>
          </a:p>
        </p:txBody>
      </p:sp>
    </p:spTree>
    <p:extLst>
      <p:ext uri="{BB962C8B-B14F-4D97-AF65-F5344CB8AC3E}">
        <p14:creationId xmlns:p14="http://schemas.microsoft.com/office/powerpoint/2010/main" val="409347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C590-926E-4C98-864F-67B0784D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16" y="459123"/>
            <a:ext cx="8478174" cy="1325563"/>
          </a:xfrm>
        </p:spPr>
        <p:txBody>
          <a:bodyPr>
            <a:normAutofit/>
          </a:bodyPr>
          <a:lstStyle/>
          <a:p>
            <a:r>
              <a:rPr lang="en-US" sz="2600" b="1" dirty="0"/>
              <a:t>COVID-19 Impacts on Transportation </a:t>
            </a:r>
            <a:br>
              <a:rPr lang="en-US" sz="2600" b="1" dirty="0"/>
            </a:br>
            <a:endParaRPr lang="en-US" sz="2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5500-FB26-4D32-8EC6-DAE2D9678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4" y="1833735"/>
            <a:ext cx="12034345" cy="4689944"/>
          </a:xfrm>
        </p:spPr>
        <p:txBody>
          <a:bodyPr>
            <a:normAutofit/>
          </a:bodyPr>
          <a:lstStyle/>
          <a:p>
            <a:r>
              <a:rPr lang="en-US" sz="2000" b="1" i="0" dirty="0">
                <a:solidFill>
                  <a:srgbClr val="78002E"/>
                </a:solidFill>
                <a:effectLst/>
              </a:rPr>
              <a:t>NVTA recently partnered with AECOM to conduct analysis of change in travel behavior due to COVID-19</a:t>
            </a:r>
          </a:p>
          <a:p>
            <a:pPr lvl="1"/>
            <a:r>
              <a:rPr lang="en-US" sz="1600" b="1" i="0" dirty="0">
                <a:solidFill>
                  <a:srgbClr val="102456"/>
                </a:solidFill>
                <a:effectLst/>
              </a:rPr>
              <a:t>GOAL: Explore impacts to operating conditions and future transportation project investment considerations</a:t>
            </a:r>
          </a:p>
          <a:p>
            <a:pPr lvl="1"/>
            <a:r>
              <a:rPr lang="en-US" sz="1600" b="1" i="0" dirty="0">
                <a:solidFill>
                  <a:srgbClr val="102456"/>
                </a:solidFill>
                <a:effectLst/>
              </a:rPr>
              <a:t>SCENARIOS &amp; IMPACTS: Analyze plausible possible future scenarios, not intended to predict the future or imply any preferences </a:t>
            </a:r>
          </a:p>
          <a:p>
            <a:pPr lvl="1"/>
            <a:endParaRPr lang="en-US" sz="1700" b="1" i="0" dirty="0">
              <a:solidFill>
                <a:srgbClr val="102456"/>
              </a:solidFill>
              <a:effectLst/>
            </a:endParaRPr>
          </a:p>
          <a:p>
            <a:pPr lvl="1"/>
            <a:endParaRPr lang="en-US" sz="1700" b="1" dirty="0">
              <a:solidFill>
                <a:srgbClr val="102456"/>
              </a:solidFill>
            </a:endParaRPr>
          </a:p>
          <a:p>
            <a:pPr marL="342892" lvl="1" indent="0">
              <a:buNone/>
            </a:pPr>
            <a:br>
              <a:rPr lang="en-US" sz="1700" b="1" i="0" dirty="0">
                <a:solidFill>
                  <a:srgbClr val="102456"/>
                </a:solidFill>
                <a:effectLst/>
              </a:rPr>
            </a:br>
            <a:endParaRPr lang="en-US" sz="1700" b="1" i="0" dirty="0">
              <a:solidFill>
                <a:srgbClr val="102456"/>
              </a:solidFill>
              <a:effectLst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7C28-EE7F-48F5-9466-41DC6566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4190" y="6390568"/>
            <a:ext cx="27432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63E11-F956-4717-B373-BF8F0D86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67" y="37393"/>
            <a:ext cx="3279158" cy="1229684"/>
          </a:xfrm>
          <a:prstGeom prst="rect">
            <a:avLst/>
          </a:prstGeom>
        </p:spPr>
      </p:pic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243591C-9103-41F6-8FF9-C89D2A6E1F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523594"/>
              </p:ext>
            </p:extLst>
          </p:nvPr>
        </p:nvGraphicFramePr>
        <p:xfrm>
          <a:off x="3852020" y="3244198"/>
          <a:ext cx="7831883" cy="3378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32965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761B4A5-991F-9B44-BE24-08812A3B6869}" vid="{19FE0B9F-1E72-7041-AC7E-29D257C78F75}"/>
    </a:ext>
  </a:extLst>
</a:theme>
</file>

<file path=ppt/theme/theme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761B4A5-991F-9B44-BE24-08812A3B6869}" vid="{19FE0B9F-1E72-7041-AC7E-29D257C78F75}"/>
    </a:ext>
  </a:extLst>
</a:theme>
</file>

<file path=ppt/theme/theme3.xml><?xml version="1.0" encoding="utf-8"?>
<a:theme xmlns:a="http://schemas.openxmlformats.org/drawingml/2006/main" name="Theme1">
  <a:themeElements>
    <a:clrScheme name="NVTA 2018">
      <a:dk1>
        <a:srgbClr val="001E62"/>
      </a:dk1>
      <a:lt1>
        <a:srgbClr val="FFFFFF"/>
      </a:lt1>
      <a:dk2>
        <a:srgbClr val="861F41"/>
      </a:dk2>
      <a:lt2>
        <a:srgbClr val="D8D8D8"/>
      </a:lt2>
      <a:accent1>
        <a:srgbClr val="001E62"/>
      </a:accent1>
      <a:accent2>
        <a:srgbClr val="861F41"/>
      </a:accent2>
      <a:accent3>
        <a:srgbClr val="BFBFBF"/>
      </a:accent3>
      <a:accent4>
        <a:srgbClr val="009639"/>
      </a:accent4>
      <a:accent5>
        <a:srgbClr val="FFFFFF"/>
      </a:accent5>
      <a:accent6>
        <a:srgbClr val="8EAADB"/>
      </a:accent6>
      <a:hlink>
        <a:srgbClr val="001E62"/>
      </a:hlink>
      <a:folHlink>
        <a:srgbClr val="A5A5A5"/>
      </a:folHlink>
    </a:clrScheme>
    <a:fontScheme name="Custom 1">
      <a:majorFont>
        <a:latin typeface="Verdan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DDF7CBB-7ECA-44F3-9319-62BFB9F327A1}" vid="{ABBD0A63-C2A7-4636-B500-3AE7C7B27C85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761B4A5-991F-9B44-BE24-08812A3B6869}" vid="{19FE0B9F-1E72-7041-AC7E-29D257C78F7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16528</TotalTime>
  <Words>1423</Words>
  <Application>Microsoft Office PowerPoint</Application>
  <PresentationFormat>Widescreen</PresentationFormat>
  <Paragraphs>266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Verdana</vt:lpstr>
      <vt:lpstr>Custom Design</vt:lpstr>
      <vt:lpstr>8_Custom Design</vt:lpstr>
      <vt:lpstr>Theme1</vt:lpstr>
      <vt:lpstr>1_Custom Design</vt:lpstr>
      <vt:lpstr>PowerPoint Presentation</vt:lpstr>
      <vt:lpstr>Ditch Diggers Dialogue, Vol. 2  Heavy Construction Contractors Association  July 29, 2020</vt:lpstr>
      <vt:lpstr> Two Primary Responsibilities</vt:lpstr>
      <vt:lpstr>FY2020-2025 Six Year Program Planning &amp; Prioritizing for the Region</vt:lpstr>
      <vt:lpstr> Spotlight on NVTA Funded Investments by Corridor </vt:lpstr>
      <vt:lpstr> Spotlight on NVTA-Funded Transit  Investments </vt:lpstr>
      <vt:lpstr>NVTA Investments in National Landing </vt:lpstr>
      <vt:lpstr>2020 Virginia General Assembly  Legislation </vt:lpstr>
      <vt:lpstr>COVID-19 Impacts on Transportation  </vt:lpstr>
      <vt:lpstr>COVID-19 Impacts on Transportation  Analysis</vt:lpstr>
      <vt:lpstr>COVID-19 Impacts on Transportation Analysis  </vt:lpstr>
      <vt:lpstr>COVID-19 Impacts on Transportation  Analysis</vt:lpstr>
      <vt:lpstr>COVID-19 Impacts on Transportation Analysis  </vt:lpstr>
      <vt:lpstr>COVID-19 Impacts on Transportation Initial Findings</vt:lpstr>
      <vt:lpstr> TransAction Update</vt:lpstr>
      <vt:lpstr>Regional Revenues Making A Difference  Economic Impact Analysis of HB 2313</vt:lpstr>
      <vt:lpstr>Economic Impact Analysis of NVTA Funded Projects with HB 2313 Revenues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Investing Wisely Delivering Results</dc:title>
  <dc:creator>Monica Backmon</dc:creator>
  <cp:lastModifiedBy>Ashley</cp:lastModifiedBy>
  <cp:revision>781</cp:revision>
  <cp:lastPrinted>2020-01-09T16:20:52Z</cp:lastPrinted>
  <dcterms:modified xsi:type="dcterms:W3CDTF">2020-07-29T12:46:28Z</dcterms:modified>
</cp:coreProperties>
</file>